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comment2.xml" ContentType="application/vnd.openxmlformats-officedocument.presentationml.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442" r:id="rId5"/>
    <p:sldId id="444" r:id="rId6"/>
    <p:sldId id="621" r:id="rId7"/>
    <p:sldId id="456" r:id="rId8"/>
    <p:sldId id="622" r:id="rId9"/>
    <p:sldId id="623" r:id="rId10"/>
    <p:sldId id="626" r:id="rId11"/>
    <p:sldId id="452" r:id="rId12"/>
    <p:sldId id="625" r:id="rId13"/>
    <p:sldId id="627" r:id="rId14"/>
    <p:sldId id="470" r:id="rId15"/>
    <p:sldId id="460" r:id="rId16"/>
    <p:sldId id="407" r:id="rId17"/>
    <p:sldId id="453" r:id="rId18"/>
    <p:sldId id="628" r:id="rId19"/>
    <p:sldId id="459" r:id="rId20"/>
    <p:sldId id="630" r:id="rId21"/>
    <p:sldId id="631" r:id="rId22"/>
    <p:sldId id="633" r:id="rId23"/>
    <p:sldId id="619" r:id="rId24"/>
    <p:sldId id="446" r:id="rId25"/>
    <p:sldId id="632" r:id="rId26"/>
    <p:sldId id="634" r:id="rId27"/>
    <p:sldId id="4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9AE9E7-DD93-491D-81E5-9B7D5D49337A}">
          <p14:sldIdLst>
            <p14:sldId id="442"/>
            <p14:sldId id="444"/>
            <p14:sldId id="621"/>
            <p14:sldId id="456"/>
            <p14:sldId id="622"/>
            <p14:sldId id="623"/>
            <p14:sldId id="626"/>
            <p14:sldId id="452"/>
            <p14:sldId id="625"/>
          </p14:sldIdLst>
        </p14:section>
        <p14:section name="HIPAA Regulations" id="{70056988-6811-41A3-ACA5-52D7B8C7C4FF}">
          <p14:sldIdLst>
            <p14:sldId id="627"/>
            <p14:sldId id="470"/>
            <p14:sldId id="460"/>
            <p14:sldId id="407"/>
            <p14:sldId id="453"/>
            <p14:sldId id="628"/>
            <p14:sldId id="459"/>
            <p14:sldId id="630"/>
            <p14:sldId id="631"/>
            <p14:sldId id="633"/>
            <p14:sldId id="619"/>
          </p14:sldIdLst>
        </p14:section>
        <p14:section name="Risk Analysis" id="{B043524C-F061-4E07-9926-75B86A66848B}">
          <p14:sldIdLst>
            <p14:sldId id="446"/>
            <p14:sldId id="632"/>
            <p14:sldId id="634"/>
            <p14:sldId id="4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bes, Shelby" initials="KS" lastIdx="1" clrIdx="0">
    <p:extLst>
      <p:ext uri="{19B8F6BF-5375-455C-9EA6-DF929625EA0E}">
        <p15:presenceInfo xmlns:p15="http://schemas.microsoft.com/office/powerpoint/2012/main" userId="S::skobes@obsglobal.com::6d4eaf2e-93bd-4a22-9004-8c5cc4253f82" providerId="AD"/>
      </p:ext>
    </p:extLst>
  </p:cmAuthor>
  <p:cmAuthor id="2" name="Kehler, Adam" initials="KA" lastIdx="4" clrIdx="1">
    <p:extLst>
      <p:ext uri="{19B8F6BF-5375-455C-9EA6-DF929625EA0E}">
        <p15:presenceInfo xmlns:p15="http://schemas.microsoft.com/office/powerpoint/2012/main" userId="S::akehler@obsglobal.com::ae85180e-421d-4484-9ec0-f07785918f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566"/>
    <a:srgbClr val="A6A8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6" autoAdjust="0"/>
    <p:restoredTop sz="78860" autoAdjust="0"/>
  </p:normalViewPr>
  <p:slideViewPr>
    <p:cSldViewPr snapToGrid="0">
      <p:cViewPr varScale="1">
        <p:scale>
          <a:sx n="76" d="100"/>
          <a:sy n="76" d="100"/>
        </p:scale>
        <p:origin x="132" y="2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18T14:03:20.139" idx="3">
    <p:pos x="7223" y="1134"/>
    <p:text>Meaningful Use is gone. Replace with MIPS and MACRA. https://www.cms.gov/Medicare/Quality-Initiatives-Patient-Assessment-Instruments/Value-Based-Programs/MACRA-MIPS-and-APMs/MACRA-MIPS-and-APMs</p:text>
    <p:extLst>
      <p:ext uri="{C676402C-5697-4E1C-873F-D02D1690AC5C}">
        <p15:threadingInfo xmlns:p15="http://schemas.microsoft.com/office/powerpoint/2012/main" timeZoneBias="300"/>
      </p:ext>
    </p:extLst>
  </p:cm>
  <p:cm authorId="2" dt="2021-02-18T14:05:07.320" idx="4">
    <p:pos x="7223" y="1230"/>
    <p:text>https://qpp.cms.gov/docs/pi_specifications/Measure%20Specifications/2020MIPSPIMeasuresSecurityRiskAnalysis.pdf</p:text>
    <p:extLst>
      <p:ext uri="{C676402C-5697-4E1C-873F-D02D1690AC5C}">
        <p15:threadingInfo xmlns:p15="http://schemas.microsoft.com/office/powerpoint/2012/main" timeZoneBias="300">
          <p15:parentCm authorId="2"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18T08:56:11.697" idx="1">
    <p:pos x="10" y="10"/>
    <p:text>Update With current Information</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090A9A-5B1D-4B99-AC5A-EF9ED5269981}" type="datetimeFigureOut">
              <a:rPr lang="en-US" smtClean="0"/>
              <a:t>4/8/2021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1A19E9-0ACA-4CBC-B363-72C6793110E1}" type="slidenum">
              <a:rPr lang="en-US" smtClean="0"/>
              <a:t>‹#›</a:t>
            </a:fld>
            <a:endParaRPr lang="en-US"/>
          </a:p>
        </p:txBody>
      </p:sp>
    </p:spTree>
    <p:extLst>
      <p:ext uri="{BB962C8B-B14F-4D97-AF65-F5344CB8AC3E}">
        <p14:creationId xmlns:p14="http://schemas.microsoft.com/office/powerpoint/2010/main" val="248151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A4192-E96D-405A-BEA1-DA131F525FC5}"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F8C0C-9FB0-4B9A-8A61-B7006FBC14EC}" type="slidenum">
              <a:rPr lang="en-US" smtClean="0"/>
              <a:t>‹#›</a:t>
            </a:fld>
            <a:endParaRPr lang="en-US"/>
          </a:p>
        </p:txBody>
      </p:sp>
    </p:spTree>
    <p:extLst>
      <p:ext uri="{BB962C8B-B14F-4D97-AF65-F5344CB8AC3E}">
        <p14:creationId xmlns:p14="http://schemas.microsoft.com/office/powerpoint/2010/main" val="294621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a:t>
            </a:fld>
            <a:endParaRPr lang="en-US"/>
          </a:p>
        </p:txBody>
      </p:sp>
    </p:spTree>
    <p:extLst>
      <p:ext uri="{BB962C8B-B14F-4D97-AF65-F5344CB8AC3E}">
        <p14:creationId xmlns:p14="http://schemas.microsoft.com/office/powerpoint/2010/main" val="69222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15</a:t>
            </a:fld>
            <a:endParaRPr lang="en-US"/>
          </a:p>
        </p:txBody>
      </p:sp>
    </p:spTree>
    <p:extLst>
      <p:ext uri="{BB962C8B-B14F-4D97-AF65-F5344CB8AC3E}">
        <p14:creationId xmlns:p14="http://schemas.microsoft.com/office/powerpoint/2010/main" val="318221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a risk assessment/analysis is not a compliance assessment. </a:t>
            </a:r>
          </a:p>
        </p:txBody>
      </p:sp>
      <p:sp>
        <p:nvSpPr>
          <p:cNvPr id="4" name="Slide Number Placeholder 3"/>
          <p:cNvSpPr>
            <a:spLocks noGrp="1"/>
          </p:cNvSpPr>
          <p:nvPr>
            <p:ph type="sldNum" sz="quarter" idx="5"/>
          </p:nvPr>
        </p:nvSpPr>
        <p:spPr/>
        <p:txBody>
          <a:bodyPr/>
          <a:lstStyle/>
          <a:p>
            <a:fld id="{32FF8C0C-9FB0-4B9A-8A61-B7006FBC14EC}" type="slidenum">
              <a:rPr lang="en-US" smtClean="0"/>
              <a:t>17</a:t>
            </a:fld>
            <a:endParaRPr lang="en-US"/>
          </a:p>
        </p:txBody>
      </p:sp>
    </p:spTree>
    <p:extLst>
      <p:ext uri="{BB962C8B-B14F-4D97-AF65-F5344CB8AC3E}">
        <p14:creationId xmlns:p14="http://schemas.microsoft.com/office/powerpoint/2010/main" val="73662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F8C0C-9FB0-4B9A-8A61-B7006FBC14EC}" type="slidenum">
              <a:rPr lang="en-US" smtClean="0"/>
              <a:t>18</a:t>
            </a:fld>
            <a:endParaRPr lang="en-US"/>
          </a:p>
        </p:txBody>
      </p:sp>
    </p:spTree>
    <p:extLst>
      <p:ext uri="{BB962C8B-B14F-4D97-AF65-F5344CB8AC3E}">
        <p14:creationId xmlns:p14="http://schemas.microsoft.com/office/powerpoint/2010/main" val="2810088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E6ED24-88D5-4DAA-B023-B9B8AA6F65AD}" type="slidenum">
              <a:rPr lang="en-US" smtClean="0"/>
              <a:t>20</a:t>
            </a:fld>
            <a:endParaRPr lang="en-US" dirty="0"/>
          </a:p>
        </p:txBody>
      </p:sp>
    </p:spTree>
    <p:extLst>
      <p:ext uri="{BB962C8B-B14F-4D97-AF65-F5344CB8AC3E}">
        <p14:creationId xmlns:p14="http://schemas.microsoft.com/office/powerpoint/2010/main" val="363921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https://unsplash.com/photos/Z3fXPuxa15k</a:t>
            </a:r>
          </a:p>
        </p:txBody>
      </p:sp>
      <p:sp>
        <p:nvSpPr>
          <p:cNvPr id="4" name="Slide Number Placeholder 3"/>
          <p:cNvSpPr>
            <a:spLocks noGrp="1"/>
          </p:cNvSpPr>
          <p:nvPr>
            <p:ph type="sldNum" sz="quarter" idx="5"/>
          </p:nvPr>
        </p:nvSpPr>
        <p:spPr/>
        <p:txBody>
          <a:bodyPr/>
          <a:lstStyle/>
          <a:p>
            <a:fld id="{4F22E1E8-19DD-9846-964E-7494B0E7F513}" type="slidenum">
              <a:rPr lang="en-US" smtClean="0"/>
              <a:t>21</a:t>
            </a:fld>
            <a:endParaRPr lang="en-US"/>
          </a:p>
        </p:txBody>
      </p:sp>
    </p:spTree>
    <p:extLst>
      <p:ext uri="{BB962C8B-B14F-4D97-AF65-F5344CB8AC3E}">
        <p14:creationId xmlns:p14="http://schemas.microsoft.com/office/powerpoint/2010/main" val="3485150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https://unsplash.com/photos/Z3fXPuxa15k</a:t>
            </a:r>
          </a:p>
        </p:txBody>
      </p:sp>
      <p:sp>
        <p:nvSpPr>
          <p:cNvPr id="4" name="Slide Number Placeholder 3"/>
          <p:cNvSpPr>
            <a:spLocks noGrp="1"/>
          </p:cNvSpPr>
          <p:nvPr>
            <p:ph type="sldNum" sz="quarter" idx="5"/>
          </p:nvPr>
        </p:nvSpPr>
        <p:spPr/>
        <p:txBody>
          <a:bodyPr/>
          <a:lstStyle/>
          <a:p>
            <a:fld id="{4F22E1E8-19DD-9846-964E-7494B0E7F513}" type="slidenum">
              <a:rPr lang="en-US" smtClean="0"/>
              <a:t>22</a:t>
            </a:fld>
            <a:endParaRPr lang="en-US"/>
          </a:p>
        </p:txBody>
      </p:sp>
    </p:spTree>
    <p:extLst>
      <p:ext uri="{BB962C8B-B14F-4D97-AF65-F5344CB8AC3E}">
        <p14:creationId xmlns:p14="http://schemas.microsoft.com/office/powerpoint/2010/main" val="78706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Risk,  </a:t>
            </a:r>
          </a:p>
          <a:p>
            <a:r>
              <a:rPr lang="en-US" dirty="0"/>
              <a:t>	1.  Risk In the Medical Field Means something different to everyone! </a:t>
            </a:r>
          </a:p>
          <a:p>
            <a:r>
              <a:rPr lang="en-US" dirty="0"/>
              <a:t>		a.  A Brain Surgeon, Has a much higher risk threshold,  Every day is life and death,   every decision matters. </a:t>
            </a:r>
          </a:p>
          <a:p>
            <a:r>
              <a:rPr lang="en-US" dirty="0"/>
              <a:t>When you in IT ---  How do you communicate risk to your organization,  What does that look like? </a:t>
            </a:r>
          </a:p>
          <a:p>
            <a:endParaRPr lang="en-US" dirty="0"/>
          </a:p>
          <a:p>
            <a:r>
              <a:rPr lang="en-US" dirty="0"/>
              <a:t>How do you explain to a physician and medical staff the technology risk to the organization?</a:t>
            </a:r>
          </a:p>
          <a:p>
            <a:endParaRPr lang="en-US" dirty="0"/>
          </a:p>
          <a:p>
            <a:r>
              <a:rPr lang="en-US" dirty="0"/>
              <a:t>It has been my experience,  being involved with 100s of large and small clinics that  Patient care and Business objectives need to be at the center when doing a risk assessment. </a:t>
            </a:r>
          </a:p>
          <a:p>
            <a:r>
              <a:rPr lang="en-US" dirty="0"/>
              <a:t>	1.  If your to focused on technical compliance, (Like the auditors that search everyone's desk,   your focus need more focus! ))</a:t>
            </a:r>
          </a:p>
          <a:p>
            <a:endParaRPr lang="en-US" dirty="0"/>
          </a:p>
          <a:p>
            <a:r>
              <a:rPr lang="en-US" dirty="0"/>
              <a:t>So what does our environment look like right now !   I have pulled information and screen shots directly from the dark web last week. </a:t>
            </a:r>
          </a:p>
        </p:txBody>
      </p:sp>
      <p:sp>
        <p:nvSpPr>
          <p:cNvPr id="4" name="Slide Number Placeholder 3"/>
          <p:cNvSpPr>
            <a:spLocks noGrp="1"/>
          </p:cNvSpPr>
          <p:nvPr>
            <p:ph type="sldNum" sz="quarter" idx="5"/>
          </p:nvPr>
        </p:nvSpPr>
        <p:spPr/>
        <p:txBody>
          <a:bodyPr/>
          <a:lstStyle/>
          <a:p>
            <a:fld id="{4F22E1E8-19DD-9846-964E-7494B0E7F513}" type="slidenum">
              <a:rPr lang="en-US" smtClean="0"/>
              <a:t>2</a:t>
            </a:fld>
            <a:endParaRPr lang="en-US"/>
          </a:p>
        </p:txBody>
      </p:sp>
    </p:spTree>
    <p:extLst>
      <p:ext uri="{BB962C8B-B14F-4D97-AF65-F5344CB8AC3E}">
        <p14:creationId xmlns:p14="http://schemas.microsoft.com/office/powerpoint/2010/main" val="188639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was an active year.   I think with everyone remote. It embolden the hacker community to take advantage of the new environment.  Same with state actors. </a:t>
            </a:r>
          </a:p>
        </p:txBody>
      </p:sp>
      <p:sp>
        <p:nvSpPr>
          <p:cNvPr id="4" name="Slide Number Placeholder 3"/>
          <p:cNvSpPr>
            <a:spLocks noGrp="1"/>
          </p:cNvSpPr>
          <p:nvPr>
            <p:ph type="sldNum" sz="quarter" idx="5"/>
          </p:nvPr>
        </p:nvSpPr>
        <p:spPr/>
        <p:txBody>
          <a:bodyPr/>
          <a:lstStyle/>
          <a:p>
            <a:fld id="{32FF8C0C-9FB0-4B9A-8A61-B7006FBC14EC}" type="slidenum">
              <a:rPr lang="en-US" smtClean="0"/>
              <a:t>3</a:t>
            </a:fld>
            <a:endParaRPr lang="en-US"/>
          </a:p>
        </p:txBody>
      </p:sp>
    </p:spTree>
    <p:extLst>
      <p:ext uri="{BB962C8B-B14F-4D97-AF65-F5344CB8AC3E}">
        <p14:creationId xmlns:p14="http://schemas.microsoft.com/office/powerpoint/2010/main" val="253739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t>This is the normal information you see but let's look a little deeper into what actually is going on with the data that we are handling and how it can affect the patient</a:t>
            </a:r>
            <a:endParaRPr lang="en-US" dirty="0"/>
          </a:p>
        </p:txBody>
      </p:sp>
      <p:sp>
        <p:nvSpPr>
          <p:cNvPr id="4" name="Slide Number Placeholder 3"/>
          <p:cNvSpPr>
            <a:spLocks noGrp="1"/>
          </p:cNvSpPr>
          <p:nvPr>
            <p:ph type="sldNum" sz="quarter" idx="5"/>
          </p:nvPr>
        </p:nvSpPr>
        <p:spPr/>
        <p:txBody>
          <a:bodyPr/>
          <a:lstStyle/>
          <a:p>
            <a:fld id="{32FF8C0C-9FB0-4B9A-8A61-B7006FBC14EC}" type="slidenum">
              <a:rPr lang="en-US" smtClean="0"/>
              <a:t>4</a:t>
            </a:fld>
            <a:endParaRPr lang="en-US"/>
          </a:p>
        </p:txBody>
      </p:sp>
    </p:spTree>
    <p:extLst>
      <p:ext uri="{BB962C8B-B14F-4D97-AF65-F5344CB8AC3E}">
        <p14:creationId xmlns:p14="http://schemas.microsoft.com/office/powerpoint/2010/main" val="207457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F8C0C-9FB0-4B9A-8A61-B7006FBC14EC}" type="slidenum">
              <a:rPr lang="en-US" smtClean="0"/>
              <a:t>5</a:t>
            </a:fld>
            <a:endParaRPr lang="en-US"/>
          </a:p>
        </p:txBody>
      </p:sp>
    </p:spTree>
    <p:extLst>
      <p:ext uri="{BB962C8B-B14F-4D97-AF65-F5344CB8AC3E}">
        <p14:creationId xmlns:p14="http://schemas.microsoft.com/office/powerpoint/2010/main" val="362080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now buy custom hacking custom ransomwares</a:t>
            </a:r>
          </a:p>
        </p:txBody>
      </p:sp>
      <p:sp>
        <p:nvSpPr>
          <p:cNvPr id="4" name="Slide Number Placeholder 3"/>
          <p:cNvSpPr>
            <a:spLocks noGrp="1"/>
          </p:cNvSpPr>
          <p:nvPr>
            <p:ph type="sldNum" sz="quarter" idx="5"/>
          </p:nvPr>
        </p:nvSpPr>
        <p:spPr/>
        <p:txBody>
          <a:bodyPr/>
          <a:lstStyle/>
          <a:p>
            <a:fld id="{32FF8C0C-9FB0-4B9A-8A61-B7006FBC14EC}" type="slidenum">
              <a:rPr lang="en-US" smtClean="0"/>
              <a:t>7</a:t>
            </a:fld>
            <a:endParaRPr lang="en-US"/>
          </a:p>
        </p:txBody>
      </p:sp>
    </p:spTree>
    <p:extLst>
      <p:ext uri="{BB962C8B-B14F-4D97-AF65-F5344CB8AC3E}">
        <p14:creationId xmlns:p14="http://schemas.microsoft.com/office/powerpoint/2010/main" val="98059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https://unsplash.com/photos/S1Xl9Ag1PrQ</a:t>
            </a:r>
          </a:p>
          <a:p>
            <a:r>
              <a:rPr lang="en-US" dirty="0"/>
              <a:t>https://unsplash.com/photos/vw4-IpWQu94</a:t>
            </a:r>
          </a:p>
          <a:p>
            <a:r>
              <a:rPr lang="en-US" dirty="0"/>
              <a:t>https://unsplash.com/photos/nMyM7fxpokE</a:t>
            </a:r>
          </a:p>
        </p:txBody>
      </p:sp>
      <p:sp>
        <p:nvSpPr>
          <p:cNvPr id="4" name="Slide Number Placeholder 3"/>
          <p:cNvSpPr>
            <a:spLocks noGrp="1"/>
          </p:cNvSpPr>
          <p:nvPr>
            <p:ph type="sldNum" sz="quarter" idx="5"/>
          </p:nvPr>
        </p:nvSpPr>
        <p:spPr/>
        <p:txBody>
          <a:bodyPr/>
          <a:lstStyle/>
          <a:p>
            <a:fld id="{4F22E1E8-19DD-9846-964E-7494B0E7F513}" type="slidenum">
              <a:rPr lang="en-US" smtClean="0"/>
              <a:t>9</a:t>
            </a:fld>
            <a:endParaRPr lang="en-US"/>
          </a:p>
        </p:txBody>
      </p:sp>
    </p:spTree>
    <p:extLst>
      <p:ext uri="{BB962C8B-B14F-4D97-AF65-F5344CB8AC3E}">
        <p14:creationId xmlns:p14="http://schemas.microsoft.com/office/powerpoint/2010/main" val="427406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chances something will happen and, assuming it does, what is the impact on our organization and patient care.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E6ED24-88D5-4DAA-B023-B9B8AA6F65AD}" type="slidenum">
              <a:rPr lang="en-US" smtClean="0"/>
              <a:t>11</a:t>
            </a:fld>
            <a:endParaRPr lang="en-US" dirty="0"/>
          </a:p>
        </p:txBody>
      </p:sp>
    </p:spTree>
    <p:extLst>
      <p:ext uri="{BB962C8B-B14F-4D97-AF65-F5344CB8AC3E}">
        <p14:creationId xmlns:p14="http://schemas.microsoft.com/office/powerpoint/2010/main" val="383653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https://unsplash.com/photos/TtKpBUzta-M</a:t>
            </a:r>
          </a:p>
        </p:txBody>
      </p:sp>
      <p:sp>
        <p:nvSpPr>
          <p:cNvPr id="4" name="Slide Number Placeholder 3"/>
          <p:cNvSpPr>
            <a:spLocks noGrp="1"/>
          </p:cNvSpPr>
          <p:nvPr>
            <p:ph type="sldNum" sz="quarter" idx="5"/>
          </p:nvPr>
        </p:nvSpPr>
        <p:spPr/>
        <p:txBody>
          <a:bodyPr/>
          <a:lstStyle/>
          <a:p>
            <a:fld id="{4F22E1E8-19DD-9846-964E-7494B0E7F513}" type="slidenum">
              <a:rPr lang="en-US" smtClean="0"/>
              <a:t>14</a:t>
            </a:fld>
            <a:endParaRPr lang="en-US"/>
          </a:p>
        </p:txBody>
      </p:sp>
    </p:spTree>
    <p:extLst>
      <p:ext uri="{BB962C8B-B14F-4D97-AF65-F5344CB8AC3E}">
        <p14:creationId xmlns:p14="http://schemas.microsoft.com/office/powerpoint/2010/main" val="35474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4597" y="4441432"/>
            <a:ext cx="4563553" cy="967624"/>
          </a:xfrm>
          <a:prstGeom prst="rect">
            <a:avLst/>
          </a:prstGeom>
        </p:spPr>
        <p:txBody>
          <a:bodyPr anchor="b">
            <a:noAutofit/>
          </a:bodyPr>
          <a:lstStyle>
            <a:lvl1pPr algn="l">
              <a:defRPr sz="36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304597" y="5384832"/>
            <a:ext cx="4563553" cy="413191"/>
          </a:xfrm>
          <a:prstGeom prst="rect">
            <a:avLst/>
          </a:prstGeom>
        </p:spPr>
        <p:txBody>
          <a:bodyPr>
            <a:noAutofit/>
          </a:bodyPr>
          <a:lstStyle>
            <a:lvl1pPr marL="0" indent="0" algn="l">
              <a:buNone/>
              <a:defRPr sz="20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4371" y="3961184"/>
            <a:ext cx="5653527" cy="1678692"/>
          </a:xfrm>
          <a:prstGeom prst="rect">
            <a:avLst/>
          </a:prstGeom>
        </p:spPr>
      </p:pic>
    </p:spTree>
    <p:extLst>
      <p:ext uri="{BB962C8B-B14F-4D97-AF65-F5344CB8AC3E}">
        <p14:creationId xmlns:p14="http://schemas.microsoft.com/office/powerpoint/2010/main" val="3103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userDrawn="1"/>
        </p:nvSpPr>
        <p:spPr>
          <a:xfrm rot="10800000">
            <a:off x="-2" y="131524"/>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6"/>
          </p:nvPr>
        </p:nvSpPr>
        <p:spPr>
          <a:xfrm>
            <a:off x="86155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14"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5" name="Text Placeholder 17"/>
          <p:cNvSpPr>
            <a:spLocks noGrp="1"/>
          </p:cNvSpPr>
          <p:nvPr>
            <p:ph type="body" sz="quarter" idx="31"/>
          </p:nvPr>
        </p:nvSpPr>
        <p:spPr>
          <a:xfrm>
            <a:off x="622163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8" name="Text Placeholder 17"/>
          <p:cNvSpPr>
            <a:spLocks noGrp="1"/>
          </p:cNvSpPr>
          <p:nvPr>
            <p:ph type="body" sz="quarter" idx="33"/>
          </p:nvPr>
        </p:nvSpPr>
        <p:spPr>
          <a:xfrm>
            <a:off x="622163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dirty="0"/>
              <a:t>Click to edit Master text styles</a:t>
            </a:r>
          </a:p>
        </p:txBody>
      </p:sp>
      <p:sp>
        <p:nvSpPr>
          <p:cNvPr id="70" name="Text Placeholder 14"/>
          <p:cNvSpPr>
            <a:spLocks noGrp="1"/>
          </p:cNvSpPr>
          <p:nvPr>
            <p:ph type="body" sz="quarter" idx="34"/>
          </p:nvPr>
        </p:nvSpPr>
        <p:spPr>
          <a:xfrm>
            <a:off x="86155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71" name="Text Placeholder 17"/>
          <p:cNvSpPr>
            <a:spLocks noGrp="1"/>
          </p:cNvSpPr>
          <p:nvPr>
            <p:ph type="body" sz="quarter" idx="35"/>
          </p:nvPr>
        </p:nvSpPr>
        <p:spPr>
          <a:xfrm>
            <a:off x="86155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53979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W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685799" y="2460156"/>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9"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14"/>
          <p:cNvSpPr>
            <a:spLocks noGrp="1"/>
          </p:cNvSpPr>
          <p:nvPr>
            <p:ph type="body" sz="quarter" idx="36"/>
          </p:nvPr>
        </p:nvSpPr>
        <p:spPr>
          <a:xfrm>
            <a:off x="861558" y="2738944"/>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0" name="Text Placeholder 17"/>
          <p:cNvSpPr>
            <a:spLocks noGrp="1"/>
          </p:cNvSpPr>
          <p:nvPr>
            <p:ph type="body" sz="quarter" idx="3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1" name="Rectangle 30"/>
          <p:cNvSpPr/>
          <p:nvPr userDrawn="1"/>
        </p:nvSpPr>
        <p:spPr>
          <a:xfrm>
            <a:off x="6045878" y="2459855"/>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4"/>
          <p:cNvSpPr>
            <a:spLocks noGrp="1"/>
          </p:cNvSpPr>
          <p:nvPr>
            <p:ph type="body" sz="quarter" idx="38"/>
          </p:nvPr>
        </p:nvSpPr>
        <p:spPr>
          <a:xfrm>
            <a:off x="6221637" y="2738643"/>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3" name="Text Placeholder 17"/>
          <p:cNvSpPr>
            <a:spLocks noGrp="1"/>
          </p:cNvSpPr>
          <p:nvPr>
            <p:ph type="body" sz="quarter" idx="39"/>
          </p:nvPr>
        </p:nvSpPr>
        <p:spPr>
          <a:xfrm>
            <a:off x="6221636" y="3084169"/>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4" name="Rectangle 33"/>
          <p:cNvSpPr/>
          <p:nvPr userDrawn="1"/>
        </p:nvSpPr>
        <p:spPr>
          <a:xfrm>
            <a:off x="747255"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4"/>
          <p:cNvSpPr>
            <a:spLocks noGrp="1"/>
          </p:cNvSpPr>
          <p:nvPr>
            <p:ph type="body" sz="quarter" idx="40"/>
          </p:nvPr>
        </p:nvSpPr>
        <p:spPr>
          <a:xfrm>
            <a:off x="923014"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6" name="Text Placeholder 17"/>
          <p:cNvSpPr>
            <a:spLocks noGrp="1"/>
          </p:cNvSpPr>
          <p:nvPr>
            <p:ph type="body" sz="quarter" idx="41"/>
          </p:nvPr>
        </p:nvSpPr>
        <p:spPr>
          <a:xfrm>
            <a:off x="923013"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7" name="Rectangle 36"/>
          <p:cNvSpPr/>
          <p:nvPr userDrawn="1"/>
        </p:nvSpPr>
        <p:spPr>
          <a:xfrm>
            <a:off x="6045878"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4"/>
          <p:cNvSpPr>
            <a:spLocks noGrp="1"/>
          </p:cNvSpPr>
          <p:nvPr>
            <p:ph type="body" sz="quarter" idx="42"/>
          </p:nvPr>
        </p:nvSpPr>
        <p:spPr>
          <a:xfrm>
            <a:off x="6221637"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9" name="Text Placeholder 17"/>
          <p:cNvSpPr>
            <a:spLocks noGrp="1"/>
          </p:cNvSpPr>
          <p:nvPr>
            <p:ph type="body" sz="quarter" idx="43"/>
          </p:nvPr>
        </p:nvSpPr>
        <p:spPr>
          <a:xfrm>
            <a:off x="6221636"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87273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on colour">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4398"/>
            <a:ext cx="12192000" cy="3393602"/>
          </a:xfrm>
          <a:prstGeom prst="rect">
            <a:avLst/>
          </a:prstGeom>
        </p:spPr>
      </p:pic>
      <p:sp>
        <p:nvSpPr>
          <p:cNvPr id="11" name="Rectangle 10"/>
          <p:cNvSpPr/>
          <p:nvPr userDrawn="1"/>
        </p:nvSpPr>
        <p:spPr>
          <a:xfrm>
            <a:off x="473527"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34637" y="1520216"/>
            <a:ext cx="11251872" cy="749347"/>
          </a:xfrm>
          <a:prstGeom prst="rect">
            <a:avLst/>
          </a:prstGeom>
        </p:spPr>
        <p:txBody>
          <a:bodyPr>
            <a:normAutofit/>
          </a:bodyPr>
          <a:lstStyle>
            <a:lvl1pPr algn="ctr">
              <a:defRPr sz="3200" b="1">
                <a:solidFill>
                  <a:srgbClr val="DE1E3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Content Placeholder 7"/>
          <p:cNvSpPr>
            <a:spLocks noGrp="1"/>
          </p:cNvSpPr>
          <p:nvPr>
            <p:ph sz="quarter" idx="13"/>
          </p:nvPr>
        </p:nvSpPr>
        <p:spPr>
          <a:xfrm>
            <a:off x="583622"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13" name="Text Placeholder 14"/>
          <p:cNvSpPr>
            <a:spLocks noGrp="1"/>
          </p:cNvSpPr>
          <p:nvPr>
            <p:ph type="body" sz="quarter" idx="40"/>
          </p:nvPr>
        </p:nvSpPr>
        <p:spPr>
          <a:xfrm>
            <a:off x="583622"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
        <p:nvSpPr>
          <p:cNvPr id="30" name="Rectangle 29"/>
          <p:cNvSpPr/>
          <p:nvPr userDrawn="1"/>
        </p:nvSpPr>
        <p:spPr>
          <a:xfrm>
            <a:off x="4336641"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7"/>
          <p:cNvSpPr>
            <a:spLocks noGrp="1"/>
          </p:cNvSpPr>
          <p:nvPr>
            <p:ph sz="quarter" idx="45"/>
          </p:nvPr>
        </p:nvSpPr>
        <p:spPr>
          <a:xfrm>
            <a:off x="4446736"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34" name="Rectangle 33"/>
          <p:cNvSpPr/>
          <p:nvPr userDrawn="1"/>
        </p:nvSpPr>
        <p:spPr>
          <a:xfrm>
            <a:off x="8186059"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7"/>
          <p:cNvSpPr>
            <a:spLocks noGrp="1"/>
          </p:cNvSpPr>
          <p:nvPr>
            <p:ph sz="quarter" idx="47"/>
          </p:nvPr>
        </p:nvSpPr>
        <p:spPr>
          <a:xfrm>
            <a:off x="8296154"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39" name="Text Placeholder 14"/>
          <p:cNvSpPr>
            <a:spLocks noGrp="1"/>
          </p:cNvSpPr>
          <p:nvPr>
            <p:ph type="body" sz="quarter" idx="49"/>
          </p:nvPr>
        </p:nvSpPr>
        <p:spPr>
          <a:xfrm>
            <a:off x="4477006"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
        <p:nvSpPr>
          <p:cNvPr id="41" name="Text Placeholder 14"/>
          <p:cNvSpPr>
            <a:spLocks noGrp="1"/>
          </p:cNvSpPr>
          <p:nvPr>
            <p:ph type="body" sz="quarter" idx="50"/>
          </p:nvPr>
        </p:nvSpPr>
        <p:spPr>
          <a:xfrm>
            <a:off x="8296154"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32479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h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Tree>
    <p:extLst>
      <p:ext uri="{BB962C8B-B14F-4D97-AF65-F5344CB8AC3E}">
        <p14:creationId xmlns:p14="http://schemas.microsoft.com/office/powerpoint/2010/main" val="33958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 on white">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3042125" y="1357018"/>
            <a:ext cx="5865707" cy="3880300"/>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spTree>
    <p:extLst>
      <p:ext uri="{BB962C8B-B14F-4D97-AF65-F5344CB8AC3E}">
        <p14:creationId xmlns:p14="http://schemas.microsoft.com/office/powerpoint/2010/main" val="17920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
        <p:nvSpPr>
          <p:cNvPr id="3"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a:t>Click icon to add chart</a:t>
            </a:r>
            <a:endParaRPr lang="en-US" dirty="0"/>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5746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aph on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10"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a:t>Click icon to add chart</a:t>
            </a:r>
            <a:endParaRPr lang="en-US" dirty="0"/>
          </a:p>
        </p:txBody>
      </p:sp>
    </p:spTree>
    <p:extLst>
      <p:ext uri="{BB962C8B-B14F-4D97-AF65-F5344CB8AC3E}">
        <p14:creationId xmlns:p14="http://schemas.microsoft.com/office/powerpoint/2010/main" val="12647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754292"/>
            <a:ext cx="9521041" cy="872798"/>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AEEE57E4-9E18-4491-8748-18C9ED9EDF86}"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00117-8613-4583-B7C8-5919512F7D23}" type="slidenum">
              <a:rPr lang="en-US" smtClean="0"/>
              <a:t>‹#›</a:t>
            </a:fld>
            <a:endParaRPr lang="en-US"/>
          </a:p>
        </p:txBody>
      </p:sp>
      <p:sp>
        <p:nvSpPr>
          <p:cNvPr id="10" name="Content Placeholder 9"/>
          <p:cNvSpPr>
            <a:spLocks noGrp="1"/>
          </p:cNvSpPr>
          <p:nvPr>
            <p:ph sz="quarter" idx="13"/>
          </p:nvPr>
        </p:nvSpPr>
        <p:spPr>
          <a:xfrm>
            <a:off x="1831975" y="2752046"/>
            <a:ext cx="9521825"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62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1832759" y="1754292"/>
            <a:ext cx="9521041" cy="872798"/>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EEE57E4-9E18-4491-8748-18C9ED9EDF86}"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00117-8613-4583-B7C8-5919512F7D23}" type="slidenum">
              <a:rPr lang="en-US" smtClean="0"/>
              <a:t>‹#›</a:t>
            </a:fld>
            <a:endParaRPr lang="en-US"/>
          </a:p>
        </p:txBody>
      </p:sp>
      <p:sp>
        <p:nvSpPr>
          <p:cNvPr id="8" name="Picture Placeholder 2"/>
          <p:cNvSpPr>
            <a:spLocks noGrp="1"/>
          </p:cNvSpPr>
          <p:nvPr>
            <p:ph type="pic" idx="13"/>
          </p:nvPr>
        </p:nvSpPr>
        <p:spPr>
          <a:xfrm>
            <a:off x="0" y="5285678"/>
            <a:ext cx="12192000" cy="1572322"/>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Content Placeholder 8"/>
          <p:cNvSpPr>
            <a:spLocks noGrp="1"/>
          </p:cNvSpPr>
          <p:nvPr>
            <p:ph sz="quarter" idx="14"/>
          </p:nvPr>
        </p:nvSpPr>
        <p:spPr>
          <a:xfrm>
            <a:off x="1831975" y="2751138"/>
            <a:ext cx="9521825" cy="2343150"/>
          </a:xfrm>
        </p:spPr>
        <p:txBody>
          <a:bodyPr/>
          <a:lstStyle>
            <a:lvl1pPr marL="228600" indent="-228600">
              <a:buFontTx/>
              <a:buBlip>
                <a:blip r:embed="rId2"/>
              </a:buBlip>
              <a:defRPr baseline="0"/>
            </a:lvl1pPr>
            <a:lvl2pPr marL="685800" indent="-228600">
              <a:buFontTx/>
              <a:buBlip>
                <a:blip r:embed="rId2"/>
              </a:buBlip>
              <a:defRPr baseline="0"/>
            </a:lvl2pPr>
            <a:lvl3pPr marL="1143000" indent="-228600">
              <a:buFontTx/>
              <a:buBlip>
                <a:blip r:embed="rId2"/>
              </a:buBlip>
              <a:defRPr baseline="0"/>
            </a:lvl3pPr>
            <a:lvl4pPr marL="1600200" indent="-228600">
              <a:buFontTx/>
              <a:buBlip>
                <a:blip r:embed="rId2"/>
              </a:buBlip>
              <a:defRPr baseline="0"/>
            </a:lvl4pPr>
            <a:lvl5pPr marL="2057400" indent="-228600">
              <a:buFontTx/>
              <a:buBlip>
                <a:blip r:embed="rId2"/>
              </a:buBlip>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43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E57E4-9E18-4491-8748-18C9ED9EDF86}"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a:p>
        </p:txBody>
      </p:sp>
      <p:sp>
        <p:nvSpPr>
          <p:cNvPr id="13" name="Title 1"/>
          <p:cNvSpPr>
            <a:spLocks noGrp="1"/>
          </p:cNvSpPr>
          <p:nvPr>
            <p:ph type="title"/>
          </p:nvPr>
        </p:nvSpPr>
        <p:spPr>
          <a:xfrm>
            <a:off x="1832759" y="1754292"/>
            <a:ext cx="9521041" cy="872798"/>
          </a:xfrm>
          <a:prstGeom prst="rect">
            <a:avLst/>
          </a:prstGeom>
        </p:spPr>
        <p:txBody>
          <a:bodyPr>
            <a:normAutofit/>
          </a:bodyPr>
          <a:lstStyle>
            <a:lvl1pPr>
              <a:defRPr sz="40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1831975" y="2756044"/>
            <a:ext cx="4249738" cy="3427269"/>
          </a:xfrm>
        </p:spPr>
        <p:txBody>
          <a:bodyPr>
            <a:normAutofit/>
          </a:bodyPr>
          <a:lstStyle>
            <a:lvl1pPr marL="0" indent="0">
              <a:lnSpc>
                <a:spcPct val="120000"/>
              </a:lnSpc>
              <a:buNone/>
              <a:defRPr sz="1600" spc="-100" baseline="0"/>
            </a:lvl1pPr>
          </a:lstStyle>
          <a:p>
            <a:pPr lvl="0"/>
            <a:r>
              <a:rPr lang="en-US"/>
              <a:t>Click to edit Master text styles</a:t>
            </a:r>
          </a:p>
        </p:txBody>
      </p:sp>
      <p:sp>
        <p:nvSpPr>
          <p:cNvPr id="10" name="Content Placeholder 9"/>
          <p:cNvSpPr>
            <a:spLocks noGrp="1"/>
          </p:cNvSpPr>
          <p:nvPr>
            <p:ph sz="quarter" idx="14"/>
          </p:nvPr>
        </p:nvSpPr>
        <p:spPr>
          <a:xfrm>
            <a:off x="6320290" y="2755900"/>
            <a:ext cx="4249738" cy="3427413"/>
          </a:xfrm>
        </p:spPr>
        <p:txBody>
          <a:bodyPr>
            <a:normAutofit/>
          </a:bodyPr>
          <a:lstStyle>
            <a:lvl1pPr marL="0" indent="0">
              <a:lnSpc>
                <a:spcPct val="120000"/>
              </a:lnSpc>
              <a:buNone/>
              <a:defRPr sz="1600" spc="-100" baseline="0"/>
            </a:lvl1pPr>
          </a:lstStyle>
          <a:p>
            <a:pPr lvl="0"/>
            <a:r>
              <a:rPr lang="en-US"/>
              <a:t>Click to edit Master text styles</a:t>
            </a:r>
          </a:p>
        </p:txBody>
      </p:sp>
    </p:spTree>
    <p:extLst>
      <p:ext uri="{BB962C8B-B14F-4D97-AF65-F5344CB8AC3E}">
        <p14:creationId xmlns:p14="http://schemas.microsoft.com/office/powerpoint/2010/main" val="194725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9" name="Picture Placeholder 8"/>
          <p:cNvSpPr>
            <a:spLocks noGrp="1"/>
          </p:cNvSpPr>
          <p:nvPr>
            <p:ph type="pic" sz="quarter" idx="10" hasCustomPrompt="1"/>
          </p:nvPr>
        </p:nvSpPr>
        <p:spPr>
          <a:xfrm>
            <a:off x="5028122" y="5642663"/>
            <a:ext cx="1783752" cy="965916"/>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logo</a:t>
            </a:r>
          </a:p>
        </p:txBody>
      </p:sp>
      <p:sp>
        <p:nvSpPr>
          <p:cNvPr id="12" name="Title 1"/>
          <p:cNvSpPr>
            <a:spLocks noGrp="1"/>
          </p:cNvSpPr>
          <p:nvPr>
            <p:ph type="ctrTitle"/>
          </p:nvPr>
        </p:nvSpPr>
        <p:spPr>
          <a:xfrm>
            <a:off x="5028122" y="2322578"/>
            <a:ext cx="5239828" cy="967624"/>
          </a:xfrm>
          <a:prstGeom prst="rect">
            <a:avLst/>
          </a:prstGeom>
        </p:spPr>
        <p:txBody>
          <a:bodyPr anchor="b">
            <a:noAutofit/>
          </a:bodyPr>
          <a:lstStyle>
            <a:lvl1pPr algn="l">
              <a:defRPr sz="40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3" name="Subtitle 2"/>
          <p:cNvSpPr>
            <a:spLocks noGrp="1"/>
          </p:cNvSpPr>
          <p:nvPr>
            <p:ph type="subTitle" idx="1"/>
          </p:nvPr>
        </p:nvSpPr>
        <p:spPr>
          <a:xfrm>
            <a:off x="5028122" y="3265978"/>
            <a:ext cx="5239828" cy="413191"/>
          </a:xfrm>
          <a:prstGeom prst="rect">
            <a:avLst/>
          </a:prstGeom>
        </p:spPr>
        <p:txBody>
          <a:bodyPr>
            <a:noAutofit/>
          </a:bodyPr>
          <a:lstStyle>
            <a:lvl1pPr marL="0" indent="0" algn="l">
              <a:buNone/>
              <a:defRPr sz="24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4372" y="1909594"/>
            <a:ext cx="3729000" cy="1107246"/>
          </a:xfrm>
          <a:prstGeom prst="rect">
            <a:avLst/>
          </a:prstGeom>
        </p:spPr>
      </p:pic>
    </p:spTree>
    <p:extLst>
      <p:ext uri="{BB962C8B-B14F-4D97-AF65-F5344CB8AC3E}">
        <p14:creationId xmlns:p14="http://schemas.microsoft.com/office/powerpoint/2010/main" val="42327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E57E4-9E18-4491-8748-18C9ED9EDF86}"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A00117-8613-4583-B7C8-5919512F7D23}" type="slidenum">
              <a:rPr lang="en-US" smtClean="0"/>
              <a:t>‹#›</a:t>
            </a:fld>
            <a:endParaRPr lang="en-US"/>
          </a:p>
        </p:txBody>
      </p:sp>
      <p:sp>
        <p:nvSpPr>
          <p:cNvPr id="9" name="Text Placeholder 3"/>
          <p:cNvSpPr>
            <a:spLocks noGrp="1"/>
          </p:cNvSpPr>
          <p:nvPr>
            <p:ph type="body" sz="half" idx="2"/>
          </p:nvPr>
        </p:nvSpPr>
        <p:spPr>
          <a:xfrm>
            <a:off x="1832758" y="1761565"/>
            <a:ext cx="9521041" cy="3738282"/>
          </a:xfrm>
          <a:prstGeom prst="rect">
            <a:avLst/>
          </a:prstGeom>
        </p:spPr>
        <p:txBody>
          <a:bodyPr>
            <a:normAutofit/>
          </a:bodyPr>
          <a:lstStyle>
            <a:lvl1pPr marL="0" indent="0">
              <a:lnSpc>
                <a:spcPct val="120000"/>
              </a:lnSpc>
              <a:buNone/>
              <a:defRPr sz="54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719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Tree>
    <p:extLst>
      <p:ext uri="{BB962C8B-B14F-4D97-AF65-F5344CB8AC3E}">
        <p14:creationId xmlns:p14="http://schemas.microsoft.com/office/powerpoint/2010/main" val="106941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3394" y="1474786"/>
            <a:ext cx="5349759"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4772025"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453394" y="2544762"/>
            <a:ext cx="5349759" cy="381158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E57E4-9E18-4491-8748-18C9ED9EDF86}" type="datetimeFigureOut">
              <a:rPr lang="en-US" smtClean="0"/>
              <a:t>4/8/2021</a:t>
            </a:fld>
            <a:endParaRPr lang="en-US"/>
          </a:p>
        </p:txBody>
      </p:sp>
      <p:sp>
        <p:nvSpPr>
          <p:cNvPr id="6" name="Footer Placeholder 5"/>
          <p:cNvSpPr>
            <a:spLocks noGrp="1"/>
          </p:cNvSpPr>
          <p:nvPr>
            <p:ph type="ftr" sz="quarter" idx="11"/>
          </p:nvPr>
        </p:nvSpPr>
        <p:spPr>
          <a:xfrm>
            <a:off x="5426033" y="6356350"/>
            <a:ext cx="4114800" cy="365125"/>
          </a:xfrm>
        </p:spPr>
        <p:txBody>
          <a:bodyPr/>
          <a:lstStyle/>
          <a:p>
            <a:endParaRPr lang="en-US"/>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a:p>
        </p:txBody>
      </p:sp>
    </p:spTree>
    <p:extLst>
      <p:ext uri="{BB962C8B-B14F-4D97-AF65-F5344CB8AC3E}">
        <p14:creationId xmlns:p14="http://schemas.microsoft.com/office/powerpoint/2010/main" val="261728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2 colum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407343"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AEEE57E4-9E18-4491-8748-18C9ED9EDF86}" type="datetimeFigureOut">
              <a:rPr lang="en-US" smtClean="0"/>
              <a:t>4/8/2021</a:t>
            </a:fld>
            <a:endParaRPr lang="en-US"/>
          </a:p>
        </p:txBody>
      </p:sp>
      <p:sp>
        <p:nvSpPr>
          <p:cNvPr id="6" name="Footer Placeholder 5"/>
          <p:cNvSpPr>
            <a:spLocks noGrp="1"/>
          </p:cNvSpPr>
          <p:nvPr>
            <p:ph type="ftr" sz="quarter" idx="11"/>
          </p:nvPr>
        </p:nvSpPr>
        <p:spPr>
          <a:xfrm>
            <a:off x="5426033" y="6356350"/>
            <a:ext cx="4114800" cy="365125"/>
          </a:xfrm>
        </p:spPr>
        <p:txBody>
          <a:bodyPr/>
          <a:lstStyle/>
          <a:p>
            <a:endParaRPr lang="en-US"/>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a:p>
        </p:txBody>
      </p:sp>
      <p:sp>
        <p:nvSpPr>
          <p:cNvPr id="11" name="Text Placeholder 3"/>
          <p:cNvSpPr>
            <a:spLocks noGrp="1"/>
          </p:cNvSpPr>
          <p:nvPr>
            <p:ph type="body" sz="half" idx="14"/>
          </p:nvPr>
        </p:nvSpPr>
        <p:spPr>
          <a:xfrm>
            <a:off x="4524616" y="3044640"/>
            <a:ext cx="3271847" cy="307702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p:cNvSpPr>
            <a:spLocks noGrp="1"/>
          </p:cNvSpPr>
          <p:nvPr>
            <p:ph type="body" sz="half" idx="15"/>
          </p:nvPr>
        </p:nvSpPr>
        <p:spPr>
          <a:xfrm>
            <a:off x="8081952" y="3044640"/>
            <a:ext cx="3271847" cy="307702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itle 1"/>
          <p:cNvSpPr>
            <a:spLocks noGrp="1"/>
          </p:cNvSpPr>
          <p:nvPr>
            <p:ph type="title"/>
          </p:nvPr>
        </p:nvSpPr>
        <p:spPr>
          <a:xfrm>
            <a:off x="4512376" y="1739983"/>
            <a:ext cx="3284088"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22"/>
          <p:cNvSpPr>
            <a:spLocks noGrp="1"/>
          </p:cNvSpPr>
          <p:nvPr>
            <p:ph type="body" sz="quarter" idx="16" hasCustomPrompt="1"/>
          </p:nvPr>
        </p:nvSpPr>
        <p:spPr>
          <a:xfrm>
            <a:off x="8081952" y="1739983"/>
            <a:ext cx="3271847" cy="1069975"/>
          </a:xfrm>
        </p:spPr>
        <p:txBody>
          <a:bodyPr anchor="b">
            <a:noAutofit/>
          </a:bodyPr>
          <a:lstStyle>
            <a:lvl1pPr marL="0" indent="0">
              <a:buNone/>
              <a:defRPr sz="3200" b="1">
                <a:solidFill>
                  <a:srgbClr val="DE1E37"/>
                </a:solidFill>
              </a:defRPr>
            </a:lvl1pPr>
          </a:lstStyle>
          <a:p>
            <a:r>
              <a:rPr lang="en-US" dirty="0"/>
              <a:t>Click to edit Master title style</a:t>
            </a:r>
          </a:p>
        </p:txBody>
      </p:sp>
    </p:spTree>
    <p:extLst>
      <p:ext uri="{BB962C8B-B14F-4D97-AF65-F5344CB8AC3E}">
        <p14:creationId xmlns:p14="http://schemas.microsoft.com/office/powerpoint/2010/main" val="22444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A56D9-2700-4188-8A95-6AA8216F030E}"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0C9D1F-EFA9-4654-9C2D-26EB24A9D85C}" type="slidenum">
              <a:rPr lang="en-US" smtClean="0"/>
              <a:t>‹#›</a:t>
            </a:fld>
            <a:endParaRPr lang="en-US" dirty="0"/>
          </a:p>
        </p:txBody>
      </p:sp>
    </p:spTree>
    <p:extLst>
      <p:ext uri="{BB962C8B-B14F-4D97-AF65-F5344CB8AC3E}">
        <p14:creationId xmlns:p14="http://schemas.microsoft.com/office/powerpoint/2010/main" val="1395835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1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841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3_Full Blank">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98356AF-F12F-44B4-91B3-11CE571A7969}"/>
              </a:ext>
            </a:extLst>
          </p:cNvPr>
          <p:cNvSpPr>
            <a:spLocks noGrp="1"/>
          </p:cNvSpPr>
          <p:nvPr>
            <p:ph type="pic" sz="quarter" idx="10"/>
          </p:nvPr>
        </p:nvSpPr>
        <p:spPr>
          <a:xfrm>
            <a:off x="743426" y="1624236"/>
            <a:ext cx="4894830" cy="2605857"/>
          </a:xfrm>
          <a:custGeom>
            <a:avLst/>
            <a:gdLst>
              <a:gd name="connsiteX0" fmla="*/ 0 w 4894830"/>
              <a:gd name="connsiteY0" fmla="*/ 0 h 2543724"/>
              <a:gd name="connsiteX1" fmla="*/ 4894830 w 4894830"/>
              <a:gd name="connsiteY1" fmla="*/ 0 h 2543724"/>
              <a:gd name="connsiteX2" fmla="*/ 4894830 w 4894830"/>
              <a:gd name="connsiteY2" fmla="*/ 2543724 h 2543724"/>
              <a:gd name="connsiteX3" fmla="*/ 0 w 4894830"/>
              <a:gd name="connsiteY3" fmla="*/ 2543724 h 2543724"/>
            </a:gdLst>
            <a:ahLst/>
            <a:cxnLst>
              <a:cxn ang="0">
                <a:pos x="connsiteX0" y="connsiteY0"/>
              </a:cxn>
              <a:cxn ang="0">
                <a:pos x="connsiteX1" y="connsiteY1"/>
              </a:cxn>
              <a:cxn ang="0">
                <a:pos x="connsiteX2" y="connsiteY2"/>
              </a:cxn>
              <a:cxn ang="0">
                <a:pos x="connsiteX3" y="connsiteY3"/>
              </a:cxn>
            </a:cxnLst>
            <a:rect l="l" t="t" r="r" b="b"/>
            <a:pathLst>
              <a:path w="4894830" h="2543724">
                <a:moveTo>
                  <a:pt x="0" y="0"/>
                </a:moveTo>
                <a:lnTo>
                  <a:pt x="4894830" y="0"/>
                </a:lnTo>
                <a:lnTo>
                  <a:pt x="4894830" y="2543724"/>
                </a:lnTo>
                <a:lnTo>
                  <a:pt x="0" y="2543724"/>
                </a:lnTo>
                <a:close/>
              </a:path>
            </a:pathLst>
          </a:custGeom>
        </p:spPr>
        <p:txBody>
          <a:bodyPr wrap="square">
            <a:noAutofit/>
          </a:bodyPr>
          <a:lstStyle/>
          <a:p>
            <a:endParaRPr lang="en-US"/>
          </a:p>
        </p:txBody>
      </p:sp>
    </p:spTree>
    <p:extLst>
      <p:ext uri="{BB962C8B-B14F-4D97-AF65-F5344CB8AC3E}">
        <p14:creationId xmlns:p14="http://schemas.microsoft.com/office/powerpoint/2010/main" val="3171664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6_Full 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11A7F19-B6AF-45E0-BC61-F0E0A0F56282}"/>
              </a:ext>
            </a:extLst>
          </p:cNvPr>
          <p:cNvSpPr>
            <a:spLocks noGrp="1"/>
          </p:cNvSpPr>
          <p:nvPr>
            <p:ph type="pic" sz="quarter" idx="11"/>
          </p:nvPr>
        </p:nvSpPr>
        <p:spPr>
          <a:xfrm>
            <a:off x="4298075" y="2092436"/>
            <a:ext cx="1521374" cy="1521374"/>
          </a:xfrm>
          <a:custGeom>
            <a:avLst/>
            <a:gdLst>
              <a:gd name="connsiteX0" fmla="*/ 760687 w 1521374"/>
              <a:gd name="connsiteY0" fmla="*/ 0 h 1521374"/>
              <a:gd name="connsiteX1" fmla="*/ 1521374 w 1521374"/>
              <a:gd name="connsiteY1" fmla="*/ 760687 h 1521374"/>
              <a:gd name="connsiteX2" fmla="*/ 760687 w 1521374"/>
              <a:gd name="connsiteY2" fmla="*/ 1521374 h 1521374"/>
              <a:gd name="connsiteX3" fmla="*/ 0 w 1521374"/>
              <a:gd name="connsiteY3" fmla="*/ 760687 h 1521374"/>
              <a:gd name="connsiteX4" fmla="*/ 760687 w 1521374"/>
              <a:gd name="connsiteY4" fmla="*/ 0 h 152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74" h="1521374">
                <a:moveTo>
                  <a:pt x="760687" y="0"/>
                </a:moveTo>
                <a:cubicBezTo>
                  <a:pt x="1180803" y="0"/>
                  <a:pt x="1521374" y="340571"/>
                  <a:pt x="1521374" y="760687"/>
                </a:cubicBezTo>
                <a:cubicBezTo>
                  <a:pt x="1521374" y="1180803"/>
                  <a:pt x="1180803" y="1521374"/>
                  <a:pt x="760687" y="1521374"/>
                </a:cubicBezTo>
                <a:cubicBezTo>
                  <a:pt x="340571" y="1521374"/>
                  <a:pt x="0" y="1180803"/>
                  <a:pt x="0" y="760687"/>
                </a:cubicBezTo>
                <a:cubicBezTo>
                  <a:pt x="0" y="340571"/>
                  <a:pt x="340571" y="0"/>
                  <a:pt x="760687" y="0"/>
                </a:cubicBezTo>
                <a:close/>
              </a:path>
            </a:pathLst>
          </a:custGeom>
        </p:spPr>
        <p:txBody>
          <a:bodyPr wrap="square">
            <a:noAutofit/>
          </a:bodyPr>
          <a:lstStyle/>
          <a:p>
            <a:endParaRPr lang="en-US"/>
          </a:p>
        </p:txBody>
      </p:sp>
      <p:sp>
        <p:nvSpPr>
          <p:cNvPr id="33" name="Picture Placeholder 32">
            <a:extLst>
              <a:ext uri="{FF2B5EF4-FFF2-40B4-BE49-F238E27FC236}">
                <a16:creationId xmlns:a16="http://schemas.microsoft.com/office/drawing/2014/main" id="{8E5E1200-62A6-49DB-863B-4BF088A01E8F}"/>
              </a:ext>
            </a:extLst>
          </p:cNvPr>
          <p:cNvSpPr>
            <a:spLocks noGrp="1"/>
          </p:cNvSpPr>
          <p:nvPr>
            <p:ph type="pic" sz="quarter" idx="12"/>
          </p:nvPr>
        </p:nvSpPr>
        <p:spPr>
          <a:xfrm>
            <a:off x="3789189" y="4621801"/>
            <a:ext cx="1034274" cy="1034274"/>
          </a:xfrm>
          <a:custGeom>
            <a:avLst/>
            <a:gdLst>
              <a:gd name="connsiteX0" fmla="*/ 517137 w 1034274"/>
              <a:gd name="connsiteY0" fmla="*/ 0 h 1034274"/>
              <a:gd name="connsiteX1" fmla="*/ 1034274 w 1034274"/>
              <a:gd name="connsiteY1" fmla="*/ 517137 h 1034274"/>
              <a:gd name="connsiteX2" fmla="*/ 517137 w 1034274"/>
              <a:gd name="connsiteY2" fmla="*/ 1034274 h 1034274"/>
              <a:gd name="connsiteX3" fmla="*/ 0 w 1034274"/>
              <a:gd name="connsiteY3" fmla="*/ 517137 h 1034274"/>
              <a:gd name="connsiteX4" fmla="*/ 517137 w 1034274"/>
              <a:gd name="connsiteY4" fmla="*/ 0 h 1034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274" h="1034274">
                <a:moveTo>
                  <a:pt x="517137" y="0"/>
                </a:moveTo>
                <a:cubicBezTo>
                  <a:pt x="802744" y="0"/>
                  <a:pt x="1034274" y="231530"/>
                  <a:pt x="1034274" y="517137"/>
                </a:cubicBezTo>
                <a:cubicBezTo>
                  <a:pt x="1034274" y="802744"/>
                  <a:pt x="802744" y="1034274"/>
                  <a:pt x="517137" y="1034274"/>
                </a:cubicBezTo>
                <a:cubicBezTo>
                  <a:pt x="231530" y="1034274"/>
                  <a:pt x="0" y="802744"/>
                  <a:pt x="0" y="517137"/>
                </a:cubicBezTo>
                <a:cubicBezTo>
                  <a:pt x="0" y="231530"/>
                  <a:pt x="231530" y="0"/>
                  <a:pt x="517137" y="0"/>
                </a:cubicBez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id="{6C7FFD07-4D5E-46F1-B724-565D5FB40B94}"/>
              </a:ext>
            </a:extLst>
          </p:cNvPr>
          <p:cNvSpPr>
            <a:spLocks noGrp="1"/>
          </p:cNvSpPr>
          <p:nvPr>
            <p:ph type="pic" sz="quarter" idx="10"/>
          </p:nvPr>
        </p:nvSpPr>
        <p:spPr>
          <a:xfrm>
            <a:off x="743678" y="1600200"/>
            <a:ext cx="3995086" cy="3995086"/>
          </a:xfrm>
          <a:custGeom>
            <a:avLst/>
            <a:gdLst>
              <a:gd name="connsiteX0" fmla="*/ 1997543 w 3995086"/>
              <a:gd name="connsiteY0" fmla="*/ 0 h 3995086"/>
              <a:gd name="connsiteX1" fmla="*/ 3995086 w 3995086"/>
              <a:gd name="connsiteY1" fmla="*/ 1997543 h 3995086"/>
              <a:gd name="connsiteX2" fmla="*/ 1997543 w 3995086"/>
              <a:gd name="connsiteY2" fmla="*/ 3995086 h 3995086"/>
              <a:gd name="connsiteX3" fmla="*/ 0 w 3995086"/>
              <a:gd name="connsiteY3" fmla="*/ 1997543 h 3995086"/>
              <a:gd name="connsiteX4" fmla="*/ 1997543 w 3995086"/>
              <a:gd name="connsiteY4" fmla="*/ 0 h 3995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086" h="3995086">
                <a:moveTo>
                  <a:pt x="1997543" y="0"/>
                </a:moveTo>
                <a:cubicBezTo>
                  <a:pt x="3100756" y="0"/>
                  <a:pt x="3995086" y="894330"/>
                  <a:pt x="3995086" y="1997543"/>
                </a:cubicBezTo>
                <a:cubicBezTo>
                  <a:pt x="3995086" y="3100756"/>
                  <a:pt x="3100756" y="3995086"/>
                  <a:pt x="1997543" y="3995086"/>
                </a:cubicBezTo>
                <a:cubicBezTo>
                  <a:pt x="894330" y="3995086"/>
                  <a:pt x="0" y="3100756"/>
                  <a:pt x="0" y="1997543"/>
                </a:cubicBezTo>
                <a:cubicBezTo>
                  <a:pt x="0" y="894330"/>
                  <a:pt x="894330" y="0"/>
                  <a:pt x="199754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53956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2_Full Blank">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C1CA4E1-0C46-4D47-AAD6-8F0D54D53348}"/>
              </a:ext>
            </a:extLst>
          </p:cNvPr>
          <p:cNvSpPr>
            <a:spLocks noGrp="1"/>
          </p:cNvSpPr>
          <p:nvPr>
            <p:ph type="pic" sz="quarter" idx="10"/>
          </p:nvPr>
        </p:nvSpPr>
        <p:spPr>
          <a:xfrm>
            <a:off x="858664" y="1574605"/>
            <a:ext cx="3646661" cy="4405327"/>
          </a:xfrm>
          <a:custGeom>
            <a:avLst/>
            <a:gdLst>
              <a:gd name="connsiteX0" fmla="*/ 2720708 w 3719096"/>
              <a:gd name="connsiteY0" fmla="*/ 936523 h 4492832"/>
              <a:gd name="connsiteX1" fmla="*/ 2737165 w 3719096"/>
              <a:gd name="connsiteY1" fmla="*/ 993226 h 4492832"/>
              <a:gd name="connsiteX2" fmla="*/ 2734722 w 3719096"/>
              <a:gd name="connsiteY2" fmla="*/ 993674 h 4492832"/>
              <a:gd name="connsiteX3" fmla="*/ 2960248 w 3719096"/>
              <a:gd name="connsiteY3" fmla="*/ 0 h 4492832"/>
              <a:gd name="connsiteX4" fmla="*/ 3283901 w 3719096"/>
              <a:gd name="connsiteY4" fmla="*/ 460945 h 4492832"/>
              <a:gd name="connsiteX5" fmla="*/ 3338758 w 3719096"/>
              <a:gd name="connsiteY5" fmla="*/ 588985 h 4492832"/>
              <a:gd name="connsiteX6" fmla="*/ 3362529 w 3719096"/>
              <a:gd name="connsiteY6" fmla="*/ 653005 h 4492832"/>
              <a:gd name="connsiteX7" fmla="*/ 3384471 w 3719096"/>
              <a:gd name="connsiteY7" fmla="*/ 718855 h 4492832"/>
              <a:gd name="connsiteX8" fmla="*/ 3402757 w 3719096"/>
              <a:gd name="connsiteY8" fmla="*/ 784704 h 4492832"/>
              <a:gd name="connsiteX9" fmla="*/ 3448471 w 3719096"/>
              <a:gd name="connsiteY9" fmla="*/ 982252 h 4492832"/>
              <a:gd name="connsiteX10" fmla="*/ 3490527 w 3719096"/>
              <a:gd name="connsiteY10" fmla="*/ 1395639 h 4492832"/>
              <a:gd name="connsiteX11" fmla="*/ 3519784 w 3719096"/>
              <a:gd name="connsiteY11" fmla="*/ 1382835 h 4492832"/>
              <a:gd name="connsiteX12" fmla="*/ 3528927 w 3719096"/>
              <a:gd name="connsiteY12" fmla="*/ 1349910 h 4492832"/>
              <a:gd name="connsiteX13" fmla="*/ 3534413 w 3719096"/>
              <a:gd name="connsiteY13" fmla="*/ 1315156 h 4492832"/>
              <a:gd name="connsiteX14" fmla="*/ 3503327 w 3719096"/>
              <a:gd name="connsiteY14" fmla="*/ 1011518 h 4492832"/>
              <a:gd name="connsiteX15" fmla="*/ 3492356 w 3719096"/>
              <a:gd name="connsiteY15" fmla="*/ 971277 h 4492832"/>
              <a:gd name="connsiteX16" fmla="*/ 3422871 w 3719096"/>
              <a:gd name="connsiteY16" fmla="*/ 770071 h 4492832"/>
              <a:gd name="connsiteX17" fmla="*/ 3523441 w 3719096"/>
              <a:gd name="connsiteY17" fmla="*/ 726171 h 4492832"/>
              <a:gd name="connsiteX18" fmla="*/ 3581955 w 3719096"/>
              <a:gd name="connsiteY18" fmla="*/ 786533 h 4492832"/>
              <a:gd name="connsiteX19" fmla="*/ 3611212 w 3719096"/>
              <a:gd name="connsiteY19" fmla="*/ 870674 h 4492832"/>
              <a:gd name="connsiteX20" fmla="*/ 3664240 w 3719096"/>
              <a:gd name="connsiteY20" fmla="*/ 1066392 h 4492832"/>
              <a:gd name="connsiteX21" fmla="*/ 3675211 w 3719096"/>
              <a:gd name="connsiteY21" fmla="*/ 1115779 h 4492832"/>
              <a:gd name="connsiteX22" fmla="*/ 3709953 w 3719096"/>
              <a:gd name="connsiteY22" fmla="*/ 1364543 h 4492832"/>
              <a:gd name="connsiteX23" fmla="*/ 3717268 w 3719096"/>
              <a:gd name="connsiteY23" fmla="*/ 1465146 h 4492832"/>
              <a:gd name="connsiteX24" fmla="*/ 3719096 w 3719096"/>
              <a:gd name="connsiteY24" fmla="*/ 1563920 h 4492832"/>
              <a:gd name="connsiteX25" fmla="*/ 3686182 w 3719096"/>
              <a:gd name="connsiteY25" fmla="*/ 1957187 h 4492832"/>
              <a:gd name="connsiteX26" fmla="*/ 3592926 w 3719096"/>
              <a:gd name="connsiteY26" fmla="*/ 2333991 h 4492832"/>
              <a:gd name="connsiteX27" fmla="*/ 3561841 w 3719096"/>
              <a:gd name="connsiteY27" fmla="*/ 2425448 h 4492832"/>
              <a:gd name="connsiteX28" fmla="*/ 3430185 w 3719096"/>
              <a:gd name="connsiteY28" fmla="*/ 2725428 h 4492832"/>
              <a:gd name="connsiteX29" fmla="*/ 3291215 w 3719096"/>
              <a:gd name="connsiteY29" fmla="*/ 2988825 h 4492832"/>
              <a:gd name="connsiteX30" fmla="*/ 3179674 w 3719096"/>
              <a:gd name="connsiteY30" fmla="*/ 3158935 h 4492832"/>
              <a:gd name="connsiteX31" fmla="*/ 3084589 w 3719096"/>
              <a:gd name="connsiteY31" fmla="*/ 3270513 h 4492832"/>
              <a:gd name="connsiteX32" fmla="*/ 2998647 w 3719096"/>
              <a:gd name="connsiteY32" fmla="*/ 3365629 h 4492832"/>
              <a:gd name="connsiteX33" fmla="*/ 2991333 w 3719096"/>
              <a:gd name="connsiteY33" fmla="*/ 3372946 h 4492832"/>
              <a:gd name="connsiteX34" fmla="*/ 2843221 w 3719096"/>
              <a:gd name="connsiteY34" fmla="*/ 3530252 h 4492832"/>
              <a:gd name="connsiteX35" fmla="*/ 2764593 w 3719096"/>
              <a:gd name="connsiteY35" fmla="*/ 3605247 h 4492832"/>
              <a:gd name="connsiteX36" fmla="*/ 2689623 w 3719096"/>
              <a:gd name="connsiteY36" fmla="*/ 3672926 h 4492832"/>
              <a:gd name="connsiteX37" fmla="*/ 2698765 w 3719096"/>
              <a:gd name="connsiteY37" fmla="*/ 3680242 h 4492832"/>
              <a:gd name="connsiteX38" fmla="*/ 2651223 w 3719096"/>
              <a:gd name="connsiteY38" fmla="*/ 3707679 h 4492832"/>
              <a:gd name="connsiteX39" fmla="*/ 2596367 w 3719096"/>
              <a:gd name="connsiteY39" fmla="*/ 3755237 h 4492832"/>
              <a:gd name="connsiteX40" fmla="*/ 2546996 w 3719096"/>
              <a:gd name="connsiteY40" fmla="*/ 3791820 h 4492832"/>
              <a:gd name="connsiteX41" fmla="*/ 2382426 w 3719096"/>
              <a:gd name="connsiteY41" fmla="*/ 3910715 h 4492832"/>
              <a:gd name="connsiteX42" fmla="*/ 2208714 w 3719096"/>
              <a:gd name="connsiteY42" fmla="*/ 4024122 h 4492832"/>
              <a:gd name="connsiteX43" fmla="*/ 1886889 w 3719096"/>
              <a:gd name="connsiteY43" fmla="*/ 4192403 h 4492832"/>
              <a:gd name="connsiteX44" fmla="*/ 1786319 w 3719096"/>
              <a:gd name="connsiteY44" fmla="*/ 4238132 h 4492832"/>
              <a:gd name="connsiteX45" fmla="*/ 1374895 w 3719096"/>
              <a:gd name="connsiteY45" fmla="*/ 4380805 h 4492832"/>
              <a:gd name="connsiteX46" fmla="*/ 1358438 w 3719096"/>
              <a:gd name="connsiteY46" fmla="*/ 4384463 h 4492832"/>
              <a:gd name="connsiteX47" fmla="*/ 926900 w 3719096"/>
              <a:gd name="connsiteY47" fmla="*/ 4468604 h 4492832"/>
              <a:gd name="connsiteX48" fmla="*/ 835473 w 3719096"/>
              <a:gd name="connsiteY48" fmla="*/ 4479579 h 4492832"/>
              <a:gd name="connsiteX49" fmla="*/ 467934 w 3719096"/>
              <a:gd name="connsiteY49" fmla="*/ 4492383 h 4492832"/>
              <a:gd name="connsiteX50" fmla="*/ 98567 w 3719096"/>
              <a:gd name="connsiteY50" fmla="*/ 4457629 h 4492832"/>
              <a:gd name="connsiteX51" fmla="*/ 3483 w 3719096"/>
              <a:gd name="connsiteY51" fmla="*/ 4408242 h 4492832"/>
              <a:gd name="connsiteX52" fmla="*/ 10797 w 3719096"/>
              <a:gd name="connsiteY52" fmla="*/ 4364343 h 4492832"/>
              <a:gd name="connsiteX53" fmla="*/ 104053 w 3719096"/>
              <a:gd name="connsiteY53" fmla="*/ 4298494 h 4492832"/>
              <a:gd name="connsiteX54" fmla="*/ 230223 w 3719096"/>
              <a:gd name="connsiteY54" fmla="*/ 4238132 h 4492832"/>
              <a:gd name="connsiteX55" fmla="*/ 129653 w 3719096"/>
              <a:gd name="connsiteY55" fmla="*/ 4199720 h 4492832"/>
              <a:gd name="connsiteX56" fmla="*/ 155252 w 3719096"/>
              <a:gd name="connsiteY56" fmla="*/ 4128383 h 4492832"/>
              <a:gd name="connsiteX57" fmla="*/ 314336 w 3719096"/>
              <a:gd name="connsiteY57" fmla="*/ 3994855 h 4492832"/>
              <a:gd name="connsiteX58" fmla="*/ 372850 w 3719096"/>
              <a:gd name="connsiteY58" fmla="*/ 3972905 h 4492832"/>
              <a:gd name="connsiteX59" fmla="*/ 405764 w 3719096"/>
              <a:gd name="connsiteY59" fmla="*/ 3963760 h 4492832"/>
              <a:gd name="connsiteX60" fmla="*/ 435020 w 3719096"/>
              <a:gd name="connsiteY60" fmla="*/ 3958272 h 4492832"/>
              <a:gd name="connsiteX61" fmla="*/ 341765 w 3719096"/>
              <a:gd name="connsiteY61" fmla="*/ 3954614 h 4492832"/>
              <a:gd name="connsiteX62" fmla="*/ 283251 w 3719096"/>
              <a:gd name="connsiteY62" fmla="*/ 3934493 h 4492832"/>
              <a:gd name="connsiteX63" fmla="*/ 283251 w 3719096"/>
              <a:gd name="connsiteY63" fmla="*/ 3899740 h 4492832"/>
              <a:gd name="connsiteX64" fmla="*/ 308851 w 3719096"/>
              <a:gd name="connsiteY64" fmla="*/ 3808282 h 4492832"/>
              <a:gd name="connsiteX65" fmla="*/ 369193 w 3719096"/>
              <a:gd name="connsiteY65" fmla="*/ 3808282 h 4492832"/>
              <a:gd name="connsiteX66" fmla="*/ 396621 w 3719096"/>
              <a:gd name="connsiteY66" fmla="*/ 3784503 h 4492832"/>
              <a:gd name="connsiteX67" fmla="*/ 400278 w 3719096"/>
              <a:gd name="connsiteY67" fmla="*/ 3669267 h 4492832"/>
              <a:gd name="connsiteX68" fmla="*/ 233880 w 3719096"/>
              <a:gd name="connsiteY68" fmla="*/ 3658292 h 4492832"/>
              <a:gd name="connsiteX69" fmla="*/ 290565 w 3719096"/>
              <a:gd name="connsiteY69" fmla="*/ 3660121 h 4492832"/>
              <a:gd name="connsiteX70" fmla="*/ 317993 w 3719096"/>
              <a:gd name="connsiteY70" fmla="*/ 3636343 h 4492832"/>
              <a:gd name="connsiteX71" fmla="*/ 325308 w 3719096"/>
              <a:gd name="connsiteY71" fmla="*/ 3521106 h 4492832"/>
              <a:gd name="connsiteX72" fmla="*/ 389307 w 3719096"/>
              <a:gd name="connsiteY72" fmla="*/ 3515619 h 4492832"/>
              <a:gd name="connsiteX73" fmla="*/ 462449 w 3719096"/>
              <a:gd name="connsiteY73" fmla="*/ 3524765 h 4492832"/>
              <a:gd name="connsiteX74" fmla="*/ 599590 w 3719096"/>
              <a:gd name="connsiteY74" fmla="*/ 3519277 h 4492832"/>
              <a:gd name="connsiteX75" fmla="*/ 594104 w 3719096"/>
              <a:gd name="connsiteY75" fmla="*/ 3433307 h 4492832"/>
              <a:gd name="connsiteX76" fmla="*/ 462449 w 3719096"/>
              <a:gd name="connsiteY76" fmla="*/ 3427820 h 4492832"/>
              <a:gd name="connsiteX77" fmla="*/ 392964 w 3719096"/>
              <a:gd name="connsiteY77" fmla="*/ 3433307 h 4492832"/>
              <a:gd name="connsiteX78" fmla="*/ 330793 w 3719096"/>
              <a:gd name="connsiteY78" fmla="*/ 3435137 h 4492832"/>
              <a:gd name="connsiteX79" fmla="*/ 372850 w 3719096"/>
              <a:gd name="connsiteY79" fmla="*/ 3319900 h 4492832"/>
              <a:gd name="connsiteX80" fmla="*/ 506334 w 3719096"/>
              <a:gd name="connsiteY80" fmla="*/ 3323559 h 4492832"/>
              <a:gd name="connsiteX81" fmla="*/ 614218 w 3719096"/>
              <a:gd name="connsiteY81" fmla="*/ 3325388 h 4492832"/>
              <a:gd name="connsiteX82" fmla="*/ 654447 w 3719096"/>
              <a:gd name="connsiteY82" fmla="*/ 3308925 h 4492832"/>
              <a:gd name="connsiteX83" fmla="*/ 691018 w 3719096"/>
              <a:gd name="connsiteY83" fmla="*/ 3279659 h 4492832"/>
              <a:gd name="connsiteX84" fmla="*/ 584962 w 3719096"/>
              <a:gd name="connsiteY84" fmla="*/ 3288805 h 4492832"/>
              <a:gd name="connsiteX85" fmla="*/ 605076 w 3719096"/>
              <a:gd name="connsiteY85" fmla="*/ 3255880 h 4492832"/>
              <a:gd name="connsiteX86" fmla="*/ 632504 w 3719096"/>
              <a:gd name="connsiteY86" fmla="*/ 3232101 h 4492832"/>
              <a:gd name="connsiteX87" fmla="*/ 780617 w 3719096"/>
              <a:gd name="connsiteY87" fmla="*/ 3201006 h 4492832"/>
              <a:gd name="connsiteX88" fmla="*/ 861073 w 3719096"/>
              <a:gd name="connsiteY88" fmla="*/ 3199177 h 4492832"/>
              <a:gd name="connsiteX89" fmla="*/ 936043 w 3719096"/>
              <a:gd name="connsiteY89" fmla="*/ 3151619 h 4492832"/>
              <a:gd name="connsiteX90" fmla="*/ 947015 w 3719096"/>
              <a:gd name="connsiteY90" fmla="*/ 2983337 h 4492832"/>
              <a:gd name="connsiteX91" fmla="*/ 976271 w 3719096"/>
              <a:gd name="connsiteY91" fmla="*/ 2853468 h 4492832"/>
              <a:gd name="connsiteX92" fmla="*/ 1058556 w 3719096"/>
              <a:gd name="connsiteY92" fmla="*/ 2778473 h 4492832"/>
              <a:gd name="connsiteX93" fmla="*/ 1212154 w 3719096"/>
              <a:gd name="connsiteY93" fmla="*/ 2663237 h 4492832"/>
              <a:gd name="connsiteX94" fmla="*/ 1354781 w 3719096"/>
              <a:gd name="connsiteY94" fmla="*/ 2571780 h 4492832"/>
              <a:gd name="connsiteX95" fmla="*/ 1429752 w 3719096"/>
              <a:gd name="connsiteY95" fmla="*/ 2533367 h 4492832"/>
              <a:gd name="connsiteX96" fmla="*/ 1546779 w 3719096"/>
              <a:gd name="connsiteY96" fmla="*/ 2518734 h 4492832"/>
              <a:gd name="connsiteX97" fmla="*/ 1685749 w 3719096"/>
              <a:gd name="connsiteY97" fmla="*/ 2454714 h 4492832"/>
              <a:gd name="connsiteX98" fmla="*/ 1804604 w 3719096"/>
              <a:gd name="connsiteY98" fmla="*/ 2361428 h 4492832"/>
              <a:gd name="connsiteX99" fmla="*/ 2035002 w 3719096"/>
              <a:gd name="connsiteY99" fmla="*/ 2072423 h 4492832"/>
              <a:gd name="connsiteX100" fmla="*/ 2177629 w 3719096"/>
              <a:gd name="connsiteY100" fmla="*/ 1774272 h 4492832"/>
              <a:gd name="connsiteX101" fmla="*/ 2278199 w 3719096"/>
              <a:gd name="connsiteY101" fmla="*/ 1448684 h 4492832"/>
              <a:gd name="connsiteX102" fmla="*/ 2384255 w 3719096"/>
              <a:gd name="connsiteY102" fmla="*/ 1304181 h 4492832"/>
              <a:gd name="connsiteX103" fmla="*/ 2397055 w 3719096"/>
              <a:gd name="connsiteY103" fmla="*/ 1265769 h 4492832"/>
              <a:gd name="connsiteX104" fmla="*/ 2400712 w 3719096"/>
              <a:gd name="connsiteY104" fmla="*/ 1218211 h 4492832"/>
              <a:gd name="connsiteX105" fmla="*/ 2382426 w 3719096"/>
              <a:gd name="connsiteY105" fmla="*/ 1141387 h 4492832"/>
              <a:gd name="connsiteX106" fmla="*/ 2420826 w 3719096"/>
              <a:gd name="connsiteY106" fmla="*/ 1123096 h 4492832"/>
              <a:gd name="connsiteX107" fmla="*/ 2442768 w 3719096"/>
              <a:gd name="connsiteY107" fmla="*/ 1055417 h 4492832"/>
              <a:gd name="connsiteX108" fmla="*/ 2422654 w 3719096"/>
              <a:gd name="connsiteY108" fmla="*/ 971277 h 4492832"/>
              <a:gd name="connsiteX109" fmla="*/ 2362312 w 3719096"/>
              <a:gd name="connsiteY109" fmla="*/ 852382 h 4492832"/>
              <a:gd name="connsiteX110" fmla="*/ 2356826 w 3719096"/>
              <a:gd name="connsiteY110" fmla="*/ 843237 h 4492832"/>
              <a:gd name="connsiteX111" fmla="*/ 2404369 w 3719096"/>
              <a:gd name="connsiteY111" fmla="*/ 894453 h 4492832"/>
              <a:gd name="connsiteX112" fmla="*/ 2413512 w 3719096"/>
              <a:gd name="connsiteY112" fmla="*/ 903598 h 4492832"/>
              <a:gd name="connsiteX113" fmla="*/ 2424483 w 3719096"/>
              <a:gd name="connsiteY113" fmla="*/ 899940 h 4492832"/>
              <a:gd name="connsiteX114" fmla="*/ 2439111 w 3719096"/>
              <a:gd name="connsiteY114" fmla="*/ 874332 h 4492832"/>
              <a:gd name="connsiteX115" fmla="*/ 2470197 w 3719096"/>
              <a:gd name="connsiteY115" fmla="*/ 845066 h 4492832"/>
              <a:gd name="connsiteX116" fmla="*/ 2501282 w 3719096"/>
              <a:gd name="connsiteY116" fmla="*/ 894453 h 4492832"/>
              <a:gd name="connsiteX117" fmla="*/ 2523225 w 3719096"/>
              <a:gd name="connsiteY117" fmla="*/ 969448 h 4492832"/>
              <a:gd name="connsiteX118" fmla="*/ 2537853 w 3719096"/>
              <a:gd name="connsiteY118" fmla="*/ 1020664 h 4492832"/>
              <a:gd name="connsiteX119" fmla="*/ 2556138 w 3719096"/>
              <a:gd name="connsiteY119" fmla="*/ 1015176 h 4492832"/>
              <a:gd name="connsiteX120" fmla="*/ 2574424 w 3719096"/>
              <a:gd name="connsiteY120" fmla="*/ 1009689 h 4492832"/>
              <a:gd name="connsiteX121" fmla="*/ 2543339 w 3719096"/>
              <a:gd name="connsiteY121" fmla="*/ 916402 h 4492832"/>
              <a:gd name="connsiteX122" fmla="*/ 2517739 w 3719096"/>
              <a:gd name="connsiteY122" fmla="*/ 856041 h 4492832"/>
              <a:gd name="connsiteX123" fmla="*/ 2493968 w 3719096"/>
              <a:gd name="connsiteY123" fmla="*/ 802995 h 4492832"/>
              <a:gd name="connsiteX124" fmla="*/ 2492139 w 3719096"/>
              <a:gd name="connsiteY124" fmla="*/ 799337 h 4492832"/>
              <a:gd name="connsiteX125" fmla="*/ 2488482 w 3719096"/>
              <a:gd name="connsiteY125" fmla="*/ 735317 h 4492832"/>
              <a:gd name="connsiteX126" fmla="*/ 2515910 w 3719096"/>
              <a:gd name="connsiteY126" fmla="*/ 680443 h 4492832"/>
              <a:gd name="connsiteX127" fmla="*/ 2534196 w 3719096"/>
              <a:gd name="connsiteY127" fmla="*/ 676784 h 4492832"/>
              <a:gd name="connsiteX128" fmla="*/ 2548824 w 3719096"/>
              <a:gd name="connsiteY128" fmla="*/ 687759 h 4492832"/>
              <a:gd name="connsiteX129" fmla="*/ 2592709 w 3719096"/>
              <a:gd name="connsiteY129" fmla="*/ 738975 h 4492832"/>
              <a:gd name="connsiteX130" fmla="*/ 2629280 w 3719096"/>
              <a:gd name="connsiteY130" fmla="*/ 797508 h 4492832"/>
              <a:gd name="connsiteX131" fmla="*/ 2629280 w 3719096"/>
              <a:gd name="connsiteY131" fmla="*/ 799337 h 4492832"/>
              <a:gd name="connsiteX132" fmla="*/ 2682308 w 3719096"/>
              <a:gd name="connsiteY132" fmla="*/ 940181 h 4492832"/>
              <a:gd name="connsiteX133" fmla="*/ 2695108 w 3719096"/>
              <a:gd name="connsiteY133" fmla="*/ 987739 h 4492832"/>
              <a:gd name="connsiteX134" fmla="*/ 2700594 w 3719096"/>
              <a:gd name="connsiteY134" fmla="*/ 1011518 h 4492832"/>
              <a:gd name="connsiteX135" fmla="*/ 2706079 w 3719096"/>
              <a:gd name="connsiteY135" fmla="*/ 1033468 h 4492832"/>
              <a:gd name="connsiteX136" fmla="*/ 2706079 w 3719096"/>
              <a:gd name="connsiteY136" fmla="*/ 1015176 h 4492832"/>
              <a:gd name="connsiteX137" fmla="*/ 2711565 w 3719096"/>
              <a:gd name="connsiteY137" fmla="*/ 1004201 h 4492832"/>
              <a:gd name="connsiteX138" fmla="*/ 2733422 w 3719096"/>
              <a:gd name="connsiteY138" fmla="*/ 993912 h 4492832"/>
              <a:gd name="connsiteX139" fmla="*/ 2734722 w 3719096"/>
              <a:gd name="connsiteY139" fmla="*/ 993674 h 4492832"/>
              <a:gd name="connsiteX140" fmla="*/ 2768250 w 3719096"/>
              <a:gd name="connsiteY140" fmla="*/ 1130412 h 4492832"/>
              <a:gd name="connsiteX141" fmla="*/ 2788364 w 3719096"/>
              <a:gd name="connsiteY141" fmla="*/ 1260282 h 4492832"/>
              <a:gd name="connsiteX142" fmla="*/ 2795678 w 3719096"/>
              <a:gd name="connsiteY142" fmla="*/ 1395639 h 4492832"/>
              <a:gd name="connsiteX143" fmla="*/ 2835907 w 3719096"/>
              <a:gd name="connsiteY143" fmla="*/ 1395639 h 4492832"/>
              <a:gd name="connsiteX144" fmla="*/ 2834078 w 3719096"/>
              <a:gd name="connsiteY144" fmla="*/ 1331619 h 4492832"/>
              <a:gd name="connsiteX145" fmla="*/ 2912706 w 3719096"/>
              <a:gd name="connsiteY145" fmla="*/ 1326131 h 4492832"/>
              <a:gd name="connsiteX146" fmla="*/ 2921848 w 3719096"/>
              <a:gd name="connsiteY146" fmla="*/ 1397468 h 4492832"/>
              <a:gd name="connsiteX147" fmla="*/ 2927334 w 3719096"/>
              <a:gd name="connsiteY147" fmla="*/ 1479779 h 4492832"/>
              <a:gd name="connsiteX148" fmla="*/ 2930991 w 3719096"/>
              <a:gd name="connsiteY148" fmla="*/ 1649890 h 4492832"/>
              <a:gd name="connsiteX149" fmla="*/ 2951105 w 3719096"/>
              <a:gd name="connsiteY149" fmla="*/ 1781589 h 4492832"/>
              <a:gd name="connsiteX150" fmla="*/ 2987676 w 3719096"/>
              <a:gd name="connsiteY150" fmla="*/ 1807197 h 4492832"/>
              <a:gd name="connsiteX151" fmla="*/ 3002305 w 3719096"/>
              <a:gd name="connsiteY151" fmla="*/ 1776101 h 4492832"/>
              <a:gd name="connsiteX152" fmla="*/ 3086418 w 3719096"/>
              <a:gd name="connsiteY152" fmla="*/ 1578553 h 4492832"/>
              <a:gd name="connsiteX153" fmla="*/ 3135789 w 3719096"/>
              <a:gd name="connsiteY153" fmla="*/ 1569408 h 4492832"/>
              <a:gd name="connsiteX154" fmla="*/ 3154074 w 3719096"/>
              <a:gd name="connsiteY154" fmla="*/ 1454171 h 4492832"/>
              <a:gd name="connsiteX155" fmla="*/ 3166874 w 3719096"/>
              <a:gd name="connsiteY155" fmla="*/ 1331619 h 4492832"/>
              <a:gd name="connsiteX156" fmla="*/ 3170531 w 3719096"/>
              <a:gd name="connsiteY156" fmla="*/ 1271257 h 4492832"/>
              <a:gd name="connsiteX157" fmla="*/ 3229045 w 3719096"/>
              <a:gd name="connsiteY157" fmla="*/ 1267598 h 4492832"/>
              <a:gd name="connsiteX158" fmla="*/ 3234530 w 3719096"/>
              <a:gd name="connsiteY158" fmla="*/ 1326131 h 4492832"/>
              <a:gd name="connsiteX159" fmla="*/ 3236359 w 3719096"/>
              <a:gd name="connsiteY159" fmla="*/ 1384664 h 4492832"/>
              <a:gd name="connsiteX160" fmla="*/ 3283901 w 3719096"/>
              <a:gd name="connsiteY160" fmla="*/ 1210895 h 4492832"/>
              <a:gd name="connsiteX161" fmla="*/ 3322301 w 3719096"/>
              <a:gd name="connsiteY161" fmla="*/ 1101146 h 4492832"/>
              <a:gd name="connsiteX162" fmla="*/ 3316815 w 3719096"/>
              <a:gd name="connsiteY162" fmla="*/ 973106 h 4492832"/>
              <a:gd name="connsiteX163" fmla="*/ 3300358 w 3719096"/>
              <a:gd name="connsiteY163" fmla="*/ 887136 h 4492832"/>
              <a:gd name="connsiteX164" fmla="*/ 3289387 w 3719096"/>
              <a:gd name="connsiteY164" fmla="*/ 841407 h 4492832"/>
              <a:gd name="connsiteX165" fmla="*/ 3276587 w 3719096"/>
              <a:gd name="connsiteY165" fmla="*/ 795679 h 4492832"/>
              <a:gd name="connsiteX166" fmla="*/ 3245502 w 3719096"/>
              <a:gd name="connsiteY166" fmla="*/ 700563 h 4492832"/>
              <a:gd name="connsiteX167" fmla="*/ 3207102 w 3719096"/>
              <a:gd name="connsiteY167" fmla="*/ 587156 h 4492832"/>
              <a:gd name="connsiteX168" fmla="*/ 3183331 w 3719096"/>
              <a:gd name="connsiteY168" fmla="*/ 532282 h 4492832"/>
              <a:gd name="connsiteX169" fmla="*/ 3168703 w 3719096"/>
              <a:gd name="connsiteY169" fmla="*/ 486553 h 4492832"/>
              <a:gd name="connsiteX170" fmla="*/ 3185160 w 3719096"/>
              <a:gd name="connsiteY170" fmla="*/ 459116 h 4492832"/>
              <a:gd name="connsiteX171" fmla="*/ 3208931 w 3719096"/>
              <a:gd name="connsiteY171" fmla="*/ 444483 h 4492832"/>
              <a:gd name="connsiteX172" fmla="*/ 3190645 w 3719096"/>
              <a:gd name="connsiteY172" fmla="*/ 417045 h 4492832"/>
              <a:gd name="connsiteX173" fmla="*/ 3143103 w 3719096"/>
              <a:gd name="connsiteY173" fmla="*/ 334734 h 4492832"/>
              <a:gd name="connsiteX174" fmla="*/ 3113846 w 3719096"/>
              <a:gd name="connsiteY174" fmla="*/ 279860 h 4492832"/>
              <a:gd name="connsiteX175" fmla="*/ 2960248 w 3719096"/>
              <a:gd name="connsiteY175" fmla="*/ 0 h 44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719096" h="4492832">
                <a:moveTo>
                  <a:pt x="2720708" y="936523"/>
                </a:moveTo>
                <a:cubicBezTo>
                  <a:pt x="2726194" y="956644"/>
                  <a:pt x="2731679" y="974935"/>
                  <a:pt x="2737165" y="993226"/>
                </a:cubicBezTo>
                <a:lnTo>
                  <a:pt x="2734722" y="993674"/>
                </a:lnTo>
                <a:close/>
                <a:moveTo>
                  <a:pt x="2960248" y="0"/>
                </a:moveTo>
                <a:cubicBezTo>
                  <a:pt x="3095561" y="133528"/>
                  <a:pt x="3203445" y="292664"/>
                  <a:pt x="3283901" y="460945"/>
                </a:cubicBezTo>
                <a:cubicBezTo>
                  <a:pt x="3304015" y="503015"/>
                  <a:pt x="3320472" y="545086"/>
                  <a:pt x="3338758" y="588985"/>
                </a:cubicBezTo>
                <a:cubicBezTo>
                  <a:pt x="3347900" y="609106"/>
                  <a:pt x="3355215" y="631056"/>
                  <a:pt x="3362529" y="653005"/>
                </a:cubicBezTo>
                <a:cubicBezTo>
                  <a:pt x="3362529" y="653005"/>
                  <a:pt x="3362529" y="653005"/>
                  <a:pt x="3384471" y="718855"/>
                </a:cubicBezTo>
                <a:cubicBezTo>
                  <a:pt x="3391786" y="740804"/>
                  <a:pt x="3397271" y="762754"/>
                  <a:pt x="3402757" y="784704"/>
                </a:cubicBezTo>
                <a:cubicBezTo>
                  <a:pt x="3421042" y="850553"/>
                  <a:pt x="3435671" y="916402"/>
                  <a:pt x="3448471" y="982252"/>
                </a:cubicBezTo>
                <a:cubicBezTo>
                  <a:pt x="3472242" y="1121267"/>
                  <a:pt x="3485042" y="1260282"/>
                  <a:pt x="3490527" y="1395639"/>
                </a:cubicBezTo>
                <a:cubicBezTo>
                  <a:pt x="3508813" y="1401126"/>
                  <a:pt x="3521613" y="1399297"/>
                  <a:pt x="3519784" y="1382835"/>
                </a:cubicBezTo>
                <a:cubicBezTo>
                  <a:pt x="3523441" y="1371860"/>
                  <a:pt x="3525270" y="1360885"/>
                  <a:pt x="3528927" y="1349910"/>
                </a:cubicBezTo>
                <a:cubicBezTo>
                  <a:pt x="3530755" y="1338935"/>
                  <a:pt x="3532584" y="1326131"/>
                  <a:pt x="3534413" y="1315156"/>
                </a:cubicBezTo>
                <a:cubicBezTo>
                  <a:pt x="3545384" y="1212724"/>
                  <a:pt x="3525270" y="1112121"/>
                  <a:pt x="3503327" y="1011518"/>
                </a:cubicBezTo>
                <a:cubicBezTo>
                  <a:pt x="3499670" y="996885"/>
                  <a:pt x="3496013" y="984081"/>
                  <a:pt x="3492356" y="971277"/>
                </a:cubicBezTo>
                <a:cubicBezTo>
                  <a:pt x="3486870" y="952985"/>
                  <a:pt x="3424700" y="768242"/>
                  <a:pt x="3422871" y="770071"/>
                </a:cubicBezTo>
                <a:cubicBezTo>
                  <a:pt x="3453956" y="757267"/>
                  <a:pt x="3486870" y="720684"/>
                  <a:pt x="3523441" y="726171"/>
                </a:cubicBezTo>
                <a:cubicBezTo>
                  <a:pt x="3552698" y="729829"/>
                  <a:pt x="3570984" y="762754"/>
                  <a:pt x="3581955" y="786533"/>
                </a:cubicBezTo>
                <a:cubicBezTo>
                  <a:pt x="3594755" y="813970"/>
                  <a:pt x="3603897" y="843237"/>
                  <a:pt x="3611212" y="870674"/>
                </a:cubicBezTo>
                <a:cubicBezTo>
                  <a:pt x="3629497" y="936523"/>
                  <a:pt x="3649611" y="1000543"/>
                  <a:pt x="3664240" y="1066392"/>
                </a:cubicBezTo>
                <a:cubicBezTo>
                  <a:pt x="3669725" y="1082855"/>
                  <a:pt x="3671554" y="1099317"/>
                  <a:pt x="3675211" y="1115779"/>
                </a:cubicBezTo>
                <a:cubicBezTo>
                  <a:pt x="3691668" y="1198091"/>
                  <a:pt x="3706296" y="1280402"/>
                  <a:pt x="3709953" y="1364543"/>
                </a:cubicBezTo>
                <a:cubicBezTo>
                  <a:pt x="3713610" y="1397468"/>
                  <a:pt x="3715439" y="1430392"/>
                  <a:pt x="3717268" y="1465146"/>
                </a:cubicBezTo>
                <a:cubicBezTo>
                  <a:pt x="3717268" y="1498071"/>
                  <a:pt x="3719096" y="1530995"/>
                  <a:pt x="3719096" y="1563920"/>
                </a:cubicBezTo>
                <a:cubicBezTo>
                  <a:pt x="3717268" y="1697448"/>
                  <a:pt x="3706296" y="1829146"/>
                  <a:pt x="3686182" y="1957187"/>
                </a:cubicBezTo>
                <a:cubicBezTo>
                  <a:pt x="3664240" y="2087056"/>
                  <a:pt x="3631326" y="2213267"/>
                  <a:pt x="3592926" y="2333991"/>
                </a:cubicBezTo>
                <a:cubicBezTo>
                  <a:pt x="3592926" y="2333991"/>
                  <a:pt x="3592926" y="2333991"/>
                  <a:pt x="3561841" y="2425448"/>
                </a:cubicBezTo>
                <a:cubicBezTo>
                  <a:pt x="3527098" y="2529709"/>
                  <a:pt x="3479556" y="2628483"/>
                  <a:pt x="3430185" y="2725428"/>
                </a:cubicBezTo>
                <a:cubicBezTo>
                  <a:pt x="3386300" y="2815056"/>
                  <a:pt x="3340586" y="2902855"/>
                  <a:pt x="3291215" y="2988825"/>
                </a:cubicBezTo>
                <a:cubicBezTo>
                  <a:pt x="3258302" y="3047358"/>
                  <a:pt x="3219902" y="3104061"/>
                  <a:pt x="3179674" y="3158935"/>
                </a:cubicBezTo>
                <a:cubicBezTo>
                  <a:pt x="3150417" y="3197348"/>
                  <a:pt x="3117503" y="3233930"/>
                  <a:pt x="3084589" y="3270513"/>
                </a:cubicBezTo>
                <a:cubicBezTo>
                  <a:pt x="3057161" y="3303438"/>
                  <a:pt x="3027904" y="3334533"/>
                  <a:pt x="2998647" y="3365629"/>
                </a:cubicBezTo>
                <a:cubicBezTo>
                  <a:pt x="2996819" y="3369287"/>
                  <a:pt x="2994990" y="3371116"/>
                  <a:pt x="2991333" y="3372946"/>
                </a:cubicBezTo>
                <a:cubicBezTo>
                  <a:pt x="2943791" y="3425991"/>
                  <a:pt x="2894420" y="3479036"/>
                  <a:pt x="2843221" y="3530252"/>
                </a:cubicBezTo>
                <a:cubicBezTo>
                  <a:pt x="2817621" y="3555860"/>
                  <a:pt x="2792021" y="3581468"/>
                  <a:pt x="2764593" y="3605247"/>
                </a:cubicBezTo>
                <a:cubicBezTo>
                  <a:pt x="2759107" y="3610735"/>
                  <a:pt x="2693280" y="3674755"/>
                  <a:pt x="2689623" y="3672926"/>
                </a:cubicBezTo>
                <a:cubicBezTo>
                  <a:pt x="2693280" y="3674755"/>
                  <a:pt x="2696937" y="3678413"/>
                  <a:pt x="2698765" y="3680242"/>
                </a:cubicBezTo>
                <a:cubicBezTo>
                  <a:pt x="2682308" y="3671096"/>
                  <a:pt x="2664023" y="3698534"/>
                  <a:pt x="2651223" y="3707679"/>
                </a:cubicBezTo>
                <a:cubicBezTo>
                  <a:pt x="2632937" y="3724142"/>
                  <a:pt x="2614652" y="3740604"/>
                  <a:pt x="2596367" y="3755237"/>
                </a:cubicBezTo>
                <a:cubicBezTo>
                  <a:pt x="2579910" y="3768041"/>
                  <a:pt x="2563453" y="3779016"/>
                  <a:pt x="2546996" y="3791820"/>
                </a:cubicBezTo>
                <a:cubicBezTo>
                  <a:pt x="2493968" y="3833890"/>
                  <a:pt x="2439111" y="3872302"/>
                  <a:pt x="2382426" y="3910715"/>
                </a:cubicBezTo>
                <a:cubicBezTo>
                  <a:pt x="2325741" y="3949127"/>
                  <a:pt x="2267228" y="3989368"/>
                  <a:pt x="2208714" y="4024122"/>
                </a:cubicBezTo>
                <a:cubicBezTo>
                  <a:pt x="2102658" y="4084483"/>
                  <a:pt x="1996602" y="4143016"/>
                  <a:pt x="1886889" y="4192403"/>
                </a:cubicBezTo>
                <a:cubicBezTo>
                  <a:pt x="1853975" y="4207036"/>
                  <a:pt x="1821061" y="4223499"/>
                  <a:pt x="1786319" y="4238132"/>
                </a:cubicBezTo>
                <a:cubicBezTo>
                  <a:pt x="1652835" y="4293006"/>
                  <a:pt x="1515694" y="4342393"/>
                  <a:pt x="1374895" y="4380805"/>
                </a:cubicBezTo>
                <a:cubicBezTo>
                  <a:pt x="1369410" y="4380805"/>
                  <a:pt x="1363924" y="4382634"/>
                  <a:pt x="1358438" y="4384463"/>
                </a:cubicBezTo>
                <a:cubicBezTo>
                  <a:pt x="1217640" y="4422876"/>
                  <a:pt x="1073185" y="4452142"/>
                  <a:pt x="926900" y="4468604"/>
                </a:cubicBezTo>
                <a:cubicBezTo>
                  <a:pt x="897644" y="4472262"/>
                  <a:pt x="866558" y="4475921"/>
                  <a:pt x="835473" y="4479579"/>
                </a:cubicBezTo>
                <a:cubicBezTo>
                  <a:pt x="714789" y="4490554"/>
                  <a:pt x="590447" y="4494212"/>
                  <a:pt x="467934" y="4492383"/>
                </a:cubicBezTo>
                <a:cubicBezTo>
                  <a:pt x="345422" y="4488725"/>
                  <a:pt x="221080" y="4475921"/>
                  <a:pt x="98567" y="4457629"/>
                </a:cubicBezTo>
                <a:cubicBezTo>
                  <a:pt x="71139" y="4450313"/>
                  <a:pt x="18111" y="4435680"/>
                  <a:pt x="3483" y="4408242"/>
                </a:cubicBezTo>
                <a:cubicBezTo>
                  <a:pt x="-2003" y="4395438"/>
                  <a:pt x="-2003" y="4380805"/>
                  <a:pt x="10797" y="4364343"/>
                </a:cubicBezTo>
                <a:cubicBezTo>
                  <a:pt x="32740" y="4333247"/>
                  <a:pt x="71139" y="4316785"/>
                  <a:pt x="104053" y="4298494"/>
                </a:cubicBezTo>
                <a:cubicBezTo>
                  <a:pt x="144281" y="4276544"/>
                  <a:pt x="186338" y="4256423"/>
                  <a:pt x="230223" y="4238132"/>
                </a:cubicBezTo>
                <a:cubicBezTo>
                  <a:pt x="182681" y="4260082"/>
                  <a:pt x="177195" y="4179599"/>
                  <a:pt x="129653" y="4199720"/>
                </a:cubicBezTo>
                <a:cubicBezTo>
                  <a:pt x="131481" y="4177770"/>
                  <a:pt x="140624" y="4153991"/>
                  <a:pt x="155252" y="4128383"/>
                </a:cubicBezTo>
                <a:cubicBezTo>
                  <a:pt x="191823" y="4069850"/>
                  <a:pt x="252166" y="4024122"/>
                  <a:pt x="314336" y="3994855"/>
                </a:cubicBezTo>
                <a:cubicBezTo>
                  <a:pt x="332622" y="3985710"/>
                  <a:pt x="352736" y="3978393"/>
                  <a:pt x="372850" y="3972905"/>
                </a:cubicBezTo>
                <a:cubicBezTo>
                  <a:pt x="383821" y="3969247"/>
                  <a:pt x="394792" y="3967418"/>
                  <a:pt x="405764" y="3963760"/>
                </a:cubicBezTo>
                <a:cubicBezTo>
                  <a:pt x="414907" y="3961931"/>
                  <a:pt x="425878" y="3958272"/>
                  <a:pt x="435020" y="3958272"/>
                </a:cubicBezTo>
                <a:cubicBezTo>
                  <a:pt x="403935" y="3961931"/>
                  <a:pt x="372850" y="3954614"/>
                  <a:pt x="341765" y="3954614"/>
                </a:cubicBezTo>
                <a:cubicBezTo>
                  <a:pt x="321651" y="3954614"/>
                  <a:pt x="290565" y="3958272"/>
                  <a:pt x="283251" y="3934493"/>
                </a:cubicBezTo>
                <a:cubicBezTo>
                  <a:pt x="279594" y="3923519"/>
                  <a:pt x="281422" y="3910715"/>
                  <a:pt x="283251" y="3899740"/>
                </a:cubicBezTo>
                <a:cubicBezTo>
                  <a:pt x="290565" y="3868644"/>
                  <a:pt x="303365" y="3841207"/>
                  <a:pt x="308851" y="3808282"/>
                </a:cubicBezTo>
                <a:cubicBezTo>
                  <a:pt x="328965" y="3810111"/>
                  <a:pt x="349079" y="3811941"/>
                  <a:pt x="369193" y="3808282"/>
                </a:cubicBezTo>
                <a:cubicBezTo>
                  <a:pt x="385650" y="3806453"/>
                  <a:pt x="396621" y="3799137"/>
                  <a:pt x="396621" y="3784503"/>
                </a:cubicBezTo>
                <a:cubicBezTo>
                  <a:pt x="398450" y="3755237"/>
                  <a:pt x="398450" y="3696704"/>
                  <a:pt x="400278" y="3669267"/>
                </a:cubicBezTo>
                <a:cubicBezTo>
                  <a:pt x="358221" y="3667438"/>
                  <a:pt x="274108" y="3663780"/>
                  <a:pt x="233880" y="3658292"/>
                </a:cubicBezTo>
                <a:cubicBezTo>
                  <a:pt x="253994" y="3660121"/>
                  <a:pt x="274108" y="3661951"/>
                  <a:pt x="290565" y="3660121"/>
                </a:cubicBezTo>
                <a:cubicBezTo>
                  <a:pt x="307022" y="3656463"/>
                  <a:pt x="317993" y="3650976"/>
                  <a:pt x="317993" y="3636343"/>
                </a:cubicBezTo>
                <a:cubicBezTo>
                  <a:pt x="319822" y="3607076"/>
                  <a:pt x="323479" y="3550373"/>
                  <a:pt x="325308" y="3521106"/>
                </a:cubicBezTo>
                <a:cubicBezTo>
                  <a:pt x="345422" y="3513790"/>
                  <a:pt x="367364" y="3513790"/>
                  <a:pt x="389307" y="3515619"/>
                </a:cubicBezTo>
                <a:cubicBezTo>
                  <a:pt x="413078" y="3517448"/>
                  <a:pt x="436849" y="3521106"/>
                  <a:pt x="462449" y="3524765"/>
                </a:cubicBezTo>
                <a:cubicBezTo>
                  <a:pt x="511820" y="3532081"/>
                  <a:pt x="561191" y="3537569"/>
                  <a:pt x="599590" y="3519277"/>
                </a:cubicBezTo>
                <a:cubicBezTo>
                  <a:pt x="599590" y="3519277"/>
                  <a:pt x="599590" y="3519277"/>
                  <a:pt x="594104" y="3433307"/>
                </a:cubicBezTo>
                <a:cubicBezTo>
                  <a:pt x="555705" y="3422333"/>
                  <a:pt x="508163" y="3422333"/>
                  <a:pt x="462449" y="3427820"/>
                </a:cubicBezTo>
                <a:cubicBezTo>
                  <a:pt x="438678" y="3429649"/>
                  <a:pt x="414907" y="3431478"/>
                  <a:pt x="392964" y="3433307"/>
                </a:cubicBezTo>
                <a:cubicBezTo>
                  <a:pt x="371021" y="3435137"/>
                  <a:pt x="349079" y="3435137"/>
                  <a:pt x="330793" y="3435137"/>
                </a:cubicBezTo>
                <a:cubicBezTo>
                  <a:pt x="369193" y="3407699"/>
                  <a:pt x="371021" y="3378433"/>
                  <a:pt x="372850" y="3319900"/>
                </a:cubicBezTo>
                <a:cubicBezTo>
                  <a:pt x="414907" y="3310755"/>
                  <a:pt x="464277" y="3321729"/>
                  <a:pt x="506334" y="3323559"/>
                </a:cubicBezTo>
                <a:cubicBezTo>
                  <a:pt x="542905" y="3327217"/>
                  <a:pt x="579476" y="3332704"/>
                  <a:pt x="614218" y="3325388"/>
                </a:cubicBezTo>
                <a:cubicBezTo>
                  <a:pt x="628847" y="3321729"/>
                  <a:pt x="641647" y="3316242"/>
                  <a:pt x="654447" y="3308925"/>
                </a:cubicBezTo>
                <a:cubicBezTo>
                  <a:pt x="667246" y="3301609"/>
                  <a:pt x="680046" y="3292463"/>
                  <a:pt x="691018" y="3279659"/>
                </a:cubicBezTo>
                <a:cubicBezTo>
                  <a:pt x="656275" y="3283317"/>
                  <a:pt x="621533" y="3286976"/>
                  <a:pt x="584962" y="3288805"/>
                </a:cubicBezTo>
                <a:cubicBezTo>
                  <a:pt x="586790" y="3288805"/>
                  <a:pt x="601419" y="3259538"/>
                  <a:pt x="605076" y="3255880"/>
                </a:cubicBezTo>
                <a:cubicBezTo>
                  <a:pt x="612390" y="3246734"/>
                  <a:pt x="621533" y="3237589"/>
                  <a:pt x="632504" y="3232101"/>
                </a:cubicBezTo>
                <a:cubicBezTo>
                  <a:pt x="676389" y="3201006"/>
                  <a:pt x="729417" y="3201006"/>
                  <a:pt x="780617" y="3201006"/>
                </a:cubicBezTo>
                <a:cubicBezTo>
                  <a:pt x="808045" y="3201006"/>
                  <a:pt x="833644" y="3201006"/>
                  <a:pt x="861073" y="3199177"/>
                </a:cubicBezTo>
                <a:cubicBezTo>
                  <a:pt x="893987" y="3195518"/>
                  <a:pt x="934215" y="3193689"/>
                  <a:pt x="936043" y="3151619"/>
                </a:cubicBezTo>
                <a:cubicBezTo>
                  <a:pt x="939700" y="3096744"/>
                  <a:pt x="941529" y="3040041"/>
                  <a:pt x="947015" y="2983337"/>
                </a:cubicBezTo>
                <a:cubicBezTo>
                  <a:pt x="950672" y="2941267"/>
                  <a:pt x="952500" y="2890051"/>
                  <a:pt x="976271" y="2853468"/>
                </a:cubicBezTo>
                <a:cubicBezTo>
                  <a:pt x="996385" y="2820543"/>
                  <a:pt x="1029299" y="2800423"/>
                  <a:pt x="1058556" y="2778473"/>
                </a:cubicBezTo>
                <a:cubicBezTo>
                  <a:pt x="1109756" y="2740061"/>
                  <a:pt x="1160955" y="2701649"/>
                  <a:pt x="1212154" y="2663237"/>
                </a:cubicBezTo>
                <a:cubicBezTo>
                  <a:pt x="1257868" y="2630312"/>
                  <a:pt x="1305410" y="2599217"/>
                  <a:pt x="1354781" y="2571780"/>
                </a:cubicBezTo>
                <a:cubicBezTo>
                  <a:pt x="1378552" y="2557146"/>
                  <a:pt x="1404152" y="2546172"/>
                  <a:pt x="1429752" y="2533367"/>
                </a:cubicBezTo>
                <a:cubicBezTo>
                  <a:pt x="1466323" y="2513247"/>
                  <a:pt x="1508379" y="2524222"/>
                  <a:pt x="1546779" y="2518734"/>
                </a:cubicBezTo>
                <a:cubicBezTo>
                  <a:pt x="1597978" y="2513247"/>
                  <a:pt x="1643692" y="2482151"/>
                  <a:pt x="1685749" y="2454714"/>
                </a:cubicBezTo>
                <a:cubicBezTo>
                  <a:pt x="1727805" y="2427277"/>
                  <a:pt x="1766205" y="2396182"/>
                  <a:pt x="1804604" y="2361428"/>
                </a:cubicBezTo>
                <a:cubicBezTo>
                  <a:pt x="1896032" y="2277287"/>
                  <a:pt x="1971003" y="2178513"/>
                  <a:pt x="2035002" y="2072423"/>
                </a:cubicBezTo>
                <a:cubicBezTo>
                  <a:pt x="2091687" y="1977307"/>
                  <a:pt x="2139229" y="1876704"/>
                  <a:pt x="2177629" y="1774272"/>
                </a:cubicBezTo>
                <a:cubicBezTo>
                  <a:pt x="2216028" y="1668181"/>
                  <a:pt x="2223342" y="1547458"/>
                  <a:pt x="2278199" y="1448684"/>
                </a:cubicBezTo>
                <a:cubicBezTo>
                  <a:pt x="2305627" y="1397468"/>
                  <a:pt x="2364141" y="1357227"/>
                  <a:pt x="2384255" y="1304181"/>
                </a:cubicBezTo>
                <a:cubicBezTo>
                  <a:pt x="2389740" y="1291377"/>
                  <a:pt x="2393397" y="1278573"/>
                  <a:pt x="2397055" y="1265769"/>
                </a:cubicBezTo>
                <a:cubicBezTo>
                  <a:pt x="2398883" y="1249307"/>
                  <a:pt x="2400712" y="1234674"/>
                  <a:pt x="2400712" y="1218211"/>
                </a:cubicBezTo>
                <a:cubicBezTo>
                  <a:pt x="2398883" y="1192603"/>
                  <a:pt x="2393397" y="1165166"/>
                  <a:pt x="2382426" y="1141387"/>
                </a:cubicBezTo>
                <a:cubicBezTo>
                  <a:pt x="2397055" y="1137729"/>
                  <a:pt x="2409854" y="1132242"/>
                  <a:pt x="2420826" y="1123096"/>
                </a:cubicBezTo>
                <a:cubicBezTo>
                  <a:pt x="2440940" y="1106634"/>
                  <a:pt x="2444597" y="1079196"/>
                  <a:pt x="2442768" y="1055417"/>
                </a:cubicBezTo>
                <a:cubicBezTo>
                  <a:pt x="2440940" y="1026151"/>
                  <a:pt x="2431797" y="996885"/>
                  <a:pt x="2422654" y="971277"/>
                </a:cubicBezTo>
                <a:cubicBezTo>
                  <a:pt x="2406197" y="929206"/>
                  <a:pt x="2382426" y="890794"/>
                  <a:pt x="2362312" y="852382"/>
                </a:cubicBezTo>
                <a:cubicBezTo>
                  <a:pt x="2360484" y="850553"/>
                  <a:pt x="2358655" y="843237"/>
                  <a:pt x="2356826" y="843237"/>
                </a:cubicBezTo>
                <a:cubicBezTo>
                  <a:pt x="2380598" y="852382"/>
                  <a:pt x="2393397" y="874332"/>
                  <a:pt x="2404369" y="894453"/>
                </a:cubicBezTo>
                <a:cubicBezTo>
                  <a:pt x="2408026" y="899940"/>
                  <a:pt x="2408026" y="903598"/>
                  <a:pt x="2413512" y="903598"/>
                </a:cubicBezTo>
                <a:cubicBezTo>
                  <a:pt x="2417169" y="903598"/>
                  <a:pt x="2420826" y="901769"/>
                  <a:pt x="2424483" y="899940"/>
                </a:cubicBezTo>
                <a:cubicBezTo>
                  <a:pt x="2431797" y="892623"/>
                  <a:pt x="2435454" y="883478"/>
                  <a:pt x="2439111" y="874332"/>
                </a:cubicBezTo>
                <a:cubicBezTo>
                  <a:pt x="2446425" y="856041"/>
                  <a:pt x="2453740" y="837749"/>
                  <a:pt x="2470197" y="845066"/>
                </a:cubicBezTo>
                <a:cubicBezTo>
                  <a:pt x="2484825" y="852382"/>
                  <a:pt x="2493968" y="879819"/>
                  <a:pt x="2501282" y="894453"/>
                </a:cubicBezTo>
                <a:cubicBezTo>
                  <a:pt x="2512253" y="920061"/>
                  <a:pt x="2517739" y="943840"/>
                  <a:pt x="2523225" y="969448"/>
                </a:cubicBezTo>
                <a:cubicBezTo>
                  <a:pt x="2523225" y="974935"/>
                  <a:pt x="2530539" y="1020664"/>
                  <a:pt x="2537853" y="1020664"/>
                </a:cubicBezTo>
                <a:cubicBezTo>
                  <a:pt x="2543339" y="1018835"/>
                  <a:pt x="2548824" y="1017005"/>
                  <a:pt x="2556138" y="1015176"/>
                </a:cubicBezTo>
                <a:cubicBezTo>
                  <a:pt x="2557967" y="1015176"/>
                  <a:pt x="2574424" y="1011518"/>
                  <a:pt x="2574424" y="1009689"/>
                </a:cubicBezTo>
                <a:cubicBezTo>
                  <a:pt x="2565281" y="978593"/>
                  <a:pt x="2554310" y="947498"/>
                  <a:pt x="2543339" y="916402"/>
                </a:cubicBezTo>
                <a:cubicBezTo>
                  <a:pt x="2536024" y="896282"/>
                  <a:pt x="2526882" y="876161"/>
                  <a:pt x="2517739" y="856041"/>
                </a:cubicBezTo>
                <a:cubicBezTo>
                  <a:pt x="2510425" y="837749"/>
                  <a:pt x="2499453" y="821287"/>
                  <a:pt x="2493968" y="802995"/>
                </a:cubicBezTo>
                <a:cubicBezTo>
                  <a:pt x="2493968" y="801166"/>
                  <a:pt x="2492139" y="801166"/>
                  <a:pt x="2492139" y="799337"/>
                </a:cubicBezTo>
                <a:cubicBezTo>
                  <a:pt x="2486654" y="779216"/>
                  <a:pt x="2484825" y="755438"/>
                  <a:pt x="2488482" y="735317"/>
                </a:cubicBezTo>
                <a:cubicBezTo>
                  <a:pt x="2492139" y="715196"/>
                  <a:pt x="2499453" y="691417"/>
                  <a:pt x="2515910" y="680443"/>
                </a:cubicBezTo>
                <a:cubicBezTo>
                  <a:pt x="2521396" y="676784"/>
                  <a:pt x="2528710" y="674955"/>
                  <a:pt x="2534196" y="676784"/>
                </a:cubicBezTo>
                <a:cubicBezTo>
                  <a:pt x="2539681" y="678613"/>
                  <a:pt x="2545167" y="684101"/>
                  <a:pt x="2548824" y="687759"/>
                </a:cubicBezTo>
                <a:cubicBezTo>
                  <a:pt x="2565281" y="702392"/>
                  <a:pt x="2579910" y="720684"/>
                  <a:pt x="2592709" y="738975"/>
                </a:cubicBezTo>
                <a:cubicBezTo>
                  <a:pt x="2605509" y="757267"/>
                  <a:pt x="2618309" y="777387"/>
                  <a:pt x="2629280" y="797508"/>
                </a:cubicBezTo>
                <a:cubicBezTo>
                  <a:pt x="2629280" y="797508"/>
                  <a:pt x="2629280" y="799337"/>
                  <a:pt x="2629280" y="799337"/>
                </a:cubicBezTo>
                <a:cubicBezTo>
                  <a:pt x="2651223" y="845066"/>
                  <a:pt x="2667680" y="892623"/>
                  <a:pt x="2682308" y="940181"/>
                </a:cubicBezTo>
                <a:cubicBezTo>
                  <a:pt x="2687794" y="956644"/>
                  <a:pt x="2689623" y="973106"/>
                  <a:pt x="2695108" y="987739"/>
                </a:cubicBezTo>
                <a:cubicBezTo>
                  <a:pt x="2696937" y="996885"/>
                  <a:pt x="2698765" y="1004201"/>
                  <a:pt x="2700594" y="1011518"/>
                </a:cubicBezTo>
                <a:cubicBezTo>
                  <a:pt x="2702422" y="1018835"/>
                  <a:pt x="2704251" y="1026151"/>
                  <a:pt x="2706079" y="1033468"/>
                </a:cubicBezTo>
                <a:cubicBezTo>
                  <a:pt x="2704251" y="1026151"/>
                  <a:pt x="2704251" y="1020664"/>
                  <a:pt x="2706079" y="1015176"/>
                </a:cubicBezTo>
                <a:cubicBezTo>
                  <a:pt x="2706079" y="1011518"/>
                  <a:pt x="2707908" y="1007860"/>
                  <a:pt x="2711565" y="1004201"/>
                </a:cubicBezTo>
                <a:cubicBezTo>
                  <a:pt x="2712936" y="1002830"/>
                  <a:pt x="2726651" y="996313"/>
                  <a:pt x="2733422" y="993912"/>
                </a:cubicBezTo>
                <a:lnTo>
                  <a:pt x="2734722" y="993674"/>
                </a:lnTo>
                <a:lnTo>
                  <a:pt x="2768250" y="1130412"/>
                </a:lnTo>
                <a:cubicBezTo>
                  <a:pt x="2777393" y="1172483"/>
                  <a:pt x="2782879" y="1216382"/>
                  <a:pt x="2788364" y="1260282"/>
                </a:cubicBezTo>
                <a:cubicBezTo>
                  <a:pt x="2792021" y="1306011"/>
                  <a:pt x="2793850" y="1349910"/>
                  <a:pt x="2795678" y="1395639"/>
                </a:cubicBezTo>
                <a:cubicBezTo>
                  <a:pt x="2795678" y="1395639"/>
                  <a:pt x="2795678" y="1395639"/>
                  <a:pt x="2835907" y="1395639"/>
                </a:cubicBezTo>
                <a:cubicBezTo>
                  <a:pt x="2832249" y="1395639"/>
                  <a:pt x="2839564" y="1333448"/>
                  <a:pt x="2834078" y="1331619"/>
                </a:cubicBezTo>
                <a:cubicBezTo>
                  <a:pt x="2854192" y="1329789"/>
                  <a:pt x="2892592" y="1327960"/>
                  <a:pt x="2912706" y="1326131"/>
                </a:cubicBezTo>
                <a:cubicBezTo>
                  <a:pt x="2918191" y="1346252"/>
                  <a:pt x="2920020" y="1370031"/>
                  <a:pt x="2921848" y="1397468"/>
                </a:cubicBezTo>
                <a:cubicBezTo>
                  <a:pt x="2925505" y="1423076"/>
                  <a:pt x="2925505" y="1450513"/>
                  <a:pt x="2927334" y="1479779"/>
                </a:cubicBezTo>
                <a:cubicBezTo>
                  <a:pt x="2929163" y="1536483"/>
                  <a:pt x="2929163" y="1593186"/>
                  <a:pt x="2930991" y="1649890"/>
                </a:cubicBezTo>
                <a:cubicBezTo>
                  <a:pt x="2932820" y="1691960"/>
                  <a:pt x="2932820" y="1741347"/>
                  <a:pt x="2951105" y="1781589"/>
                </a:cubicBezTo>
                <a:cubicBezTo>
                  <a:pt x="2956591" y="1792563"/>
                  <a:pt x="2971219" y="1825488"/>
                  <a:pt x="2987676" y="1807197"/>
                </a:cubicBezTo>
                <a:cubicBezTo>
                  <a:pt x="2994990" y="1799880"/>
                  <a:pt x="2998647" y="1787076"/>
                  <a:pt x="3002305" y="1776101"/>
                </a:cubicBezTo>
                <a:cubicBezTo>
                  <a:pt x="3024247" y="1715739"/>
                  <a:pt x="3016933" y="1609649"/>
                  <a:pt x="3086418" y="1578553"/>
                </a:cubicBezTo>
                <a:cubicBezTo>
                  <a:pt x="3104703" y="1571237"/>
                  <a:pt x="3121160" y="1569408"/>
                  <a:pt x="3135789" y="1569408"/>
                </a:cubicBezTo>
                <a:cubicBezTo>
                  <a:pt x="3141274" y="1569408"/>
                  <a:pt x="3152246" y="1463317"/>
                  <a:pt x="3154074" y="1454171"/>
                </a:cubicBezTo>
                <a:cubicBezTo>
                  <a:pt x="3157731" y="1412101"/>
                  <a:pt x="3163217" y="1371860"/>
                  <a:pt x="3166874" y="1331619"/>
                </a:cubicBezTo>
                <a:cubicBezTo>
                  <a:pt x="3168703" y="1311498"/>
                  <a:pt x="3168703" y="1291377"/>
                  <a:pt x="3170531" y="1271257"/>
                </a:cubicBezTo>
                <a:cubicBezTo>
                  <a:pt x="3170531" y="1271257"/>
                  <a:pt x="3208931" y="1269428"/>
                  <a:pt x="3229045" y="1267598"/>
                </a:cubicBezTo>
                <a:cubicBezTo>
                  <a:pt x="3230873" y="1285890"/>
                  <a:pt x="3232702" y="1306011"/>
                  <a:pt x="3234530" y="1326131"/>
                </a:cubicBezTo>
                <a:cubicBezTo>
                  <a:pt x="3234530" y="1346252"/>
                  <a:pt x="3234530" y="1364543"/>
                  <a:pt x="3236359" y="1384664"/>
                </a:cubicBezTo>
                <a:cubicBezTo>
                  <a:pt x="3232702" y="1320644"/>
                  <a:pt x="3254644" y="1265769"/>
                  <a:pt x="3283901" y="1210895"/>
                </a:cubicBezTo>
                <a:cubicBezTo>
                  <a:pt x="3304015" y="1176141"/>
                  <a:pt x="3316815" y="1141387"/>
                  <a:pt x="3322301" y="1101146"/>
                </a:cubicBezTo>
                <a:cubicBezTo>
                  <a:pt x="3325958" y="1059076"/>
                  <a:pt x="3324129" y="1017005"/>
                  <a:pt x="3316815" y="973106"/>
                </a:cubicBezTo>
                <a:cubicBezTo>
                  <a:pt x="3313158" y="945669"/>
                  <a:pt x="3307672" y="916402"/>
                  <a:pt x="3300358" y="887136"/>
                </a:cubicBezTo>
                <a:cubicBezTo>
                  <a:pt x="3298530" y="872503"/>
                  <a:pt x="3293044" y="856041"/>
                  <a:pt x="3289387" y="841407"/>
                </a:cubicBezTo>
                <a:cubicBezTo>
                  <a:pt x="3285730" y="826774"/>
                  <a:pt x="3280244" y="810312"/>
                  <a:pt x="3276587" y="795679"/>
                </a:cubicBezTo>
                <a:cubicBezTo>
                  <a:pt x="3267444" y="762754"/>
                  <a:pt x="3256473" y="731659"/>
                  <a:pt x="3245502" y="700563"/>
                </a:cubicBezTo>
                <a:cubicBezTo>
                  <a:pt x="3232702" y="662151"/>
                  <a:pt x="3219902" y="625568"/>
                  <a:pt x="3207102" y="587156"/>
                </a:cubicBezTo>
                <a:cubicBezTo>
                  <a:pt x="3199788" y="568865"/>
                  <a:pt x="3192474" y="550573"/>
                  <a:pt x="3183331" y="532282"/>
                </a:cubicBezTo>
                <a:cubicBezTo>
                  <a:pt x="3177845" y="517649"/>
                  <a:pt x="3166874" y="503015"/>
                  <a:pt x="3168703" y="486553"/>
                </a:cubicBezTo>
                <a:cubicBezTo>
                  <a:pt x="3170531" y="475578"/>
                  <a:pt x="3176017" y="466432"/>
                  <a:pt x="3185160" y="459116"/>
                </a:cubicBezTo>
                <a:cubicBezTo>
                  <a:pt x="3186988" y="459116"/>
                  <a:pt x="3208931" y="444483"/>
                  <a:pt x="3208931" y="444483"/>
                </a:cubicBezTo>
                <a:cubicBezTo>
                  <a:pt x="3203445" y="435337"/>
                  <a:pt x="3197959" y="426191"/>
                  <a:pt x="3190645" y="417045"/>
                </a:cubicBezTo>
                <a:cubicBezTo>
                  <a:pt x="3174188" y="389608"/>
                  <a:pt x="3157731" y="362171"/>
                  <a:pt x="3143103" y="334734"/>
                </a:cubicBezTo>
                <a:cubicBezTo>
                  <a:pt x="3133960" y="314613"/>
                  <a:pt x="3122989" y="298151"/>
                  <a:pt x="3113846" y="279860"/>
                </a:cubicBezTo>
                <a:cubicBezTo>
                  <a:pt x="3066304" y="184744"/>
                  <a:pt x="3020590" y="89628"/>
                  <a:pt x="296024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98547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4_Full Blank">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98356AF-F12F-44B4-91B3-11CE571A7969}"/>
              </a:ext>
            </a:extLst>
          </p:cNvPr>
          <p:cNvSpPr>
            <a:spLocks noGrp="1"/>
          </p:cNvSpPr>
          <p:nvPr>
            <p:ph type="pic" sz="quarter" idx="10"/>
          </p:nvPr>
        </p:nvSpPr>
        <p:spPr>
          <a:xfrm>
            <a:off x="0" y="1548036"/>
            <a:ext cx="12192000" cy="4386039"/>
          </a:xfrm>
          <a:custGeom>
            <a:avLst/>
            <a:gdLst>
              <a:gd name="connsiteX0" fmla="*/ 0 w 4894830"/>
              <a:gd name="connsiteY0" fmla="*/ 0 h 2543724"/>
              <a:gd name="connsiteX1" fmla="*/ 4894830 w 4894830"/>
              <a:gd name="connsiteY1" fmla="*/ 0 h 2543724"/>
              <a:gd name="connsiteX2" fmla="*/ 4894830 w 4894830"/>
              <a:gd name="connsiteY2" fmla="*/ 2543724 h 2543724"/>
              <a:gd name="connsiteX3" fmla="*/ 0 w 4894830"/>
              <a:gd name="connsiteY3" fmla="*/ 2543724 h 2543724"/>
            </a:gdLst>
            <a:ahLst/>
            <a:cxnLst>
              <a:cxn ang="0">
                <a:pos x="connsiteX0" y="connsiteY0"/>
              </a:cxn>
              <a:cxn ang="0">
                <a:pos x="connsiteX1" y="connsiteY1"/>
              </a:cxn>
              <a:cxn ang="0">
                <a:pos x="connsiteX2" y="connsiteY2"/>
              </a:cxn>
              <a:cxn ang="0">
                <a:pos x="connsiteX3" y="connsiteY3"/>
              </a:cxn>
            </a:cxnLst>
            <a:rect l="l" t="t" r="r" b="b"/>
            <a:pathLst>
              <a:path w="4894830" h="2543724">
                <a:moveTo>
                  <a:pt x="0" y="0"/>
                </a:moveTo>
                <a:lnTo>
                  <a:pt x="4894830" y="0"/>
                </a:lnTo>
                <a:lnTo>
                  <a:pt x="4894830" y="2543724"/>
                </a:lnTo>
                <a:lnTo>
                  <a:pt x="0" y="2543724"/>
                </a:lnTo>
                <a:close/>
              </a:path>
            </a:pathLst>
          </a:custGeom>
        </p:spPr>
        <p:txBody>
          <a:bodyPr wrap="square">
            <a:noAutofit/>
          </a:bodyPr>
          <a:lstStyle/>
          <a:p>
            <a:endParaRPr lang="en-US"/>
          </a:p>
        </p:txBody>
      </p:sp>
    </p:spTree>
    <p:extLst>
      <p:ext uri="{BB962C8B-B14F-4D97-AF65-F5344CB8AC3E}">
        <p14:creationId xmlns:p14="http://schemas.microsoft.com/office/powerpoint/2010/main" val="96556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54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118686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54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32972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c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5" name="Picture Placeholder 2"/>
          <p:cNvSpPr>
            <a:spLocks noGrp="1"/>
          </p:cNvSpPr>
          <p:nvPr>
            <p:ph type="pic" idx="10"/>
          </p:nvPr>
        </p:nvSpPr>
        <p:spPr>
          <a:xfrm>
            <a:off x="2763520" y="1357018"/>
            <a:ext cx="5865707" cy="3880300"/>
          </a:xfrm>
          <a:prstGeom prst="rect">
            <a:avLst/>
          </a:prstGeom>
        </p:spPr>
        <p:txBody>
          <a:bodyPr/>
          <a:lstStyle>
            <a:lvl1pPr marL="0" indent="0">
              <a:buNone/>
              <a:defRPr sz="3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Tree>
    <p:extLst>
      <p:ext uri="{BB962C8B-B14F-4D97-AF65-F5344CB8AC3E}">
        <p14:creationId xmlns:p14="http://schemas.microsoft.com/office/powerpoint/2010/main" val="22806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extLst>
              <a:ext uri="{28A0092B-C50C-407E-A947-70E740481C1C}">
                <a14:useLocalDpi xmlns:a14="http://schemas.microsoft.com/office/drawing/2010/main" val="0"/>
              </a:ext>
            </a:extLst>
          </a:blip>
          <a:srcRect l="2187" t="6249" r="3554" b="5792"/>
          <a:stretch/>
        </p:blipFill>
        <p:spPr>
          <a:xfrm>
            <a:off x="0" y="3446956"/>
            <a:ext cx="12192000"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2874967" y="1437884"/>
            <a:ext cx="5668963" cy="466344"/>
          </a:xfrm>
          <a:prstGeom prst="rect">
            <a:avLst/>
          </a:prstGeom>
        </p:spPr>
        <p:txBody>
          <a:bodyPr/>
          <a:lstStyle>
            <a:lvl1pPr marL="0" indent="0" algn="ctr">
              <a:buNone/>
              <a:defRPr b="1">
                <a:solidFill>
                  <a:srgbClr val="DE1E37"/>
                </a:solidFill>
                <a:latin typeface="+mj-lt"/>
              </a:defRPr>
            </a:lvl1pPr>
          </a:lstStyle>
          <a:p>
            <a:pPr lvl="0"/>
            <a:r>
              <a:rPr lang="en-US"/>
              <a:t>Click to edit Master text styles</a:t>
            </a:r>
          </a:p>
        </p:txBody>
      </p:sp>
    </p:spTree>
    <p:extLst>
      <p:ext uri="{BB962C8B-B14F-4D97-AF65-F5344CB8AC3E}">
        <p14:creationId xmlns:p14="http://schemas.microsoft.com/office/powerpoint/2010/main" val="17618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endParaRPr lang="en-US" dirty="0"/>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2874967" y="1437884"/>
            <a:ext cx="5668963" cy="466344"/>
          </a:xfrm>
          <a:prstGeom prst="rect">
            <a:avLst/>
          </a:prstGeom>
        </p:spPr>
        <p:txBody>
          <a:bodyPr/>
          <a:lstStyle>
            <a:lvl1pPr marL="0" indent="0" algn="ctr">
              <a:buNone/>
              <a:defRPr b="1">
                <a:solidFill>
                  <a:srgbClr val="DE1E37"/>
                </a:solidFill>
                <a:latin typeface="+mj-lt"/>
              </a:defRPr>
            </a:lvl1pPr>
          </a:lstStyle>
          <a:p>
            <a:pPr lvl="0"/>
            <a:r>
              <a:rPr lang="en-US"/>
              <a:t>Click to edit Master text styles</a:t>
            </a:r>
          </a:p>
        </p:txBody>
      </p:sp>
    </p:spTree>
    <p:extLst>
      <p:ext uri="{BB962C8B-B14F-4D97-AF65-F5344CB8AC3E}">
        <p14:creationId xmlns:p14="http://schemas.microsoft.com/office/powerpoint/2010/main" val="287720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15" name="Text Placeholder 14"/>
          <p:cNvSpPr>
            <a:spLocks noGrp="1"/>
          </p:cNvSpPr>
          <p:nvPr>
            <p:ph type="body" sz="quarter" idx="16"/>
          </p:nvPr>
        </p:nvSpPr>
        <p:spPr>
          <a:xfrm>
            <a:off x="150653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1135974" y="1568508"/>
            <a:ext cx="8776654" cy="466344"/>
          </a:xfrm>
          <a:prstGeom prst="rect">
            <a:avLst/>
          </a:prstGeom>
        </p:spPr>
        <p:txBody>
          <a:bodyPr>
            <a:noAutofit/>
          </a:bodyPr>
          <a:lstStyle>
            <a:lvl1pPr marL="0" indent="0" algn="ctr">
              <a:buNone/>
              <a:defRPr sz="3200" b="1">
                <a:solidFill>
                  <a:srgbClr val="DE1E37"/>
                </a:solidFill>
                <a:latin typeface="+mj-lt"/>
              </a:defRPr>
            </a:lvl1pPr>
          </a:lstStyle>
          <a:p>
            <a:pPr lvl="0"/>
            <a:r>
              <a:rPr lang="en-US"/>
              <a:t>Click to edit Master text styles</a:t>
            </a:r>
          </a:p>
        </p:txBody>
      </p:sp>
      <p:sp>
        <p:nvSpPr>
          <p:cNvPr id="10" name="Text Placeholder 9"/>
          <p:cNvSpPr>
            <a:spLocks noGrp="1"/>
          </p:cNvSpPr>
          <p:nvPr>
            <p:ph type="body" sz="quarter" idx="23"/>
          </p:nvPr>
        </p:nvSpPr>
        <p:spPr>
          <a:xfrm>
            <a:off x="1135970" y="2154685"/>
            <a:ext cx="8776658" cy="1155746"/>
          </a:xfrm>
        </p:spPr>
        <p:txBody>
          <a:bodyPr>
            <a:normAutofit/>
          </a:bodyPr>
          <a:lstStyle>
            <a:lvl1pPr marL="0" indent="0" algn="ctr">
              <a:buNone/>
              <a:defRPr sz="2400"/>
            </a:lvl1pPr>
          </a:lstStyle>
          <a:p>
            <a:pPr lvl="0"/>
            <a:r>
              <a:rPr lang="en-US"/>
              <a:t>Click to edit Master text styles</a:t>
            </a:r>
          </a:p>
        </p:txBody>
      </p:sp>
      <p:sp>
        <p:nvSpPr>
          <p:cNvPr id="12" name="Rectangle 11"/>
          <p:cNvSpPr/>
          <p:nvPr userDrawn="1"/>
        </p:nvSpPr>
        <p:spPr>
          <a:xfrm>
            <a:off x="4261755" y="4346518"/>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150891" y="4346517"/>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091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pli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0"/>
            <a:ext cx="12191999" cy="4245902"/>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20" name="Text Placeholder 26"/>
          <p:cNvSpPr>
            <a:spLocks noGrp="1"/>
          </p:cNvSpPr>
          <p:nvPr>
            <p:ph type="body" sz="quarter" idx="22"/>
          </p:nvPr>
        </p:nvSpPr>
        <p:spPr>
          <a:xfrm>
            <a:off x="838200" y="4885566"/>
            <a:ext cx="3768847" cy="1433960"/>
          </a:xfrm>
          <a:prstGeom prst="rect">
            <a:avLst/>
          </a:prstGeom>
        </p:spPr>
        <p:txBody>
          <a:bodyPr>
            <a:noAutofit/>
          </a:bodyPr>
          <a:lstStyle>
            <a:lvl1pPr marL="0" indent="0" algn="l">
              <a:buNone/>
              <a:defRPr sz="3200" b="1">
                <a:solidFill>
                  <a:srgbClr val="DE1E37"/>
                </a:solidFill>
                <a:latin typeface="+mj-lt"/>
              </a:defRPr>
            </a:lvl1pPr>
          </a:lstStyle>
          <a:p>
            <a:pPr lvl="0"/>
            <a:r>
              <a:rPr lang="en-US"/>
              <a:t>Click to edit Master text styles</a:t>
            </a:r>
          </a:p>
        </p:txBody>
      </p:sp>
      <p:sp>
        <p:nvSpPr>
          <p:cNvPr id="28" name="Text Placeholder 9"/>
          <p:cNvSpPr>
            <a:spLocks noGrp="1"/>
          </p:cNvSpPr>
          <p:nvPr>
            <p:ph type="body" sz="quarter" idx="24"/>
          </p:nvPr>
        </p:nvSpPr>
        <p:spPr>
          <a:xfrm>
            <a:off x="5231778" y="4885565"/>
            <a:ext cx="6122021" cy="1495991"/>
          </a:xfrm>
        </p:spPr>
        <p:txBody>
          <a:bodyPr>
            <a:normAutofit/>
          </a:bodyPr>
          <a:lstStyle>
            <a:lvl1pPr marL="0" indent="0" algn="l">
              <a:buNone/>
              <a:defRPr sz="1800" spc="-50" baseline="0"/>
            </a:lvl1pPr>
          </a:lstStyle>
          <a:p>
            <a:pPr lvl="0"/>
            <a:r>
              <a:rPr lang="en-US"/>
              <a:t>Click to edit Master text styles</a:t>
            </a:r>
          </a:p>
        </p:txBody>
      </p:sp>
      <p:sp>
        <p:nvSpPr>
          <p:cNvPr id="6" name="Table Placeholder 5"/>
          <p:cNvSpPr>
            <a:spLocks noGrp="1"/>
          </p:cNvSpPr>
          <p:nvPr>
            <p:ph type="tbl" sz="quarter" idx="25"/>
          </p:nvPr>
        </p:nvSpPr>
        <p:spPr>
          <a:xfrm>
            <a:off x="838200" y="1330099"/>
            <a:ext cx="10625138" cy="2540000"/>
          </a:xfrm>
        </p:spPr>
        <p:txBody>
          <a:bodyPr/>
          <a:lstStyle>
            <a:lvl1pPr>
              <a:defRPr>
                <a:solidFill>
                  <a:schemeClr val="bg1"/>
                </a:solidFill>
              </a:defRPr>
            </a:lvl1pPr>
          </a:lstStyle>
          <a:p>
            <a:r>
              <a:rPr lang="en-US"/>
              <a:t>Click icon to add table</a:t>
            </a:r>
            <a:endParaRPr lang="en-US" dirty="0"/>
          </a:p>
        </p:txBody>
      </p:sp>
    </p:spTree>
    <p:extLst>
      <p:ext uri="{BB962C8B-B14F-4D97-AF65-F5344CB8AC3E}">
        <p14:creationId xmlns:p14="http://schemas.microsoft.com/office/powerpoint/2010/main" val="319975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AEEE57E4-9E18-4491-8748-18C9ED9EDF86}" type="datetimeFigureOut">
              <a:rPr lang="en-US" smtClean="0"/>
              <a:pPr/>
              <a:t>4/8/2021</a:t>
            </a:fld>
            <a:endParaRPr lang="en-US" dirty="0"/>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A6A8AB"/>
                </a:solidFill>
                <a:latin typeface="+mn-lt"/>
              </a:defRPr>
            </a:lvl1pPr>
          </a:lstStyle>
          <a:p>
            <a:endParaRPr lang="en-US" dirty="0"/>
          </a:p>
        </p:txBody>
      </p:sp>
      <p:sp>
        <p:nvSpPr>
          <p:cNvPr id="6" name="Slide Number Placeholder 5"/>
          <p:cNvSpPr>
            <a:spLocks noGrp="1"/>
          </p:cNvSpPr>
          <p:nvPr>
            <p:ph type="sldNum" sz="quarter" idx="4"/>
          </p:nvPr>
        </p:nvSpPr>
        <p:spPr>
          <a:xfrm>
            <a:off x="10719706" y="6356349"/>
            <a:ext cx="634093"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BCA00117-8613-4583-B7C8-5919512F7D23}" type="slidenum">
              <a:rPr lang="en-US" smtClean="0"/>
              <a:pPr/>
              <a:t>‹#›</a:t>
            </a:fld>
            <a:endParaRPr lang="en-US" dirty="0"/>
          </a:p>
        </p:txBody>
      </p:sp>
      <p:sp>
        <p:nvSpPr>
          <p:cNvPr id="2" name="Title Placeholder 1"/>
          <p:cNvSpPr>
            <a:spLocks noGrp="1"/>
          </p:cNvSpPr>
          <p:nvPr>
            <p:ph type="title"/>
          </p:nvPr>
        </p:nvSpPr>
        <p:spPr>
          <a:xfrm>
            <a:off x="1821873" y="1520287"/>
            <a:ext cx="9531927"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1821873" y="2845851"/>
            <a:ext cx="9531927" cy="3016106"/>
          </a:xfrm>
          <a:prstGeom prst="rect">
            <a:avLst/>
          </a:prstGeom>
        </p:spPr>
        <p:txBody>
          <a:bodyPr vert="horz" lIns="91440" tIns="45720" rIns="91440" bIns="45720" rtlCol="0">
            <a:normAutofit/>
          </a:body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770343567"/>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51" r:id="rId3"/>
    <p:sldLayoutId id="2147483662" r:id="rId4"/>
    <p:sldLayoutId id="2147483660" r:id="rId5"/>
    <p:sldLayoutId id="2147483665" r:id="rId6"/>
    <p:sldLayoutId id="2147483669" r:id="rId7"/>
    <p:sldLayoutId id="2147483671" r:id="rId8"/>
    <p:sldLayoutId id="2147483675" r:id="rId9"/>
    <p:sldLayoutId id="2147483667" r:id="rId10"/>
    <p:sldLayoutId id="2147483668" r:id="rId11"/>
    <p:sldLayoutId id="2147483672" r:id="rId12"/>
    <p:sldLayoutId id="2147483666" r:id="rId13"/>
    <p:sldLayoutId id="2147483663" r:id="rId14"/>
    <p:sldLayoutId id="2147483673" r:id="rId15"/>
    <p:sldLayoutId id="2147483674" r:id="rId16"/>
    <p:sldLayoutId id="2147483650" r:id="rId17"/>
    <p:sldLayoutId id="2147483658" r:id="rId18"/>
    <p:sldLayoutId id="2147483652" r:id="rId19"/>
    <p:sldLayoutId id="2147483655" r:id="rId20"/>
    <p:sldLayoutId id="2147483664" r:id="rId21"/>
    <p:sldLayoutId id="2147483657" r:id="rId22"/>
    <p:sldLayoutId id="2147483670" r:id="rId23"/>
    <p:sldLayoutId id="2147483676" r:id="rId24"/>
    <p:sldLayoutId id="2147483677" r:id="rId25"/>
    <p:sldLayoutId id="2147483678" r:id="rId26"/>
    <p:sldLayoutId id="2147483679" r:id="rId27"/>
    <p:sldLayoutId id="2147483680" r:id="rId28"/>
    <p:sldLayoutId id="214748368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C3220"/>
        </a:buClr>
        <a:buSzPct val="80000"/>
        <a:buFontTx/>
        <a:buBlip>
          <a:blip r:embed="rId32"/>
        </a:buBlip>
        <a:defRPr sz="2400" kern="1200" spc="-1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DC3220"/>
        </a:buClr>
        <a:buSzPct val="80000"/>
        <a:buFontTx/>
        <a:buBlip>
          <a:blip r:embed="rId32"/>
        </a:buBlip>
        <a:defRPr sz="2000" b="0" i="0" kern="1200" spc="-1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DC3220"/>
        </a:buClr>
        <a:buSzPct val="80000"/>
        <a:buFontTx/>
        <a:buBlip>
          <a:blip r:embed="rId32"/>
        </a:buBlip>
        <a:defRPr sz="1800" kern="1200" spc="-1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DC3220"/>
        </a:buClr>
        <a:buSzPct val="80000"/>
        <a:buFontTx/>
        <a:buBlip>
          <a:blip r:embed="rId32"/>
        </a:buBlip>
        <a:defRPr sz="1600" kern="1200" spc="-1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DC3220"/>
        </a:buClr>
        <a:buSzPct val="80000"/>
        <a:buFontTx/>
        <a:buBlip>
          <a:blip r:embed="rId32"/>
        </a:buBlip>
        <a:defRPr sz="1600" kern="1200" spc="-1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hs.gov/sites/default/files/ocr/privacy/hipaa/administrative/securityrule/rafinalguidancepdf.pdf" TargetMode="External"/><Relationship Id="rId2" Type="http://schemas.openxmlformats.org/officeDocument/2006/relationships/hyperlink" Target="https://www.healthit.gov/topic/privacy-security-and-hipaa" TargetMode="External"/><Relationship Id="rId1" Type="http://schemas.openxmlformats.org/officeDocument/2006/relationships/slideLayout" Target="../slideLayouts/slideLayout24.xml"/><Relationship Id="rId6" Type="http://schemas.openxmlformats.org/officeDocument/2006/relationships/hyperlink" Target="http://scap.nist.gov/hipaa" TargetMode="External"/><Relationship Id="rId5" Type="http://schemas.openxmlformats.org/officeDocument/2006/relationships/hyperlink" Target="http://csrc.nist.gov/publications/nistpubs/800-66-Rev1/SP-800-66-Revision1.pdf" TargetMode="External"/><Relationship Id="rId4" Type="http://schemas.openxmlformats.org/officeDocument/2006/relationships/hyperlink" Target="http://csrc.nist.gov/publications/nistpubs/800-30-rev1/sp800_30_r1.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hyperlink" Target="https://www.beazley.com/news/2019/beazley_breach_insights_february_2019.html" TargetMode="Externa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50B104C0-ECFA-498A-8A5E-F35D8EA9A8E8}"/>
              </a:ext>
            </a:extLst>
          </p:cNvPr>
          <p:cNvSpPr/>
          <p:nvPr/>
        </p:nvSpPr>
        <p:spPr>
          <a:xfrm>
            <a:off x="-805"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30000" dirty="0"/>
          </a:p>
        </p:txBody>
      </p:sp>
      <p:sp>
        <p:nvSpPr>
          <p:cNvPr id="334" name="Oval 9">
            <a:extLst>
              <a:ext uri="{FF2B5EF4-FFF2-40B4-BE49-F238E27FC236}">
                <a16:creationId xmlns:a16="http://schemas.microsoft.com/office/drawing/2014/main" id="{E9FAEDB8-D66A-44B3-B039-7122ACA25EA9}"/>
              </a:ext>
            </a:extLst>
          </p:cNvPr>
          <p:cNvSpPr>
            <a:spLocks noChangeArrowheads="1"/>
          </p:cNvSpPr>
          <p:nvPr/>
        </p:nvSpPr>
        <p:spPr bwMode="auto">
          <a:xfrm>
            <a:off x="5732352" y="166527"/>
            <a:ext cx="358775" cy="361950"/>
          </a:xfrm>
          <a:prstGeom prst="ellipse">
            <a:avLst/>
          </a:prstGeom>
          <a:gradFill flip="none" rotWithShape="1">
            <a:gsLst>
              <a:gs pos="0">
                <a:schemeClr val="accent1"/>
              </a:gs>
              <a:gs pos="100000">
                <a:schemeClr val="accent2"/>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5" name="Oval 10">
            <a:extLst>
              <a:ext uri="{FF2B5EF4-FFF2-40B4-BE49-F238E27FC236}">
                <a16:creationId xmlns:a16="http://schemas.microsoft.com/office/drawing/2014/main" id="{A5034085-7B7D-4739-8E7D-461BCBFA2250}"/>
              </a:ext>
            </a:extLst>
          </p:cNvPr>
          <p:cNvSpPr>
            <a:spLocks noChangeArrowheads="1"/>
          </p:cNvSpPr>
          <p:nvPr/>
        </p:nvSpPr>
        <p:spPr bwMode="auto">
          <a:xfrm>
            <a:off x="3370066" y="5382532"/>
            <a:ext cx="862013" cy="863600"/>
          </a:xfrm>
          <a:prstGeom prst="ellipse">
            <a:avLst/>
          </a:prstGeom>
          <a:gradFill flip="none" rotWithShape="1">
            <a:gsLst>
              <a:gs pos="0">
                <a:schemeClr val="accent2"/>
              </a:gs>
              <a:gs pos="100000">
                <a:schemeClr val="accent1">
                  <a:alpha val="40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6" name="Oval 6">
            <a:extLst>
              <a:ext uri="{FF2B5EF4-FFF2-40B4-BE49-F238E27FC236}">
                <a16:creationId xmlns:a16="http://schemas.microsoft.com/office/drawing/2014/main" id="{89AD9C5D-DF14-462D-8198-002B4DBD4C28}"/>
              </a:ext>
            </a:extLst>
          </p:cNvPr>
          <p:cNvSpPr>
            <a:spLocks noChangeArrowheads="1"/>
          </p:cNvSpPr>
          <p:nvPr/>
        </p:nvSpPr>
        <p:spPr bwMode="auto">
          <a:xfrm>
            <a:off x="10626280" y="1997445"/>
            <a:ext cx="1445167" cy="1324006"/>
          </a:xfrm>
          <a:prstGeom prst="ellipse">
            <a:avLst/>
          </a:prstGeom>
          <a:gradFill flip="none" rotWithShape="1">
            <a:gsLst>
              <a:gs pos="0">
                <a:schemeClr val="accent1">
                  <a:alpha val="90000"/>
                </a:schemeClr>
              </a:gs>
              <a:gs pos="100000">
                <a:schemeClr val="accent2">
                  <a:alpha val="60000"/>
                </a:scheme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343" name="Oval 20">
            <a:extLst>
              <a:ext uri="{FF2B5EF4-FFF2-40B4-BE49-F238E27FC236}">
                <a16:creationId xmlns:a16="http://schemas.microsoft.com/office/drawing/2014/main" id="{4B2A8D4B-8C36-479D-86AB-FDCCCD60AA1F}"/>
              </a:ext>
            </a:extLst>
          </p:cNvPr>
          <p:cNvSpPr>
            <a:spLocks noChangeArrowheads="1"/>
          </p:cNvSpPr>
          <p:nvPr/>
        </p:nvSpPr>
        <p:spPr bwMode="auto">
          <a:xfrm>
            <a:off x="1493904" y="5776160"/>
            <a:ext cx="553972" cy="553972"/>
          </a:xfrm>
          <a:prstGeom prst="ellipse">
            <a:avLst/>
          </a:pr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23">
            <a:extLst>
              <a:ext uri="{FF2B5EF4-FFF2-40B4-BE49-F238E27FC236}">
                <a16:creationId xmlns:a16="http://schemas.microsoft.com/office/drawing/2014/main" id="{EC2CF17B-37D1-4914-BBA0-B1090F617849}"/>
              </a:ext>
            </a:extLst>
          </p:cNvPr>
          <p:cNvSpPr>
            <a:spLocks/>
          </p:cNvSpPr>
          <p:nvPr/>
        </p:nvSpPr>
        <p:spPr bwMode="auto">
          <a:xfrm>
            <a:off x="5777199" y="629"/>
            <a:ext cx="942975" cy="490538"/>
          </a:xfrm>
          <a:custGeom>
            <a:avLst/>
            <a:gdLst>
              <a:gd name="T0" fmla="*/ 149 w 594"/>
              <a:gd name="T1" fmla="*/ 309 h 309"/>
              <a:gd name="T2" fmla="*/ 446 w 594"/>
              <a:gd name="T3" fmla="*/ 309 h 309"/>
              <a:gd name="T4" fmla="*/ 594 w 594"/>
              <a:gd name="T5" fmla="*/ 50 h 309"/>
              <a:gd name="T6" fmla="*/ 566 w 594"/>
              <a:gd name="T7" fmla="*/ 0 h 309"/>
              <a:gd name="T8" fmla="*/ 539 w 594"/>
              <a:gd name="T9" fmla="*/ 0 h 309"/>
              <a:gd name="T10" fmla="*/ 567 w 594"/>
              <a:gd name="T11" fmla="*/ 50 h 309"/>
              <a:gd name="T12" fmla="*/ 432 w 594"/>
              <a:gd name="T13" fmla="*/ 286 h 309"/>
              <a:gd name="T14" fmla="*/ 162 w 594"/>
              <a:gd name="T15" fmla="*/ 286 h 309"/>
              <a:gd name="T16" fmla="*/ 27 w 594"/>
              <a:gd name="T17" fmla="*/ 50 h 309"/>
              <a:gd name="T18" fmla="*/ 56 w 594"/>
              <a:gd name="T19" fmla="*/ 0 h 309"/>
              <a:gd name="T20" fmla="*/ 31 w 594"/>
              <a:gd name="T21" fmla="*/ 0 h 309"/>
              <a:gd name="T22" fmla="*/ 0 w 594"/>
              <a:gd name="T23" fmla="*/ 50 h 309"/>
              <a:gd name="T24" fmla="*/ 149 w 594"/>
              <a:gd name="T25"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309">
                <a:moveTo>
                  <a:pt x="149" y="309"/>
                </a:moveTo>
                <a:lnTo>
                  <a:pt x="446" y="309"/>
                </a:lnTo>
                <a:lnTo>
                  <a:pt x="594" y="50"/>
                </a:lnTo>
                <a:lnTo>
                  <a:pt x="566" y="0"/>
                </a:lnTo>
                <a:lnTo>
                  <a:pt x="539" y="0"/>
                </a:lnTo>
                <a:lnTo>
                  <a:pt x="567" y="50"/>
                </a:lnTo>
                <a:lnTo>
                  <a:pt x="432" y="286"/>
                </a:lnTo>
                <a:lnTo>
                  <a:pt x="162" y="286"/>
                </a:lnTo>
                <a:lnTo>
                  <a:pt x="27" y="50"/>
                </a:lnTo>
                <a:lnTo>
                  <a:pt x="56" y="0"/>
                </a:lnTo>
                <a:lnTo>
                  <a:pt x="31" y="0"/>
                </a:lnTo>
                <a:lnTo>
                  <a:pt x="0" y="50"/>
                </a:lnTo>
                <a:lnTo>
                  <a:pt x="149" y="309"/>
                </a:lnTo>
                <a:close/>
              </a:path>
            </a:pathLst>
          </a:custGeom>
          <a:solidFill>
            <a:schemeClr val="bg1"/>
          </a:solidFill>
          <a:ln>
            <a:noFill/>
          </a:ln>
          <a:effectLst>
            <a:outerShdw blurRad="50800" dist="381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48" name="Oval 6">
            <a:extLst>
              <a:ext uri="{FF2B5EF4-FFF2-40B4-BE49-F238E27FC236}">
                <a16:creationId xmlns:a16="http://schemas.microsoft.com/office/drawing/2014/main" id="{EBD249FA-00EE-4DC1-ADE0-511699494119}"/>
              </a:ext>
            </a:extLst>
          </p:cNvPr>
          <p:cNvSpPr>
            <a:spLocks noChangeArrowheads="1"/>
          </p:cNvSpPr>
          <p:nvPr/>
        </p:nvSpPr>
        <p:spPr bwMode="auto">
          <a:xfrm>
            <a:off x="9399440" y="165898"/>
            <a:ext cx="1549113" cy="1419238"/>
          </a:xfrm>
          <a:prstGeom prst="ellipse">
            <a:avLst/>
          </a:prstGeom>
          <a:solidFill>
            <a:schemeClr val="accent4">
              <a:alpha val="40000"/>
            </a:schemeClr>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50" name="Freeform 26">
            <a:extLst>
              <a:ext uri="{FF2B5EF4-FFF2-40B4-BE49-F238E27FC236}">
                <a16:creationId xmlns:a16="http://schemas.microsoft.com/office/drawing/2014/main" id="{A28A1FDF-45F4-4249-999D-0BB6D306433C}"/>
              </a:ext>
            </a:extLst>
          </p:cNvPr>
          <p:cNvSpPr>
            <a:spLocks noEditPoints="1"/>
          </p:cNvSpPr>
          <p:nvPr/>
        </p:nvSpPr>
        <p:spPr bwMode="auto">
          <a:xfrm>
            <a:off x="9876990" y="3122124"/>
            <a:ext cx="806732" cy="638664"/>
          </a:xfrm>
          <a:custGeom>
            <a:avLst/>
            <a:gdLst>
              <a:gd name="T0" fmla="*/ 168 w 604"/>
              <a:gd name="T1" fmla="*/ 492 h 523"/>
              <a:gd name="T2" fmla="*/ 36 w 604"/>
              <a:gd name="T3" fmla="*/ 262 h 523"/>
              <a:gd name="T4" fmla="*/ 168 w 604"/>
              <a:gd name="T5" fmla="*/ 31 h 523"/>
              <a:gd name="T6" fmla="*/ 434 w 604"/>
              <a:gd name="T7" fmla="*/ 31 h 523"/>
              <a:gd name="T8" fmla="*/ 567 w 604"/>
              <a:gd name="T9" fmla="*/ 262 h 523"/>
              <a:gd name="T10" fmla="*/ 434 w 604"/>
              <a:gd name="T11" fmla="*/ 492 h 523"/>
              <a:gd name="T12" fmla="*/ 168 w 604"/>
              <a:gd name="T13" fmla="*/ 492 h 523"/>
              <a:gd name="T14" fmla="*/ 451 w 604"/>
              <a:gd name="T15" fmla="*/ 0 h 523"/>
              <a:gd name="T16" fmla="*/ 150 w 604"/>
              <a:gd name="T17" fmla="*/ 0 h 523"/>
              <a:gd name="T18" fmla="*/ 0 w 604"/>
              <a:gd name="T19" fmla="*/ 262 h 523"/>
              <a:gd name="T20" fmla="*/ 150 w 604"/>
              <a:gd name="T21" fmla="*/ 523 h 523"/>
              <a:gd name="T22" fmla="*/ 451 w 604"/>
              <a:gd name="T23" fmla="*/ 523 h 523"/>
              <a:gd name="T24" fmla="*/ 604 w 604"/>
              <a:gd name="T25" fmla="*/ 262 h 523"/>
              <a:gd name="T26" fmla="*/ 451 w 604"/>
              <a:gd name="T2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4" h="523">
                <a:moveTo>
                  <a:pt x="168" y="492"/>
                </a:moveTo>
                <a:lnTo>
                  <a:pt x="36" y="262"/>
                </a:lnTo>
                <a:lnTo>
                  <a:pt x="168" y="31"/>
                </a:lnTo>
                <a:lnTo>
                  <a:pt x="434" y="31"/>
                </a:lnTo>
                <a:lnTo>
                  <a:pt x="567" y="262"/>
                </a:lnTo>
                <a:lnTo>
                  <a:pt x="434" y="492"/>
                </a:lnTo>
                <a:lnTo>
                  <a:pt x="168" y="492"/>
                </a:lnTo>
                <a:close/>
                <a:moveTo>
                  <a:pt x="451" y="0"/>
                </a:moveTo>
                <a:lnTo>
                  <a:pt x="150" y="0"/>
                </a:lnTo>
                <a:lnTo>
                  <a:pt x="0" y="262"/>
                </a:lnTo>
                <a:lnTo>
                  <a:pt x="150" y="523"/>
                </a:lnTo>
                <a:lnTo>
                  <a:pt x="451" y="523"/>
                </a:lnTo>
                <a:lnTo>
                  <a:pt x="604" y="262"/>
                </a:lnTo>
                <a:lnTo>
                  <a:pt x="45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31">
            <a:extLst>
              <a:ext uri="{FF2B5EF4-FFF2-40B4-BE49-F238E27FC236}">
                <a16:creationId xmlns:a16="http://schemas.microsoft.com/office/drawing/2014/main" id="{B6E3EB0E-C3E7-4D8B-B377-6ECAE445AE2C}"/>
              </a:ext>
            </a:extLst>
          </p:cNvPr>
          <p:cNvSpPr>
            <a:spLocks noEditPoints="1"/>
          </p:cNvSpPr>
          <p:nvPr/>
        </p:nvSpPr>
        <p:spPr bwMode="auto">
          <a:xfrm>
            <a:off x="10671945" y="1050984"/>
            <a:ext cx="1204771" cy="1092933"/>
          </a:xfrm>
          <a:custGeom>
            <a:avLst/>
            <a:gdLst>
              <a:gd name="T0" fmla="*/ 429 w 442"/>
              <a:gd name="T1" fmla="*/ 303 h 438"/>
              <a:gd name="T2" fmla="*/ 303 w 442"/>
              <a:gd name="T3" fmla="*/ 33 h 438"/>
              <a:gd name="T4" fmla="*/ 363 w 442"/>
              <a:gd name="T5" fmla="*/ 38 h 438"/>
              <a:gd name="T6" fmla="*/ 402 w 442"/>
              <a:gd name="T7" fmla="*/ 132 h 438"/>
              <a:gd name="T8" fmla="*/ 297 w 442"/>
              <a:gd name="T9" fmla="*/ 172 h 438"/>
              <a:gd name="T10" fmla="*/ 376 w 442"/>
              <a:gd name="T11" fmla="*/ 172 h 438"/>
              <a:gd name="T12" fmla="*/ 369 w 442"/>
              <a:gd name="T13" fmla="*/ 99 h 438"/>
              <a:gd name="T14" fmla="*/ 396 w 442"/>
              <a:gd name="T15" fmla="*/ 71 h 438"/>
              <a:gd name="T16" fmla="*/ 336 w 442"/>
              <a:gd name="T17" fmla="*/ 66 h 438"/>
              <a:gd name="T18" fmla="*/ 330 w 442"/>
              <a:gd name="T19" fmla="*/ 271 h 438"/>
              <a:gd name="T20" fmla="*/ 310 w 442"/>
              <a:gd name="T21" fmla="*/ 304 h 438"/>
              <a:gd name="T22" fmla="*/ 303 w 442"/>
              <a:gd name="T23" fmla="*/ 231 h 438"/>
              <a:gd name="T24" fmla="*/ 369 w 442"/>
              <a:gd name="T25" fmla="*/ 244 h 438"/>
              <a:gd name="T26" fmla="*/ 402 w 442"/>
              <a:gd name="T27" fmla="*/ 198 h 438"/>
              <a:gd name="T28" fmla="*/ 330 w 442"/>
              <a:gd name="T29" fmla="*/ 402 h 438"/>
              <a:gd name="T30" fmla="*/ 303 w 442"/>
              <a:gd name="T31" fmla="*/ 376 h 438"/>
              <a:gd name="T32" fmla="*/ 369 w 442"/>
              <a:gd name="T33" fmla="*/ 363 h 438"/>
              <a:gd name="T34" fmla="*/ 330 w 442"/>
              <a:gd name="T35" fmla="*/ 336 h 438"/>
              <a:gd name="T36" fmla="*/ 277 w 442"/>
              <a:gd name="T37" fmla="*/ 7 h 438"/>
              <a:gd name="T38" fmla="*/ 171 w 442"/>
              <a:gd name="T39" fmla="*/ 33 h 438"/>
              <a:gd name="T40" fmla="*/ 237 w 442"/>
              <a:gd name="T41" fmla="*/ 46 h 438"/>
              <a:gd name="T42" fmla="*/ 138 w 442"/>
              <a:gd name="T43" fmla="*/ 13 h 438"/>
              <a:gd name="T44" fmla="*/ 270 w 442"/>
              <a:gd name="T45" fmla="*/ 132 h 438"/>
              <a:gd name="T46" fmla="*/ 165 w 442"/>
              <a:gd name="T47" fmla="*/ 172 h 438"/>
              <a:gd name="T48" fmla="*/ 244 w 442"/>
              <a:gd name="T49" fmla="*/ 172 h 438"/>
              <a:gd name="T50" fmla="*/ 237 w 442"/>
              <a:gd name="T51" fmla="*/ 99 h 438"/>
              <a:gd name="T52" fmla="*/ 132 w 442"/>
              <a:gd name="T53" fmla="*/ 139 h 438"/>
              <a:gd name="T54" fmla="*/ 270 w 442"/>
              <a:gd name="T55" fmla="*/ 79 h 438"/>
              <a:gd name="T56" fmla="*/ 204 w 442"/>
              <a:gd name="T57" fmla="*/ 66 h 438"/>
              <a:gd name="T58" fmla="*/ 138 w 442"/>
              <a:gd name="T59" fmla="*/ 66 h 438"/>
              <a:gd name="T60" fmla="*/ 198 w 442"/>
              <a:gd name="T61" fmla="*/ 271 h 438"/>
              <a:gd name="T62" fmla="*/ 178 w 442"/>
              <a:gd name="T63" fmla="*/ 304 h 438"/>
              <a:gd name="T64" fmla="*/ 171 w 442"/>
              <a:gd name="T65" fmla="*/ 231 h 438"/>
              <a:gd name="T66" fmla="*/ 237 w 442"/>
              <a:gd name="T67" fmla="*/ 244 h 438"/>
              <a:gd name="T68" fmla="*/ 138 w 442"/>
              <a:gd name="T69" fmla="*/ 277 h 438"/>
              <a:gd name="T70" fmla="*/ 270 w 442"/>
              <a:gd name="T71" fmla="*/ 198 h 438"/>
              <a:gd name="T72" fmla="*/ 138 w 442"/>
              <a:gd name="T73" fmla="*/ 198 h 438"/>
              <a:gd name="T74" fmla="*/ 264 w 442"/>
              <a:gd name="T75" fmla="*/ 402 h 438"/>
              <a:gd name="T76" fmla="*/ 211 w 442"/>
              <a:gd name="T77" fmla="*/ 402 h 438"/>
              <a:gd name="T78" fmla="*/ 231 w 442"/>
              <a:gd name="T79" fmla="*/ 435 h 438"/>
              <a:gd name="T80" fmla="*/ 171 w 442"/>
              <a:gd name="T81" fmla="*/ 376 h 438"/>
              <a:gd name="T82" fmla="*/ 237 w 442"/>
              <a:gd name="T83" fmla="*/ 363 h 438"/>
              <a:gd name="T84" fmla="*/ 138 w 442"/>
              <a:gd name="T85" fmla="*/ 396 h 438"/>
              <a:gd name="T86" fmla="*/ 198 w 442"/>
              <a:gd name="T87" fmla="*/ 336 h 438"/>
              <a:gd name="T88" fmla="*/ 138 w 442"/>
              <a:gd name="T89" fmla="*/ 343 h 438"/>
              <a:gd name="T90" fmla="*/ 112 w 442"/>
              <a:gd name="T91" fmla="*/ 40 h 438"/>
              <a:gd name="T92" fmla="*/ 39 w 442"/>
              <a:gd name="T93" fmla="*/ 165 h 438"/>
              <a:gd name="T94" fmla="*/ 105 w 442"/>
              <a:gd name="T95" fmla="*/ 178 h 438"/>
              <a:gd name="T96" fmla="*/ 39 w 442"/>
              <a:gd name="T97" fmla="*/ 99 h 438"/>
              <a:gd name="T98" fmla="*/ 66 w 442"/>
              <a:gd name="T99" fmla="*/ 73 h 438"/>
              <a:gd name="T100" fmla="*/ 79 w 442"/>
              <a:gd name="T101" fmla="*/ 271 h 438"/>
              <a:gd name="T102" fmla="*/ 105 w 442"/>
              <a:gd name="T103" fmla="*/ 297 h 438"/>
              <a:gd name="T104" fmla="*/ 39 w 442"/>
              <a:gd name="T105" fmla="*/ 244 h 438"/>
              <a:gd name="T106" fmla="*/ 105 w 442"/>
              <a:gd name="T107" fmla="*/ 231 h 438"/>
              <a:gd name="T108" fmla="*/ 99 w 442"/>
              <a:gd name="T109" fmla="*/ 369 h 438"/>
              <a:gd name="T110" fmla="*/ 79 w 442"/>
              <a:gd name="T111" fmla="*/ 336 h 438"/>
              <a:gd name="T112" fmla="*/ 4 w 442"/>
              <a:gd name="T113" fmla="*/ 264 h 438"/>
              <a:gd name="T114" fmla="*/ 13 w 442"/>
              <a:gd name="T115" fmla="*/ 20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2" h="438">
                <a:moveTo>
                  <a:pt x="435" y="178"/>
                </a:moveTo>
                <a:cubicBezTo>
                  <a:pt x="439" y="178"/>
                  <a:pt x="442" y="175"/>
                  <a:pt x="442" y="172"/>
                </a:cubicBezTo>
                <a:cubicBezTo>
                  <a:pt x="442" y="168"/>
                  <a:pt x="439" y="165"/>
                  <a:pt x="435" y="165"/>
                </a:cubicBezTo>
                <a:cubicBezTo>
                  <a:pt x="432" y="165"/>
                  <a:pt x="429" y="168"/>
                  <a:pt x="429" y="172"/>
                </a:cubicBezTo>
                <a:cubicBezTo>
                  <a:pt x="429" y="175"/>
                  <a:pt x="432" y="178"/>
                  <a:pt x="435" y="178"/>
                </a:cubicBezTo>
                <a:close/>
                <a:moveTo>
                  <a:pt x="430" y="299"/>
                </a:moveTo>
                <a:cubicBezTo>
                  <a:pt x="429" y="300"/>
                  <a:pt x="429" y="301"/>
                  <a:pt x="429" y="303"/>
                </a:cubicBezTo>
                <a:cubicBezTo>
                  <a:pt x="429" y="302"/>
                  <a:pt x="430" y="300"/>
                  <a:pt x="430" y="299"/>
                </a:cubicBezTo>
                <a:close/>
                <a:moveTo>
                  <a:pt x="435" y="231"/>
                </a:moveTo>
                <a:cubicBezTo>
                  <a:pt x="432" y="231"/>
                  <a:pt x="429" y="234"/>
                  <a:pt x="429" y="238"/>
                </a:cubicBezTo>
                <a:cubicBezTo>
                  <a:pt x="429" y="241"/>
                  <a:pt x="432" y="244"/>
                  <a:pt x="435" y="244"/>
                </a:cubicBezTo>
                <a:cubicBezTo>
                  <a:pt x="439" y="244"/>
                  <a:pt x="442" y="241"/>
                  <a:pt x="442" y="238"/>
                </a:cubicBezTo>
                <a:cubicBezTo>
                  <a:pt x="442" y="234"/>
                  <a:pt x="439" y="231"/>
                  <a:pt x="435" y="231"/>
                </a:cubicBezTo>
                <a:close/>
                <a:moveTo>
                  <a:pt x="303" y="33"/>
                </a:moveTo>
                <a:cubicBezTo>
                  <a:pt x="300" y="33"/>
                  <a:pt x="297" y="36"/>
                  <a:pt x="297" y="40"/>
                </a:cubicBezTo>
                <a:cubicBezTo>
                  <a:pt x="297" y="43"/>
                  <a:pt x="300" y="46"/>
                  <a:pt x="303" y="46"/>
                </a:cubicBezTo>
                <a:cubicBezTo>
                  <a:pt x="307" y="46"/>
                  <a:pt x="310" y="43"/>
                  <a:pt x="310" y="40"/>
                </a:cubicBezTo>
                <a:cubicBezTo>
                  <a:pt x="310" y="36"/>
                  <a:pt x="307" y="33"/>
                  <a:pt x="303" y="33"/>
                </a:cubicBezTo>
                <a:close/>
                <a:moveTo>
                  <a:pt x="369" y="46"/>
                </a:moveTo>
                <a:cubicBezTo>
                  <a:pt x="370" y="46"/>
                  <a:pt x="371" y="46"/>
                  <a:pt x="372" y="46"/>
                </a:cubicBezTo>
                <a:cubicBezTo>
                  <a:pt x="369" y="43"/>
                  <a:pt x="366" y="41"/>
                  <a:pt x="363" y="38"/>
                </a:cubicBezTo>
                <a:cubicBezTo>
                  <a:pt x="363" y="39"/>
                  <a:pt x="363" y="39"/>
                  <a:pt x="363" y="40"/>
                </a:cubicBezTo>
                <a:cubicBezTo>
                  <a:pt x="363" y="43"/>
                  <a:pt x="366" y="46"/>
                  <a:pt x="369" y="46"/>
                </a:cubicBezTo>
                <a:close/>
                <a:moveTo>
                  <a:pt x="402" y="132"/>
                </a:moveTo>
                <a:cubicBezTo>
                  <a:pt x="399" y="132"/>
                  <a:pt x="396" y="135"/>
                  <a:pt x="396" y="139"/>
                </a:cubicBezTo>
                <a:cubicBezTo>
                  <a:pt x="396" y="142"/>
                  <a:pt x="399" y="145"/>
                  <a:pt x="402" y="145"/>
                </a:cubicBezTo>
                <a:cubicBezTo>
                  <a:pt x="406" y="145"/>
                  <a:pt x="409" y="142"/>
                  <a:pt x="409" y="139"/>
                </a:cubicBezTo>
                <a:cubicBezTo>
                  <a:pt x="409" y="135"/>
                  <a:pt x="406" y="132"/>
                  <a:pt x="402" y="132"/>
                </a:cubicBezTo>
                <a:close/>
                <a:moveTo>
                  <a:pt x="336" y="132"/>
                </a:moveTo>
                <a:cubicBezTo>
                  <a:pt x="333" y="132"/>
                  <a:pt x="330" y="135"/>
                  <a:pt x="330" y="139"/>
                </a:cubicBezTo>
                <a:cubicBezTo>
                  <a:pt x="330" y="142"/>
                  <a:pt x="333" y="145"/>
                  <a:pt x="336" y="145"/>
                </a:cubicBezTo>
                <a:cubicBezTo>
                  <a:pt x="340" y="145"/>
                  <a:pt x="343" y="142"/>
                  <a:pt x="343" y="139"/>
                </a:cubicBezTo>
                <a:cubicBezTo>
                  <a:pt x="343" y="135"/>
                  <a:pt x="340" y="132"/>
                  <a:pt x="336" y="132"/>
                </a:cubicBezTo>
                <a:close/>
                <a:moveTo>
                  <a:pt x="303" y="165"/>
                </a:moveTo>
                <a:cubicBezTo>
                  <a:pt x="300" y="165"/>
                  <a:pt x="297" y="168"/>
                  <a:pt x="297" y="172"/>
                </a:cubicBezTo>
                <a:cubicBezTo>
                  <a:pt x="297" y="175"/>
                  <a:pt x="300" y="178"/>
                  <a:pt x="303" y="178"/>
                </a:cubicBezTo>
                <a:cubicBezTo>
                  <a:pt x="307" y="178"/>
                  <a:pt x="310" y="175"/>
                  <a:pt x="310" y="172"/>
                </a:cubicBezTo>
                <a:cubicBezTo>
                  <a:pt x="310" y="168"/>
                  <a:pt x="307" y="165"/>
                  <a:pt x="303" y="165"/>
                </a:cubicBezTo>
                <a:close/>
                <a:moveTo>
                  <a:pt x="369" y="165"/>
                </a:moveTo>
                <a:cubicBezTo>
                  <a:pt x="366" y="165"/>
                  <a:pt x="363" y="168"/>
                  <a:pt x="363" y="172"/>
                </a:cubicBezTo>
                <a:cubicBezTo>
                  <a:pt x="363" y="175"/>
                  <a:pt x="366" y="178"/>
                  <a:pt x="369" y="178"/>
                </a:cubicBezTo>
                <a:cubicBezTo>
                  <a:pt x="373" y="178"/>
                  <a:pt x="376" y="175"/>
                  <a:pt x="376" y="172"/>
                </a:cubicBezTo>
                <a:cubicBezTo>
                  <a:pt x="376" y="168"/>
                  <a:pt x="373" y="165"/>
                  <a:pt x="369" y="165"/>
                </a:cubicBezTo>
                <a:close/>
                <a:moveTo>
                  <a:pt x="303" y="99"/>
                </a:moveTo>
                <a:cubicBezTo>
                  <a:pt x="300" y="99"/>
                  <a:pt x="297" y="102"/>
                  <a:pt x="297" y="106"/>
                </a:cubicBezTo>
                <a:cubicBezTo>
                  <a:pt x="297" y="109"/>
                  <a:pt x="300" y="112"/>
                  <a:pt x="303" y="112"/>
                </a:cubicBezTo>
                <a:cubicBezTo>
                  <a:pt x="307" y="112"/>
                  <a:pt x="310" y="109"/>
                  <a:pt x="310" y="106"/>
                </a:cubicBezTo>
                <a:cubicBezTo>
                  <a:pt x="310" y="102"/>
                  <a:pt x="307" y="99"/>
                  <a:pt x="303" y="99"/>
                </a:cubicBezTo>
                <a:close/>
                <a:moveTo>
                  <a:pt x="369" y="99"/>
                </a:moveTo>
                <a:cubicBezTo>
                  <a:pt x="366" y="99"/>
                  <a:pt x="363" y="102"/>
                  <a:pt x="363" y="106"/>
                </a:cubicBezTo>
                <a:cubicBezTo>
                  <a:pt x="363" y="109"/>
                  <a:pt x="366" y="112"/>
                  <a:pt x="369" y="112"/>
                </a:cubicBezTo>
                <a:cubicBezTo>
                  <a:pt x="373" y="112"/>
                  <a:pt x="376" y="109"/>
                  <a:pt x="376" y="106"/>
                </a:cubicBezTo>
                <a:cubicBezTo>
                  <a:pt x="376" y="102"/>
                  <a:pt x="373" y="99"/>
                  <a:pt x="369" y="99"/>
                </a:cubicBezTo>
                <a:close/>
                <a:moveTo>
                  <a:pt x="402" y="79"/>
                </a:moveTo>
                <a:cubicBezTo>
                  <a:pt x="402" y="79"/>
                  <a:pt x="402" y="79"/>
                  <a:pt x="402" y="79"/>
                </a:cubicBezTo>
                <a:cubicBezTo>
                  <a:pt x="400" y="76"/>
                  <a:pt x="398" y="74"/>
                  <a:pt x="396" y="71"/>
                </a:cubicBezTo>
                <a:cubicBezTo>
                  <a:pt x="396" y="71"/>
                  <a:pt x="396" y="72"/>
                  <a:pt x="396" y="73"/>
                </a:cubicBezTo>
                <a:cubicBezTo>
                  <a:pt x="396" y="76"/>
                  <a:pt x="399" y="79"/>
                  <a:pt x="402" y="79"/>
                </a:cubicBezTo>
                <a:close/>
                <a:moveTo>
                  <a:pt x="336" y="66"/>
                </a:moveTo>
                <a:cubicBezTo>
                  <a:pt x="333" y="66"/>
                  <a:pt x="330" y="69"/>
                  <a:pt x="330" y="73"/>
                </a:cubicBezTo>
                <a:cubicBezTo>
                  <a:pt x="330" y="76"/>
                  <a:pt x="333" y="79"/>
                  <a:pt x="336" y="79"/>
                </a:cubicBezTo>
                <a:cubicBezTo>
                  <a:pt x="340" y="79"/>
                  <a:pt x="343" y="76"/>
                  <a:pt x="343" y="73"/>
                </a:cubicBezTo>
                <a:cubicBezTo>
                  <a:pt x="343" y="69"/>
                  <a:pt x="340" y="66"/>
                  <a:pt x="336" y="66"/>
                </a:cubicBezTo>
                <a:close/>
                <a:moveTo>
                  <a:pt x="402" y="264"/>
                </a:moveTo>
                <a:cubicBezTo>
                  <a:pt x="399" y="264"/>
                  <a:pt x="396" y="267"/>
                  <a:pt x="396" y="271"/>
                </a:cubicBezTo>
                <a:cubicBezTo>
                  <a:pt x="396" y="274"/>
                  <a:pt x="399" y="277"/>
                  <a:pt x="402" y="277"/>
                </a:cubicBezTo>
                <a:cubicBezTo>
                  <a:pt x="406" y="277"/>
                  <a:pt x="409" y="274"/>
                  <a:pt x="409" y="271"/>
                </a:cubicBezTo>
                <a:cubicBezTo>
                  <a:pt x="409" y="267"/>
                  <a:pt x="406" y="264"/>
                  <a:pt x="402" y="264"/>
                </a:cubicBezTo>
                <a:close/>
                <a:moveTo>
                  <a:pt x="336" y="264"/>
                </a:moveTo>
                <a:cubicBezTo>
                  <a:pt x="333" y="264"/>
                  <a:pt x="330" y="267"/>
                  <a:pt x="330" y="271"/>
                </a:cubicBezTo>
                <a:cubicBezTo>
                  <a:pt x="330" y="274"/>
                  <a:pt x="333" y="277"/>
                  <a:pt x="336" y="277"/>
                </a:cubicBezTo>
                <a:cubicBezTo>
                  <a:pt x="340" y="277"/>
                  <a:pt x="343" y="274"/>
                  <a:pt x="343" y="271"/>
                </a:cubicBezTo>
                <a:cubicBezTo>
                  <a:pt x="343" y="267"/>
                  <a:pt x="340" y="264"/>
                  <a:pt x="336" y="264"/>
                </a:cubicBezTo>
                <a:close/>
                <a:moveTo>
                  <a:pt x="303" y="297"/>
                </a:moveTo>
                <a:cubicBezTo>
                  <a:pt x="300" y="297"/>
                  <a:pt x="297" y="300"/>
                  <a:pt x="297" y="304"/>
                </a:cubicBezTo>
                <a:cubicBezTo>
                  <a:pt x="297" y="307"/>
                  <a:pt x="300" y="310"/>
                  <a:pt x="303" y="310"/>
                </a:cubicBezTo>
                <a:cubicBezTo>
                  <a:pt x="307" y="310"/>
                  <a:pt x="310" y="307"/>
                  <a:pt x="310" y="304"/>
                </a:cubicBezTo>
                <a:cubicBezTo>
                  <a:pt x="310" y="300"/>
                  <a:pt x="307" y="297"/>
                  <a:pt x="303" y="297"/>
                </a:cubicBezTo>
                <a:close/>
                <a:moveTo>
                  <a:pt x="369" y="297"/>
                </a:moveTo>
                <a:cubicBezTo>
                  <a:pt x="366" y="297"/>
                  <a:pt x="363" y="300"/>
                  <a:pt x="363" y="304"/>
                </a:cubicBezTo>
                <a:cubicBezTo>
                  <a:pt x="363" y="307"/>
                  <a:pt x="366" y="310"/>
                  <a:pt x="369" y="310"/>
                </a:cubicBezTo>
                <a:cubicBezTo>
                  <a:pt x="373" y="310"/>
                  <a:pt x="376" y="307"/>
                  <a:pt x="376" y="304"/>
                </a:cubicBezTo>
                <a:cubicBezTo>
                  <a:pt x="376" y="300"/>
                  <a:pt x="373" y="297"/>
                  <a:pt x="369" y="297"/>
                </a:cubicBezTo>
                <a:close/>
                <a:moveTo>
                  <a:pt x="303" y="231"/>
                </a:moveTo>
                <a:cubicBezTo>
                  <a:pt x="300" y="231"/>
                  <a:pt x="297" y="234"/>
                  <a:pt x="297" y="238"/>
                </a:cubicBezTo>
                <a:cubicBezTo>
                  <a:pt x="297" y="241"/>
                  <a:pt x="300" y="244"/>
                  <a:pt x="303" y="244"/>
                </a:cubicBezTo>
                <a:cubicBezTo>
                  <a:pt x="307" y="244"/>
                  <a:pt x="310" y="241"/>
                  <a:pt x="310" y="238"/>
                </a:cubicBezTo>
                <a:cubicBezTo>
                  <a:pt x="310" y="234"/>
                  <a:pt x="307" y="231"/>
                  <a:pt x="303" y="231"/>
                </a:cubicBezTo>
                <a:close/>
                <a:moveTo>
                  <a:pt x="369" y="231"/>
                </a:moveTo>
                <a:cubicBezTo>
                  <a:pt x="366" y="231"/>
                  <a:pt x="363" y="234"/>
                  <a:pt x="363" y="238"/>
                </a:cubicBezTo>
                <a:cubicBezTo>
                  <a:pt x="363" y="241"/>
                  <a:pt x="366" y="244"/>
                  <a:pt x="369" y="244"/>
                </a:cubicBezTo>
                <a:cubicBezTo>
                  <a:pt x="373" y="244"/>
                  <a:pt x="376" y="241"/>
                  <a:pt x="376" y="238"/>
                </a:cubicBezTo>
                <a:cubicBezTo>
                  <a:pt x="376" y="234"/>
                  <a:pt x="373" y="231"/>
                  <a:pt x="369" y="231"/>
                </a:cubicBezTo>
                <a:close/>
                <a:moveTo>
                  <a:pt x="402" y="198"/>
                </a:moveTo>
                <a:cubicBezTo>
                  <a:pt x="399" y="198"/>
                  <a:pt x="396" y="201"/>
                  <a:pt x="396" y="205"/>
                </a:cubicBezTo>
                <a:cubicBezTo>
                  <a:pt x="396" y="208"/>
                  <a:pt x="399" y="211"/>
                  <a:pt x="402" y="211"/>
                </a:cubicBezTo>
                <a:cubicBezTo>
                  <a:pt x="406" y="211"/>
                  <a:pt x="409" y="208"/>
                  <a:pt x="409" y="205"/>
                </a:cubicBezTo>
                <a:cubicBezTo>
                  <a:pt x="409" y="201"/>
                  <a:pt x="406" y="198"/>
                  <a:pt x="402" y="198"/>
                </a:cubicBezTo>
                <a:close/>
                <a:moveTo>
                  <a:pt x="336" y="198"/>
                </a:moveTo>
                <a:cubicBezTo>
                  <a:pt x="333" y="198"/>
                  <a:pt x="330" y="201"/>
                  <a:pt x="330" y="205"/>
                </a:cubicBezTo>
                <a:cubicBezTo>
                  <a:pt x="330" y="208"/>
                  <a:pt x="333" y="211"/>
                  <a:pt x="336" y="211"/>
                </a:cubicBezTo>
                <a:cubicBezTo>
                  <a:pt x="340" y="211"/>
                  <a:pt x="343" y="208"/>
                  <a:pt x="343" y="205"/>
                </a:cubicBezTo>
                <a:cubicBezTo>
                  <a:pt x="343" y="201"/>
                  <a:pt x="340" y="198"/>
                  <a:pt x="336" y="198"/>
                </a:cubicBezTo>
                <a:close/>
                <a:moveTo>
                  <a:pt x="336" y="396"/>
                </a:moveTo>
                <a:cubicBezTo>
                  <a:pt x="333" y="396"/>
                  <a:pt x="330" y="399"/>
                  <a:pt x="330" y="402"/>
                </a:cubicBezTo>
                <a:cubicBezTo>
                  <a:pt x="330" y="405"/>
                  <a:pt x="331" y="407"/>
                  <a:pt x="334" y="409"/>
                </a:cubicBezTo>
                <a:cubicBezTo>
                  <a:pt x="337" y="407"/>
                  <a:pt x="340" y="405"/>
                  <a:pt x="343" y="403"/>
                </a:cubicBezTo>
                <a:cubicBezTo>
                  <a:pt x="343" y="402"/>
                  <a:pt x="343" y="402"/>
                  <a:pt x="343" y="402"/>
                </a:cubicBezTo>
                <a:cubicBezTo>
                  <a:pt x="343" y="399"/>
                  <a:pt x="340" y="396"/>
                  <a:pt x="336" y="396"/>
                </a:cubicBezTo>
                <a:close/>
                <a:moveTo>
                  <a:pt x="303" y="363"/>
                </a:moveTo>
                <a:cubicBezTo>
                  <a:pt x="300" y="363"/>
                  <a:pt x="297" y="366"/>
                  <a:pt x="297" y="369"/>
                </a:cubicBezTo>
                <a:cubicBezTo>
                  <a:pt x="297" y="373"/>
                  <a:pt x="300" y="376"/>
                  <a:pt x="303" y="376"/>
                </a:cubicBezTo>
                <a:cubicBezTo>
                  <a:pt x="307" y="376"/>
                  <a:pt x="310" y="373"/>
                  <a:pt x="310" y="369"/>
                </a:cubicBezTo>
                <a:cubicBezTo>
                  <a:pt x="310" y="366"/>
                  <a:pt x="307" y="363"/>
                  <a:pt x="303" y="363"/>
                </a:cubicBezTo>
                <a:close/>
                <a:moveTo>
                  <a:pt x="369" y="363"/>
                </a:moveTo>
                <a:cubicBezTo>
                  <a:pt x="366" y="363"/>
                  <a:pt x="363" y="366"/>
                  <a:pt x="363" y="369"/>
                </a:cubicBezTo>
                <a:cubicBezTo>
                  <a:pt x="363" y="373"/>
                  <a:pt x="366" y="376"/>
                  <a:pt x="369" y="376"/>
                </a:cubicBezTo>
                <a:cubicBezTo>
                  <a:pt x="373" y="376"/>
                  <a:pt x="376" y="373"/>
                  <a:pt x="376" y="369"/>
                </a:cubicBezTo>
                <a:cubicBezTo>
                  <a:pt x="376" y="366"/>
                  <a:pt x="373" y="363"/>
                  <a:pt x="369" y="363"/>
                </a:cubicBezTo>
                <a:close/>
                <a:moveTo>
                  <a:pt x="402" y="330"/>
                </a:moveTo>
                <a:cubicBezTo>
                  <a:pt x="399" y="330"/>
                  <a:pt x="396" y="333"/>
                  <a:pt x="396" y="336"/>
                </a:cubicBezTo>
                <a:cubicBezTo>
                  <a:pt x="396" y="340"/>
                  <a:pt x="399" y="343"/>
                  <a:pt x="402" y="343"/>
                </a:cubicBezTo>
                <a:cubicBezTo>
                  <a:pt x="406" y="343"/>
                  <a:pt x="409" y="340"/>
                  <a:pt x="409" y="336"/>
                </a:cubicBezTo>
                <a:cubicBezTo>
                  <a:pt x="409" y="333"/>
                  <a:pt x="406" y="330"/>
                  <a:pt x="402" y="330"/>
                </a:cubicBezTo>
                <a:close/>
                <a:moveTo>
                  <a:pt x="336" y="330"/>
                </a:moveTo>
                <a:cubicBezTo>
                  <a:pt x="333" y="330"/>
                  <a:pt x="330" y="333"/>
                  <a:pt x="330" y="336"/>
                </a:cubicBezTo>
                <a:cubicBezTo>
                  <a:pt x="330" y="340"/>
                  <a:pt x="333" y="343"/>
                  <a:pt x="336" y="343"/>
                </a:cubicBezTo>
                <a:cubicBezTo>
                  <a:pt x="340" y="343"/>
                  <a:pt x="343" y="340"/>
                  <a:pt x="343" y="336"/>
                </a:cubicBezTo>
                <a:cubicBezTo>
                  <a:pt x="343" y="333"/>
                  <a:pt x="340" y="330"/>
                  <a:pt x="336" y="330"/>
                </a:cubicBezTo>
                <a:close/>
                <a:moveTo>
                  <a:pt x="270" y="0"/>
                </a:moveTo>
                <a:cubicBezTo>
                  <a:pt x="267" y="0"/>
                  <a:pt x="264" y="3"/>
                  <a:pt x="264" y="7"/>
                </a:cubicBezTo>
                <a:cubicBezTo>
                  <a:pt x="264" y="10"/>
                  <a:pt x="267" y="13"/>
                  <a:pt x="270" y="13"/>
                </a:cubicBezTo>
                <a:cubicBezTo>
                  <a:pt x="274" y="13"/>
                  <a:pt x="277" y="10"/>
                  <a:pt x="277" y="7"/>
                </a:cubicBezTo>
                <a:cubicBezTo>
                  <a:pt x="277" y="3"/>
                  <a:pt x="274" y="0"/>
                  <a:pt x="270" y="0"/>
                </a:cubicBezTo>
                <a:close/>
                <a:moveTo>
                  <a:pt x="204" y="0"/>
                </a:moveTo>
                <a:cubicBezTo>
                  <a:pt x="201" y="0"/>
                  <a:pt x="198" y="3"/>
                  <a:pt x="198" y="7"/>
                </a:cubicBezTo>
                <a:cubicBezTo>
                  <a:pt x="198" y="10"/>
                  <a:pt x="201" y="13"/>
                  <a:pt x="204" y="13"/>
                </a:cubicBezTo>
                <a:cubicBezTo>
                  <a:pt x="208" y="13"/>
                  <a:pt x="211" y="10"/>
                  <a:pt x="211" y="7"/>
                </a:cubicBezTo>
                <a:cubicBezTo>
                  <a:pt x="211" y="3"/>
                  <a:pt x="208" y="0"/>
                  <a:pt x="204" y="0"/>
                </a:cubicBezTo>
                <a:close/>
                <a:moveTo>
                  <a:pt x="171" y="33"/>
                </a:moveTo>
                <a:cubicBezTo>
                  <a:pt x="168" y="33"/>
                  <a:pt x="165" y="36"/>
                  <a:pt x="165" y="40"/>
                </a:cubicBezTo>
                <a:cubicBezTo>
                  <a:pt x="165" y="43"/>
                  <a:pt x="168" y="46"/>
                  <a:pt x="171" y="46"/>
                </a:cubicBezTo>
                <a:cubicBezTo>
                  <a:pt x="175" y="46"/>
                  <a:pt x="178" y="43"/>
                  <a:pt x="178" y="40"/>
                </a:cubicBezTo>
                <a:cubicBezTo>
                  <a:pt x="178" y="36"/>
                  <a:pt x="175" y="33"/>
                  <a:pt x="171" y="33"/>
                </a:cubicBezTo>
                <a:close/>
                <a:moveTo>
                  <a:pt x="237" y="33"/>
                </a:moveTo>
                <a:cubicBezTo>
                  <a:pt x="234" y="33"/>
                  <a:pt x="231" y="36"/>
                  <a:pt x="231" y="40"/>
                </a:cubicBezTo>
                <a:cubicBezTo>
                  <a:pt x="231" y="43"/>
                  <a:pt x="234" y="46"/>
                  <a:pt x="237" y="46"/>
                </a:cubicBezTo>
                <a:cubicBezTo>
                  <a:pt x="241" y="46"/>
                  <a:pt x="244" y="43"/>
                  <a:pt x="244" y="40"/>
                </a:cubicBezTo>
                <a:cubicBezTo>
                  <a:pt x="244" y="36"/>
                  <a:pt x="241" y="33"/>
                  <a:pt x="237" y="33"/>
                </a:cubicBezTo>
                <a:close/>
                <a:moveTo>
                  <a:pt x="144" y="4"/>
                </a:moveTo>
                <a:cubicBezTo>
                  <a:pt x="140" y="5"/>
                  <a:pt x="136" y="7"/>
                  <a:pt x="132" y="9"/>
                </a:cubicBezTo>
                <a:cubicBezTo>
                  <a:pt x="132" y="9"/>
                  <a:pt x="132" y="9"/>
                  <a:pt x="132" y="9"/>
                </a:cubicBezTo>
                <a:cubicBezTo>
                  <a:pt x="133" y="11"/>
                  <a:pt x="135" y="13"/>
                  <a:pt x="138" y="13"/>
                </a:cubicBezTo>
                <a:cubicBezTo>
                  <a:pt x="138" y="13"/>
                  <a:pt x="138" y="13"/>
                  <a:pt x="138" y="13"/>
                </a:cubicBezTo>
                <a:cubicBezTo>
                  <a:pt x="142" y="13"/>
                  <a:pt x="145" y="10"/>
                  <a:pt x="145" y="7"/>
                </a:cubicBezTo>
                <a:cubicBezTo>
                  <a:pt x="145" y="6"/>
                  <a:pt x="145" y="5"/>
                  <a:pt x="144" y="4"/>
                </a:cubicBezTo>
                <a:close/>
                <a:moveTo>
                  <a:pt x="270" y="132"/>
                </a:moveTo>
                <a:cubicBezTo>
                  <a:pt x="267" y="132"/>
                  <a:pt x="264" y="135"/>
                  <a:pt x="264" y="139"/>
                </a:cubicBezTo>
                <a:cubicBezTo>
                  <a:pt x="264" y="142"/>
                  <a:pt x="267" y="145"/>
                  <a:pt x="270" y="145"/>
                </a:cubicBezTo>
                <a:cubicBezTo>
                  <a:pt x="274" y="145"/>
                  <a:pt x="277" y="142"/>
                  <a:pt x="277" y="139"/>
                </a:cubicBezTo>
                <a:cubicBezTo>
                  <a:pt x="277" y="135"/>
                  <a:pt x="274" y="132"/>
                  <a:pt x="270" y="132"/>
                </a:cubicBezTo>
                <a:close/>
                <a:moveTo>
                  <a:pt x="204" y="132"/>
                </a:moveTo>
                <a:cubicBezTo>
                  <a:pt x="201" y="132"/>
                  <a:pt x="198" y="135"/>
                  <a:pt x="198" y="139"/>
                </a:cubicBezTo>
                <a:cubicBezTo>
                  <a:pt x="198" y="142"/>
                  <a:pt x="201" y="145"/>
                  <a:pt x="204" y="145"/>
                </a:cubicBezTo>
                <a:cubicBezTo>
                  <a:pt x="208" y="145"/>
                  <a:pt x="211" y="142"/>
                  <a:pt x="211" y="139"/>
                </a:cubicBezTo>
                <a:cubicBezTo>
                  <a:pt x="211" y="135"/>
                  <a:pt x="208" y="132"/>
                  <a:pt x="204" y="132"/>
                </a:cubicBezTo>
                <a:close/>
                <a:moveTo>
                  <a:pt x="171" y="165"/>
                </a:moveTo>
                <a:cubicBezTo>
                  <a:pt x="168" y="165"/>
                  <a:pt x="165" y="168"/>
                  <a:pt x="165" y="172"/>
                </a:cubicBezTo>
                <a:cubicBezTo>
                  <a:pt x="165" y="175"/>
                  <a:pt x="168" y="178"/>
                  <a:pt x="171" y="178"/>
                </a:cubicBezTo>
                <a:cubicBezTo>
                  <a:pt x="175" y="178"/>
                  <a:pt x="178" y="175"/>
                  <a:pt x="178" y="172"/>
                </a:cubicBezTo>
                <a:cubicBezTo>
                  <a:pt x="178" y="168"/>
                  <a:pt x="175" y="165"/>
                  <a:pt x="171" y="165"/>
                </a:cubicBezTo>
                <a:close/>
                <a:moveTo>
                  <a:pt x="237" y="165"/>
                </a:moveTo>
                <a:cubicBezTo>
                  <a:pt x="234" y="165"/>
                  <a:pt x="231" y="168"/>
                  <a:pt x="231" y="172"/>
                </a:cubicBezTo>
                <a:cubicBezTo>
                  <a:pt x="231" y="175"/>
                  <a:pt x="234" y="178"/>
                  <a:pt x="237" y="178"/>
                </a:cubicBezTo>
                <a:cubicBezTo>
                  <a:pt x="241" y="178"/>
                  <a:pt x="244" y="175"/>
                  <a:pt x="244" y="172"/>
                </a:cubicBezTo>
                <a:cubicBezTo>
                  <a:pt x="244" y="168"/>
                  <a:pt x="241" y="165"/>
                  <a:pt x="237" y="165"/>
                </a:cubicBezTo>
                <a:close/>
                <a:moveTo>
                  <a:pt x="171" y="99"/>
                </a:moveTo>
                <a:cubicBezTo>
                  <a:pt x="168" y="99"/>
                  <a:pt x="165" y="102"/>
                  <a:pt x="165" y="106"/>
                </a:cubicBezTo>
                <a:cubicBezTo>
                  <a:pt x="165" y="109"/>
                  <a:pt x="168" y="112"/>
                  <a:pt x="171" y="112"/>
                </a:cubicBezTo>
                <a:cubicBezTo>
                  <a:pt x="175" y="112"/>
                  <a:pt x="178" y="109"/>
                  <a:pt x="178" y="106"/>
                </a:cubicBezTo>
                <a:cubicBezTo>
                  <a:pt x="178" y="102"/>
                  <a:pt x="175" y="99"/>
                  <a:pt x="171" y="99"/>
                </a:cubicBezTo>
                <a:close/>
                <a:moveTo>
                  <a:pt x="237" y="99"/>
                </a:moveTo>
                <a:cubicBezTo>
                  <a:pt x="234" y="99"/>
                  <a:pt x="231" y="102"/>
                  <a:pt x="231" y="106"/>
                </a:cubicBezTo>
                <a:cubicBezTo>
                  <a:pt x="231" y="109"/>
                  <a:pt x="234" y="112"/>
                  <a:pt x="237" y="112"/>
                </a:cubicBezTo>
                <a:cubicBezTo>
                  <a:pt x="241" y="112"/>
                  <a:pt x="244" y="109"/>
                  <a:pt x="244" y="106"/>
                </a:cubicBezTo>
                <a:cubicBezTo>
                  <a:pt x="244" y="102"/>
                  <a:pt x="241" y="99"/>
                  <a:pt x="237" y="99"/>
                </a:cubicBezTo>
                <a:close/>
                <a:moveTo>
                  <a:pt x="138" y="132"/>
                </a:moveTo>
                <a:cubicBezTo>
                  <a:pt x="138" y="132"/>
                  <a:pt x="138" y="132"/>
                  <a:pt x="138" y="132"/>
                </a:cubicBezTo>
                <a:cubicBezTo>
                  <a:pt x="135" y="132"/>
                  <a:pt x="132" y="135"/>
                  <a:pt x="132" y="139"/>
                </a:cubicBezTo>
                <a:cubicBezTo>
                  <a:pt x="132" y="142"/>
                  <a:pt x="135" y="145"/>
                  <a:pt x="138" y="145"/>
                </a:cubicBezTo>
                <a:cubicBezTo>
                  <a:pt x="138" y="145"/>
                  <a:pt x="138" y="145"/>
                  <a:pt x="138" y="145"/>
                </a:cubicBezTo>
                <a:cubicBezTo>
                  <a:pt x="142" y="145"/>
                  <a:pt x="145" y="142"/>
                  <a:pt x="145" y="139"/>
                </a:cubicBezTo>
                <a:cubicBezTo>
                  <a:pt x="145" y="135"/>
                  <a:pt x="142" y="132"/>
                  <a:pt x="138" y="132"/>
                </a:cubicBezTo>
                <a:close/>
                <a:moveTo>
                  <a:pt x="270" y="66"/>
                </a:moveTo>
                <a:cubicBezTo>
                  <a:pt x="267" y="66"/>
                  <a:pt x="264" y="69"/>
                  <a:pt x="264" y="73"/>
                </a:cubicBezTo>
                <a:cubicBezTo>
                  <a:pt x="264" y="76"/>
                  <a:pt x="267" y="79"/>
                  <a:pt x="270" y="79"/>
                </a:cubicBezTo>
                <a:cubicBezTo>
                  <a:pt x="274" y="79"/>
                  <a:pt x="277" y="76"/>
                  <a:pt x="277" y="73"/>
                </a:cubicBezTo>
                <a:cubicBezTo>
                  <a:pt x="277" y="69"/>
                  <a:pt x="274" y="66"/>
                  <a:pt x="270" y="66"/>
                </a:cubicBezTo>
                <a:close/>
                <a:moveTo>
                  <a:pt x="204" y="66"/>
                </a:moveTo>
                <a:cubicBezTo>
                  <a:pt x="201" y="66"/>
                  <a:pt x="198" y="69"/>
                  <a:pt x="198" y="73"/>
                </a:cubicBezTo>
                <a:cubicBezTo>
                  <a:pt x="198" y="76"/>
                  <a:pt x="201" y="79"/>
                  <a:pt x="204" y="79"/>
                </a:cubicBezTo>
                <a:cubicBezTo>
                  <a:pt x="208" y="79"/>
                  <a:pt x="211" y="76"/>
                  <a:pt x="211" y="73"/>
                </a:cubicBezTo>
                <a:cubicBezTo>
                  <a:pt x="211" y="69"/>
                  <a:pt x="208" y="66"/>
                  <a:pt x="204" y="66"/>
                </a:cubicBezTo>
                <a:close/>
                <a:moveTo>
                  <a:pt x="138" y="66"/>
                </a:moveTo>
                <a:cubicBezTo>
                  <a:pt x="138" y="66"/>
                  <a:pt x="138" y="66"/>
                  <a:pt x="138" y="66"/>
                </a:cubicBezTo>
                <a:cubicBezTo>
                  <a:pt x="135" y="66"/>
                  <a:pt x="132" y="69"/>
                  <a:pt x="132" y="73"/>
                </a:cubicBezTo>
                <a:cubicBezTo>
                  <a:pt x="132" y="76"/>
                  <a:pt x="135" y="79"/>
                  <a:pt x="138" y="79"/>
                </a:cubicBezTo>
                <a:cubicBezTo>
                  <a:pt x="138" y="79"/>
                  <a:pt x="138" y="79"/>
                  <a:pt x="138" y="79"/>
                </a:cubicBezTo>
                <a:cubicBezTo>
                  <a:pt x="142" y="79"/>
                  <a:pt x="145" y="76"/>
                  <a:pt x="145" y="73"/>
                </a:cubicBezTo>
                <a:cubicBezTo>
                  <a:pt x="145" y="69"/>
                  <a:pt x="142" y="66"/>
                  <a:pt x="138" y="66"/>
                </a:cubicBezTo>
                <a:close/>
                <a:moveTo>
                  <a:pt x="270" y="264"/>
                </a:moveTo>
                <a:cubicBezTo>
                  <a:pt x="267" y="264"/>
                  <a:pt x="264" y="267"/>
                  <a:pt x="264" y="271"/>
                </a:cubicBezTo>
                <a:cubicBezTo>
                  <a:pt x="264" y="274"/>
                  <a:pt x="267" y="277"/>
                  <a:pt x="270" y="277"/>
                </a:cubicBezTo>
                <a:cubicBezTo>
                  <a:pt x="274" y="277"/>
                  <a:pt x="277" y="274"/>
                  <a:pt x="277" y="271"/>
                </a:cubicBezTo>
                <a:cubicBezTo>
                  <a:pt x="277" y="267"/>
                  <a:pt x="274" y="264"/>
                  <a:pt x="270" y="264"/>
                </a:cubicBezTo>
                <a:close/>
                <a:moveTo>
                  <a:pt x="204" y="264"/>
                </a:moveTo>
                <a:cubicBezTo>
                  <a:pt x="201" y="264"/>
                  <a:pt x="198" y="267"/>
                  <a:pt x="198" y="271"/>
                </a:cubicBezTo>
                <a:cubicBezTo>
                  <a:pt x="198" y="274"/>
                  <a:pt x="201" y="277"/>
                  <a:pt x="204" y="277"/>
                </a:cubicBezTo>
                <a:cubicBezTo>
                  <a:pt x="208" y="277"/>
                  <a:pt x="211" y="274"/>
                  <a:pt x="211" y="271"/>
                </a:cubicBezTo>
                <a:cubicBezTo>
                  <a:pt x="211" y="267"/>
                  <a:pt x="208" y="264"/>
                  <a:pt x="204" y="264"/>
                </a:cubicBezTo>
                <a:close/>
                <a:moveTo>
                  <a:pt x="171" y="297"/>
                </a:moveTo>
                <a:cubicBezTo>
                  <a:pt x="168" y="297"/>
                  <a:pt x="165" y="300"/>
                  <a:pt x="165" y="304"/>
                </a:cubicBezTo>
                <a:cubicBezTo>
                  <a:pt x="165" y="307"/>
                  <a:pt x="168" y="310"/>
                  <a:pt x="171" y="310"/>
                </a:cubicBezTo>
                <a:cubicBezTo>
                  <a:pt x="175" y="310"/>
                  <a:pt x="178" y="307"/>
                  <a:pt x="178" y="304"/>
                </a:cubicBezTo>
                <a:cubicBezTo>
                  <a:pt x="178" y="300"/>
                  <a:pt x="175" y="297"/>
                  <a:pt x="171" y="297"/>
                </a:cubicBezTo>
                <a:close/>
                <a:moveTo>
                  <a:pt x="237" y="297"/>
                </a:moveTo>
                <a:cubicBezTo>
                  <a:pt x="234" y="297"/>
                  <a:pt x="231" y="300"/>
                  <a:pt x="231" y="304"/>
                </a:cubicBezTo>
                <a:cubicBezTo>
                  <a:pt x="231" y="307"/>
                  <a:pt x="234" y="310"/>
                  <a:pt x="237" y="310"/>
                </a:cubicBezTo>
                <a:cubicBezTo>
                  <a:pt x="241" y="310"/>
                  <a:pt x="244" y="307"/>
                  <a:pt x="244" y="304"/>
                </a:cubicBezTo>
                <a:cubicBezTo>
                  <a:pt x="244" y="300"/>
                  <a:pt x="241" y="297"/>
                  <a:pt x="237" y="297"/>
                </a:cubicBezTo>
                <a:close/>
                <a:moveTo>
                  <a:pt x="171" y="231"/>
                </a:moveTo>
                <a:cubicBezTo>
                  <a:pt x="168" y="231"/>
                  <a:pt x="165" y="234"/>
                  <a:pt x="165" y="238"/>
                </a:cubicBezTo>
                <a:cubicBezTo>
                  <a:pt x="165" y="241"/>
                  <a:pt x="168" y="244"/>
                  <a:pt x="171" y="244"/>
                </a:cubicBezTo>
                <a:cubicBezTo>
                  <a:pt x="175" y="244"/>
                  <a:pt x="178" y="241"/>
                  <a:pt x="178" y="238"/>
                </a:cubicBezTo>
                <a:cubicBezTo>
                  <a:pt x="178" y="234"/>
                  <a:pt x="175" y="231"/>
                  <a:pt x="171" y="231"/>
                </a:cubicBezTo>
                <a:close/>
                <a:moveTo>
                  <a:pt x="237" y="231"/>
                </a:moveTo>
                <a:cubicBezTo>
                  <a:pt x="234" y="231"/>
                  <a:pt x="231" y="234"/>
                  <a:pt x="231" y="238"/>
                </a:cubicBezTo>
                <a:cubicBezTo>
                  <a:pt x="231" y="241"/>
                  <a:pt x="234" y="244"/>
                  <a:pt x="237" y="244"/>
                </a:cubicBezTo>
                <a:cubicBezTo>
                  <a:pt x="241" y="244"/>
                  <a:pt x="244" y="241"/>
                  <a:pt x="244" y="238"/>
                </a:cubicBezTo>
                <a:cubicBezTo>
                  <a:pt x="244" y="234"/>
                  <a:pt x="241" y="231"/>
                  <a:pt x="237" y="231"/>
                </a:cubicBezTo>
                <a:close/>
                <a:moveTo>
                  <a:pt x="138" y="264"/>
                </a:moveTo>
                <a:cubicBezTo>
                  <a:pt x="138" y="264"/>
                  <a:pt x="138" y="264"/>
                  <a:pt x="138" y="264"/>
                </a:cubicBezTo>
                <a:cubicBezTo>
                  <a:pt x="135" y="264"/>
                  <a:pt x="132" y="267"/>
                  <a:pt x="132" y="271"/>
                </a:cubicBezTo>
                <a:cubicBezTo>
                  <a:pt x="132" y="274"/>
                  <a:pt x="135" y="277"/>
                  <a:pt x="138" y="277"/>
                </a:cubicBezTo>
                <a:cubicBezTo>
                  <a:pt x="138" y="277"/>
                  <a:pt x="138" y="277"/>
                  <a:pt x="138" y="277"/>
                </a:cubicBezTo>
                <a:cubicBezTo>
                  <a:pt x="142" y="277"/>
                  <a:pt x="145" y="274"/>
                  <a:pt x="145" y="271"/>
                </a:cubicBezTo>
                <a:cubicBezTo>
                  <a:pt x="145" y="267"/>
                  <a:pt x="142" y="264"/>
                  <a:pt x="138" y="264"/>
                </a:cubicBezTo>
                <a:close/>
                <a:moveTo>
                  <a:pt x="270" y="198"/>
                </a:moveTo>
                <a:cubicBezTo>
                  <a:pt x="267" y="198"/>
                  <a:pt x="264" y="201"/>
                  <a:pt x="264" y="205"/>
                </a:cubicBezTo>
                <a:cubicBezTo>
                  <a:pt x="264" y="208"/>
                  <a:pt x="267" y="211"/>
                  <a:pt x="270" y="211"/>
                </a:cubicBezTo>
                <a:cubicBezTo>
                  <a:pt x="274" y="211"/>
                  <a:pt x="277" y="208"/>
                  <a:pt x="277" y="205"/>
                </a:cubicBezTo>
                <a:cubicBezTo>
                  <a:pt x="277" y="201"/>
                  <a:pt x="274" y="198"/>
                  <a:pt x="270" y="198"/>
                </a:cubicBezTo>
                <a:close/>
                <a:moveTo>
                  <a:pt x="204" y="198"/>
                </a:moveTo>
                <a:cubicBezTo>
                  <a:pt x="201" y="198"/>
                  <a:pt x="198" y="201"/>
                  <a:pt x="198" y="205"/>
                </a:cubicBezTo>
                <a:cubicBezTo>
                  <a:pt x="198" y="208"/>
                  <a:pt x="201" y="211"/>
                  <a:pt x="204" y="211"/>
                </a:cubicBezTo>
                <a:cubicBezTo>
                  <a:pt x="208" y="211"/>
                  <a:pt x="211" y="208"/>
                  <a:pt x="211" y="205"/>
                </a:cubicBezTo>
                <a:cubicBezTo>
                  <a:pt x="211" y="201"/>
                  <a:pt x="208" y="198"/>
                  <a:pt x="204" y="198"/>
                </a:cubicBezTo>
                <a:close/>
                <a:moveTo>
                  <a:pt x="138" y="198"/>
                </a:moveTo>
                <a:cubicBezTo>
                  <a:pt x="138" y="198"/>
                  <a:pt x="138" y="198"/>
                  <a:pt x="138" y="198"/>
                </a:cubicBezTo>
                <a:cubicBezTo>
                  <a:pt x="135" y="198"/>
                  <a:pt x="132" y="201"/>
                  <a:pt x="132" y="205"/>
                </a:cubicBezTo>
                <a:cubicBezTo>
                  <a:pt x="132" y="208"/>
                  <a:pt x="135" y="211"/>
                  <a:pt x="138" y="211"/>
                </a:cubicBezTo>
                <a:cubicBezTo>
                  <a:pt x="138" y="211"/>
                  <a:pt x="138" y="211"/>
                  <a:pt x="138" y="211"/>
                </a:cubicBezTo>
                <a:cubicBezTo>
                  <a:pt x="142" y="211"/>
                  <a:pt x="145" y="208"/>
                  <a:pt x="145" y="205"/>
                </a:cubicBezTo>
                <a:cubicBezTo>
                  <a:pt x="145" y="201"/>
                  <a:pt x="142" y="198"/>
                  <a:pt x="138" y="198"/>
                </a:cubicBezTo>
                <a:close/>
                <a:moveTo>
                  <a:pt x="270" y="396"/>
                </a:moveTo>
                <a:cubicBezTo>
                  <a:pt x="267" y="396"/>
                  <a:pt x="264" y="399"/>
                  <a:pt x="264" y="402"/>
                </a:cubicBezTo>
                <a:cubicBezTo>
                  <a:pt x="264" y="406"/>
                  <a:pt x="267" y="409"/>
                  <a:pt x="270" y="409"/>
                </a:cubicBezTo>
                <a:cubicBezTo>
                  <a:pt x="274" y="409"/>
                  <a:pt x="277" y="406"/>
                  <a:pt x="277" y="402"/>
                </a:cubicBezTo>
                <a:cubicBezTo>
                  <a:pt x="277" y="399"/>
                  <a:pt x="274" y="396"/>
                  <a:pt x="270" y="396"/>
                </a:cubicBezTo>
                <a:close/>
                <a:moveTo>
                  <a:pt x="204" y="396"/>
                </a:moveTo>
                <a:cubicBezTo>
                  <a:pt x="201" y="396"/>
                  <a:pt x="198" y="399"/>
                  <a:pt x="198" y="402"/>
                </a:cubicBezTo>
                <a:cubicBezTo>
                  <a:pt x="198" y="406"/>
                  <a:pt x="201" y="409"/>
                  <a:pt x="204" y="409"/>
                </a:cubicBezTo>
                <a:cubicBezTo>
                  <a:pt x="208" y="409"/>
                  <a:pt x="211" y="406"/>
                  <a:pt x="211" y="402"/>
                </a:cubicBezTo>
                <a:cubicBezTo>
                  <a:pt x="211" y="399"/>
                  <a:pt x="208" y="396"/>
                  <a:pt x="204" y="396"/>
                </a:cubicBezTo>
                <a:close/>
                <a:moveTo>
                  <a:pt x="171" y="429"/>
                </a:moveTo>
                <a:cubicBezTo>
                  <a:pt x="170" y="429"/>
                  <a:pt x="168" y="430"/>
                  <a:pt x="167" y="431"/>
                </a:cubicBezTo>
                <a:cubicBezTo>
                  <a:pt x="170" y="432"/>
                  <a:pt x="174" y="433"/>
                  <a:pt x="178" y="433"/>
                </a:cubicBezTo>
                <a:cubicBezTo>
                  <a:pt x="177" y="431"/>
                  <a:pt x="174" y="429"/>
                  <a:pt x="171" y="429"/>
                </a:cubicBezTo>
                <a:close/>
                <a:moveTo>
                  <a:pt x="237" y="429"/>
                </a:moveTo>
                <a:cubicBezTo>
                  <a:pt x="234" y="429"/>
                  <a:pt x="231" y="432"/>
                  <a:pt x="231" y="435"/>
                </a:cubicBezTo>
                <a:cubicBezTo>
                  <a:pt x="231" y="436"/>
                  <a:pt x="231" y="437"/>
                  <a:pt x="231" y="438"/>
                </a:cubicBezTo>
                <a:cubicBezTo>
                  <a:pt x="235" y="437"/>
                  <a:pt x="240" y="437"/>
                  <a:pt x="244" y="437"/>
                </a:cubicBezTo>
                <a:cubicBezTo>
                  <a:pt x="244" y="436"/>
                  <a:pt x="244" y="436"/>
                  <a:pt x="244" y="435"/>
                </a:cubicBezTo>
                <a:cubicBezTo>
                  <a:pt x="244" y="432"/>
                  <a:pt x="241" y="429"/>
                  <a:pt x="237" y="429"/>
                </a:cubicBezTo>
                <a:close/>
                <a:moveTo>
                  <a:pt x="171" y="363"/>
                </a:moveTo>
                <a:cubicBezTo>
                  <a:pt x="168" y="363"/>
                  <a:pt x="165" y="366"/>
                  <a:pt x="165" y="369"/>
                </a:cubicBezTo>
                <a:cubicBezTo>
                  <a:pt x="165" y="373"/>
                  <a:pt x="168" y="376"/>
                  <a:pt x="171" y="376"/>
                </a:cubicBezTo>
                <a:cubicBezTo>
                  <a:pt x="175" y="376"/>
                  <a:pt x="178" y="373"/>
                  <a:pt x="178" y="369"/>
                </a:cubicBezTo>
                <a:cubicBezTo>
                  <a:pt x="178" y="366"/>
                  <a:pt x="175" y="363"/>
                  <a:pt x="171" y="363"/>
                </a:cubicBezTo>
                <a:close/>
                <a:moveTo>
                  <a:pt x="237" y="363"/>
                </a:moveTo>
                <a:cubicBezTo>
                  <a:pt x="234" y="363"/>
                  <a:pt x="231" y="366"/>
                  <a:pt x="231" y="369"/>
                </a:cubicBezTo>
                <a:cubicBezTo>
                  <a:pt x="231" y="373"/>
                  <a:pt x="234" y="376"/>
                  <a:pt x="237" y="376"/>
                </a:cubicBezTo>
                <a:cubicBezTo>
                  <a:pt x="241" y="376"/>
                  <a:pt x="244" y="373"/>
                  <a:pt x="244" y="369"/>
                </a:cubicBezTo>
                <a:cubicBezTo>
                  <a:pt x="244" y="366"/>
                  <a:pt x="241" y="363"/>
                  <a:pt x="237" y="363"/>
                </a:cubicBezTo>
                <a:close/>
                <a:moveTo>
                  <a:pt x="138" y="396"/>
                </a:moveTo>
                <a:cubicBezTo>
                  <a:pt x="138" y="396"/>
                  <a:pt x="138" y="396"/>
                  <a:pt x="138" y="396"/>
                </a:cubicBezTo>
                <a:cubicBezTo>
                  <a:pt x="135" y="396"/>
                  <a:pt x="132" y="399"/>
                  <a:pt x="132" y="402"/>
                </a:cubicBezTo>
                <a:cubicBezTo>
                  <a:pt x="132" y="406"/>
                  <a:pt x="135" y="409"/>
                  <a:pt x="138" y="409"/>
                </a:cubicBezTo>
                <a:cubicBezTo>
                  <a:pt x="138" y="409"/>
                  <a:pt x="138" y="409"/>
                  <a:pt x="138" y="409"/>
                </a:cubicBezTo>
                <a:cubicBezTo>
                  <a:pt x="142" y="409"/>
                  <a:pt x="145" y="406"/>
                  <a:pt x="145" y="402"/>
                </a:cubicBezTo>
                <a:cubicBezTo>
                  <a:pt x="145" y="399"/>
                  <a:pt x="142" y="396"/>
                  <a:pt x="138" y="396"/>
                </a:cubicBezTo>
                <a:close/>
                <a:moveTo>
                  <a:pt x="270" y="330"/>
                </a:moveTo>
                <a:cubicBezTo>
                  <a:pt x="267" y="330"/>
                  <a:pt x="264" y="333"/>
                  <a:pt x="264" y="336"/>
                </a:cubicBezTo>
                <a:cubicBezTo>
                  <a:pt x="264" y="340"/>
                  <a:pt x="267" y="343"/>
                  <a:pt x="270" y="343"/>
                </a:cubicBezTo>
                <a:cubicBezTo>
                  <a:pt x="274" y="343"/>
                  <a:pt x="277" y="340"/>
                  <a:pt x="277" y="336"/>
                </a:cubicBezTo>
                <a:cubicBezTo>
                  <a:pt x="277" y="333"/>
                  <a:pt x="274" y="330"/>
                  <a:pt x="270" y="330"/>
                </a:cubicBezTo>
                <a:close/>
                <a:moveTo>
                  <a:pt x="204" y="330"/>
                </a:moveTo>
                <a:cubicBezTo>
                  <a:pt x="201" y="330"/>
                  <a:pt x="198" y="333"/>
                  <a:pt x="198" y="336"/>
                </a:cubicBezTo>
                <a:cubicBezTo>
                  <a:pt x="198" y="340"/>
                  <a:pt x="201" y="343"/>
                  <a:pt x="204" y="343"/>
                </a:cubicBezTo>
                <a:cubicBezTo>
                  <a:pt x="208" y="343"/>
                  <a:pt x="211" y="340"/>
                  <a:pt x="211" y="336"/>
                </a:cubicBezTo>
                <a:cubicBezTo>
                  <a:pt x="211" y="333"/>
                  <a:pt x="208" y="330"/>
                  <a:pt x="204" y="330"/>
                </a:cubicBezTo>
                <a:close/>
                <a:moveTo>
                  <a:pt x="138" y="330"/>
                </a:moveTo>
                <a:cubicBezTo>
                  <a:pt x="138" y="330"/>
                  <a:pt x="138" y="330"/>
                  <a:pt x="138" y="330"/>
                </a:cubicBezTo>
                <a:cubicBezTo>
                  <a:pt x="135" y="330"/>
                  <a:pt x="132" y="333"/>
                  <a:pt x="132" y="336"/>
                </a:cubicBezTo>
                <a:cubicBezTo>
                  <a:pt x="132" y="340"/>
                  <a:pt x="135" y="343"/>
                  <a:pt x="138" y="343"/>
                </a:cubicBezTo>
                <a:cubicBezTo>
                  <a:pt x="138" y="343"/>
                  <a:pt x="138" y="343"/>
                  <a:pt x="138" y="343"/>
                </a:cubicBezTo>
                <a:cubicBezTo>
                  <a:pt x="142" y="343"/>
                  <a:pt x="145" y="340"/>
                  <a:pt x="145" y="336"/>
                </a:cubicBezTo>
                <a:cubicBezTo>
                  <a:pt x="145" y="333"/>
                  <a:pt x="142" y="330"/>
                  <a:pt x="138" y="330"/>
                </a:cubicBezTo>
                <a:close/>
                <a:moveTo>
                  <a:pt x="105" y="33"/>
                </a:moveTo>
                <a:cubicBezTo>
                  <a:pt x="102" y="33"/>
                  <a:pt x="99" y="36"/>
                  <a:pt x="99" y="40"/>
                </a:cubicBezTo>
                <a:cubicBezTo>
                  <a:pt x="99" y="43"/>
                  <a:pt x="102" y="46"/>
                  <a:pt x="105" y="46"/>
                </a:cubicBezTo>
                <a:cubicBezTo>
                  <a:pt x="109" y="46"/>
                  <a:pt x="112" y="43"/>
                  <a:pt x="112" y="40"/>
                </a:cubicBezTo>
                <a:cubicBezTo>
                  <a:pt x="112" y="36"/>
                  <a:pt x="109" y="33"/>
                  <a:pt x="105" y="33"/>
                </a:cubicBezTo>
                <a:close/>
                <a:moveTo>
                  <a:pt x="72" y="132"/>
                </a:moveTo>
                <a:cubicBezTo>
                  <a:pt x="69" y="132"/>
                  <a:pt x="66" y="135"/>
                  <a:pt x="66" y="139"/>
                </a:cubicBezTo>
                <a:cubicBezTo>
                  <a:pt x="66" y="142"/>
                  <a:pt x="69" y="145"/>
                  <a:pt x="72" y="145"/>
                </a:cubicBezTo>
                <a:cubicBezTo>
                  <a:pt x="76" y="145"/>
                  <a:pt x="79" y="142"/>
                  <a:pt x="79" y="139"/>
                </a:cubicBezTo>
                <a:cubicBezTo>
                  <a:pt x="79" y="135"/>
                  <a:pt x="76" y="132"/>
                  <a:pt x="72" y="132"/>
                </a:cubicBezTo>
                <a:close/>
                <a:moveTo>
                  <a:pt x="39" y="165"/>
                </a:moveTo>
                <a:cubicBezTo>
                  <a:pt x="36" y="165"/>
                  <a:pt x="33" y="168"/>
                  <a:pt x="33" y="172"/>
                </a:cubicBezTo>
                <a:cubicBezTo>
                  <a:pt x="33" y="175"/>
                  <a:pt x="36" y="178"/>
                  <a:pt x="39" y="178"/>
                </a:cubicBezTo>
                <a:cubicBezTo>
                  <a:pt x="43" y="178"/>
                  <a:pt x="46" y="175"/>
                  <a:pt x="46" y="172"/>
                </a:cubicBezTo>
                <a:cubicBezTo>
                  <a:pt x="46" y="168"/>
                  <a:pt x="43" y="165"/>
                  <a:pt x="39" y="165"/>
                </a:cubicBezTo>
                <a:close/>
                <a:moveTo>
                  <a:pt x="105" y="165"/>
                </a:moveTo>
                <a:cubicBezTo>
                  <a:pt x="102" y="165"/>
                  <a:pt x="99" y="168"/>
                  <a:pt x="99" y="172"/>
                </a:cubicBezTo>
                <a:cubicBezTo>
                  <a:pt x="99" y="175"/>
                  <a:pt x="102" y="178"/>
                  <a:pt x="105" y="178"/>
                </a:cubicBezTo>
                <a:cubicBezTo>
                  <a:pt x="109" y="178"/>
                  <a:pt x="112" y="175"/>
                  <a:pt x="112" y="172"/>
                </a:cubicBezTo>
                <a:cubicBezTo>
                  <a:pt x="112" y="168"/>
                  <a:pt x="109" y="165"/>
                  <a:pt x="105" y="165"/>
                </a:cubicBezTo>
                <a:close/>
                <a:moveTo>
                  <a:pt x="39" y="99"/>
                </a:moveTo>
                <a:cubicBezTo>
                  <a:pt x="36" y="99"/>
                  <a:pt x="33" y="102"/>
                  <a:pt x="33" y="106"/>
                </a:cubicBezTo>
                <a:cubicBezTo>
                  <a:pt x="33" y="109"/>
                  <a:pt x="36" y="112"/>
                  <a:pt x="39" y="112"/>
                </a:cubicBezTo>
                <a:cubicBezTo>
                  <a:pt x="43" y="112"/>
                  <a:pt x="46" y="109"/>
                  <a:pt x="46" y="106"/>
                </a:cubicBezTo>
                <a:cubicBezTo>
                  <a:pt x="46" y="102"/>
                  <a:pt x="43" y="99"/>
                  <a:pt x="39" y="99"/>
                </a:cubicBezTo>
                <a:close/>
                <a:moveTo>
                  <a:pt x="105" y="99"/>
                </a:moveTo>
                <a:cubicBezTo>
                  <a:pt x="102" y="99"/>
                  <a:pt x="99" y="102"/>
                  <a:pt x="99" y="106"/>
                </a:cubicBezTo>
                <a:cubicBezTo>
                  <a:pt x="99" y="109"/>
                  <a:pt x="102" y="112"/>
                  <a:pt x="105" y="112"/>
                </a:cubicBezTo>
                <a:cubicBezTo>
                  <a:pt x="109" y="112"/>
                  <a:pt x="112" y="109"/>
                  <a:pt x="112" y="106"/>
                </a:cubicBezTo>
                <a:cubicBezTo>
                  <a:pt x="112" y="102"/>
                  <a:pt x="109" y="99"/>
                  <a:pt x="105" y="99"/>
                </a:cubicBezTo>
                <a:close/>
                <a:moveTo>
                  <a:pt x="72" y="66"/>
                </a:moveTo>
                <a:cubicBezTo>
                  <a:pt x="69" y="66"/>
                  <a:pt x="66" y="69"/>
                  <a:pt x="66" y="73"/>
                </a:cubicBezTo>
                <a:cubicBezTo>
                  <a:pt x="66" y="76"/>
                  <a:pt x="69" y="79"/>
                  <a:pt x="72" y="79"/>
                </a:cubicBezTo>
                <a:cubicBezTo>
                  <a:pt x="76" y="79"/>
                  <a:pt x="79" y="76"/>
                  <a:pt x="79" y="73"/>
                </a:cubicBezTo>
                <a:cubicBezTo>
                  <a:pt x="79" y="69"/>
                  <a:pt x="76" y="66"/>
                  <a:pt x="72" y="66"/>
                </a:cubicBezTo>
                <a:close/>
                <a:moveTo>
                  <a:pt x="72" y="264"/>
                </a:moveTo>
                <a:cubicBezTo>
                  <a:pt x="69" y="264"/>
                  <a:pt x="66" y="267"/>
                  <a:pt x="66" y="271"/>
                </a:cubicBezTo>
                <a:cubicBezTo>
                  <a:pt x="66" y="274"/>
                  <a:pt x="69" y="277"/>
                  <a:pt x="72" y="277"/>
                </a:cubicBezTo>
                <a:cubicBezTo>
                  <a:pt x="76" y="277"/>
                  <a:pt x="79" y="274"/>
                  <a:pt x="79" y="271"/>
                </a:cubicBezTo>
                <a:cubicBezTo>
                  <a:pt x="79" y="267"/>
                  <a:pt x="76" y="264"/>
                  <a:pt x="72" y="264"/>
                </a:cubicBezTo>
                <a:close/>
                <a:moveTo>
                  <a:pt x="39" y="297"/>
                </a:moveTo>
                <a:cubicBezTo>
                  <a:pt x="36" y="297"/>
                  <a:pt x="33" y="300"/>
                  <a:pt x="33" y="304"/>
                </a:cubicBezTo>
                <a:cubicBezTo>
                  <a:pt x="33" y="307"/>
                  <a:pt x="36" y="310"/>
                  <a:pt x="39" y="310"/>
                </a:cubicBezTo>
                <a:cubicBezTo>
                  <a:pt x="43" y="310"/>
                  <a:pt x="46" y="307"/>
                  <a:pt x="46" y="304"/>
                </a:cubicBezTo>
                <a:cubicBezTo>
                  <a:pt x="46" y="300"/>
                  <a:pt x="43" y="297"/>
                  <a:pt x="39" y="297"/>
                </a:cubicBezTo>
                <a:close/>
                <a:moveTo>
                  <a:pt x="105" y="297"/>
                </a:moveTo>
                <a:cubicBezTo>
                  <a:pt x="102" y="297"/>
                  <a:pt x="99" y="300"/>
                  <a:pt x="99" y="304"/>
                </a:cubicBezTo>
                <a:cubicBezTo>
                  <a:pt x="99" y="307"/>
                  <a:pt x="102" y="310"/>
                  <a:pt x="105" y="310"/>
                </a:cubicBezTo>
                <a:cubicBezTo>
                  <a:pt x="109" y="310"/>
                  <a:pt x="112" y="307"/>
                  <a:pt x="112" y="304"/>
                </a:cubicBezTo>
                <a:cubicBezTo>
                  <a:pt x="112" y="300"/>
                  <a:pt x="109" y="297"/>
                  <a:pt x="105" y="297"/>
                </a:cubicBezTo>
                <a:close/>
                <a:moveTo>
                  <a:pt x="39" y="231"/>
                </a:moveTo>
                <a:cubicBezTo>
                  <a:pt x="36" y="231"/>
                  <a:pt x="33" y="234"/>
                  <a:pt x="33" y="238"/>
                </a:cubicBezTo>
                <a:cubicBezTo>
                  <a:pt x="33" y="241"/>
                  <a:pt x="36" y="244"/>
                  <a:pt x="39" y="244"/>
                </a:cubicBezTo>
                <a:cubicBezTo>
                  <a:pt x="43" y="244"/>
                  <a:pt x="46" y="241"/>
                  <a:pt x="46" y="238"/>
                </a:cubicBezTo>
                <a:cubicBezTo>
                  <a:pt x="46" y="234"/>
                  <a:pt x="43" y="231"/>
                  <a:pt x="39" y="231"/>
                </a:cubicBezTo>
                <a:close/>
                <a:moveTo>
                  <a:pt x="105" y="231"/>
                </a:moveTo>
                <a:cubicBezTo>
                  <a:pt x="102" y="231"/>
                  <a:pt x="99" y="234"/>
                  <a:pt x="99" y="238"/>
                </a:cubicBezTo>
                <a:cubicBezTo>
                  <a:pt x="99" y="241"/>
                  <a:pt x="102" y="244"/>
                  <a:pt x="105" y="244"/>
                </a:cubicBezTo>
                <a:cubicBezTo>
                  <a:pt x="109" y="244"/>
                  <a:pt x="112" y="241"/>
                  <a:pt x="112" y="238"/>
                </a:cubicBezTo>
                <a:cubicBezTo>
                  <a:pt x="112" y="234"/>
                  <a:pt x="109" y="231"/>
                  <a:pt x="105" y="231"/>
                </a:cubicBezTo>
                <a:close/>
                <a:moveTo>
                  <a:pt x="72" y="198"/>
                </a:moveTo>
                <a:cubicBezTo>
                  <a:pt x="69" y="198"/>
                  <a:pt x="66" y="201"/>
                  <a:pt x="66" y="205"/>
                </a:cubicBezTo>
                <a:cubicBezTo>
                  <a:pt x="66" y="208"/>
                  <a:pt x="69" y="211"/>
                  <a:pt x="72" y="211"/>
                </a:cubicBezTo>
                <a:cubicBezTo>
                  <a:pt x="76" y="211"/>
                  <a:pt x="79" y="208"/>
                  <a:pt x="79" y="205"/>
                </a:cubicBezTo>
                <a:cubicBezTo>
                  <a:pt x="79" y="201"/>
                  <a:pt x="76" y="198"/>
                  <a:pt x="72" y="198"/>
                </a:cubicBezTo>
                <a:close/>
                <a:moveTo>
                  <a:pt x="105" y="363"/>
                </a:moveTo>
                <a:cubicBezTo>
                  <a:pt x="102" y="363"/>
                  <a:pt x="99" y="366"/>
                  <a:pt x="99" y="369"/>
                </a:cubicBezTo>
                <a:cubicBezTo>
                  <a:pt x="99" y="373"/>
                  <a:pt x="102" y="376"/>
                  <a:pt x="105" y="376"/>
                </a:cubicBezTo>
                <a:cubicBezTo>
                  <a:pt x="109" y="376"/>
                  <a:pt x="112" y="373"/>
                  <a:pt x="112" y="369"/>
                </a:cubicBezTo>
                <a:cubicBezTo>
                  <a:pt x="112" y="366"/>
                  <a:pt x="109" y="363"/>
                  <a:pt x="105" y="363"/>
                </a:cubicBezTo>
                <a:close/>
                <a:moveTo>
                  <a:pt x="72" y="330"/>
                </a:moveTo>
                <a:cubicBezTo>
                  <a:pt x="69" y="330"/>
                  <a:pt x="66" y="333"/>
                  <a:pt x="66" y="336"/>
                </a:cubicBezTo>
                <a:cubicBezTo>
                  <a:pt x="66" y="340"/>
                  <a:pt x="69" y="343"/>
                  <a:pt x="72" y="343"/>
                </a:cubicBezTo>
                <a:cubicBezTo>
                  <a:pt x="76" y="343"/>
                  <a:pt x="79" y="340"/>
                  <a:pt x="79" y="336"/>
                </a:cubicBezTo>
                <a:cubicBezTo>
                  <a:pt x="79" y="333"/>
                  <a:pt x="76" y="330"/>
                  <a:pt x="72" y="330"/>
                </a:cubicBezTo>
                <a:close/>
                <a:moveTo>
                  <a:pt x="10" y="144"/>
                </a:moveTo>
                <a:cubicBezTo>
                  <a:pt x="12" y="143"/>
                  <a:pt x="13" y="141"/>
                  <a:pt x="13" y="139"/>
                </a:cubicBezTo>
                <a:cubicBezTo>
                  <a:pt x="13" y="138"/>
                  <a:pt x="13" y="137"/>
                  <a:pt x="12" y="136"/>
                </a:cubicBezTo>
                <a:cubicBezTo>
                  <a:pt x="11" y="139"/>
                  <a:pt x="10" y="142"/>
                  <a:pt x="10" y="144"/>
                </a:cubicBezTo>
                <a:close/>
                <a:moveTo>
                  <a:pt x="7" y="264"/>
                </a:moveTo>
                <a:cubicBezTo>
                  <a:pt x="6" y="264"/>
                  <a:pt x="5" y="264"/>
                  <a:pt x="4" y="264"/>
                </a:cubicBezTo>
                <a:cubicBezTo>
                  <a:pt x="5" y="269"/>
                  <a:pt x="7" y="273"/>
                  <a:pt x="8" y="277"/>
                </a:cubicBezTo>
                <a:cubicBezTo>
                  <a:pt x="11" y="276"/>
                  <a:pt x="13" y="274"/>
                  <a:pt x="13" y="271"/>
                </a:cubicBezTo>
                <a:cubicBezTo>
                  <a:pt x="13" y="267"/>
                  <a:pt x="10" y="264"/>
                  <a:pt x="7" y="264"/>
                </a:cubicBezTo>
                <a:close/>
                <a:moveTo>
                  <a:pt x="7" y="198"/>
                </a:moveTo>
                <a:cubicBezTo>
                  <a:pt x="3" y="198"/>
                  <a:pt x="0" y="201"/>
                  <a:pt x="0" y="205"/>
                </a:cubicBezTo>
                <a:cubicBezTo>
                  <a:pt x="0" y="208"/>
                  <a:pt x="3" y="211"/>
                  <a:pt x="7" y="211"/>
                </a:cubicBezTo>
                <a:cubicBezTo>
                  <a:pt x="10" y="211"/>
                  <a:pt x="13" y="208"/>
                  <a:pt x="13" y="205"/>
                </a:cubicBezTo>
                <a:cubicBezTo>
                  <a:pt x="13" y="201"/>
                  <a:pt x="10" y="198"/>
                  <a:pt x="7" y="1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32">
            <a:extLst>
              <a:ext uri="{FF2B5EF4-FFF2-40B4-BE49-F238E27FC236}">
                <a16:creationId xmlns:a16="http://schemas.microsoft.com/office/drawing/2014/main" id="{42D0BCB8-EBF7-4AEE-8D15-B15FE3CB2BE8}"/>
              </a:ext>
            </a:extLst>
          </p:cNvPr>
          <p:cNvSpPr>
            <a:spLocks noEditPoints="1"/>
          </p:cNvSpPr>
          <p:nvPr/>
        </p:nvSpPr>
        <p:spPr bwMode="auto">
          <a:xfrm>
            <a:off x="1948828" y="204485"/>
            <a:ext cx="1433530" cy="1419227"/>
          </a:xfrm>
          <a:custGeom>
            <a:avLst/>
            <a:gdLst>
              <a:gd name="T0" fmla="*/ 428 w 442"/>
              <a:gd name="T1" fmla="*/ 303 h 438"/>
              <a:gd name="T2" fmla="*/ 303 w 442"/>
              <a:gd name="T3" fmla="*/ 33 h 438"/>
              <a:gd name="T4" fmla="*/ 363 w 442"/>
              <a:gd name="T5" fmla="*/ 38 h 438"/>
              <a:gd name="T6" fmla="*/ 402 w 442"/>
              <a:gd name="T7" fmla="*/ 132 h 438"/>
              <a:gd name="T8" fmla="*/ 296 w 442"/>
              <a:gd name="T9" fmla="*/ 172 h 438"/>
              <a:gd name="T10" fmla="*/ 376 w 442"/>
              <a:gd name="T11" fmla="*/ 172 h 438"/>
              <a:gd name="T12" fmla="*/ 369 w 442"/>
              <a:gd name="T13" fmla="*/ 99 h 438"/>
              <a:gd name="T14" fmla="*/ 396 w 442"/>
              <a:gd name="T15" fmla="*/ 71 h 438"/>
              <a:gd name="T16" fmla="*/ 336 w 442"/>
              <a:gd name="T17" fmla="*/ 66 h 438"/>
              <a:gd name="T18" fmla="*/ 329 w 442"/>
              <a:gd name="T19" fmla="*/ 270 h 438"/>
              <a:gd name="T20" fmla="*/ 310 w 442"/>
              <a:gd name="T21" fmla="*/ 303 h 438"/>
              <a:gd name="T22" fmla="*/ 303 w 442"/>
              <a:gd name="T23" fmla="*/ 231 h 438"/>
              <a:gd name="T24" fmla="*/ 369 w 442"/>
              <a:gd name="T25" fmla="*/ 244 h 438"/>
              <a:gd name="T26" fmla="*/ 402 w 442"/>
              <a:gd name="T27" fmla="*/ 198 h 438"/>
              <a:gd name="T28" fmla="*/ 329 w 442"/>
              <a:gd name="T29" fmla="*/ 402 h 438"/>
              <a:gd name="T30" fmla="*/ 303 w 442"/>
              <a:gd name="T31" fmla="*/ 376 h 438"/>
              <a:gd name="T32" fmla="*/ 369 w 442"/>
              <a:gd name="T33" fmla="*/ 363 h 438"/>
              <a:gd name="T34" fmla="*/ 329 w 442"/>
              <a:gd name="T35" fmla="*/ 336 h 438"/>
              <a:gd name="T36" fmla="*/ 277 w 442"/>
              <a:gd name="T37" fmla="*/ 7 h 438"/>
              <a:gd name="T38" fmla="*/ 171 w 442"/>
              <a:gd name="T39" fmla="*/ 33 h 438"/>
              <a:gd name="T40" fmla="*/ 237 w 442"/>
              <a:gd name="T41" fmla="*/ 46 h 438"/>
              <a:gd name="T42" fmla="*/ 138 w 442"/>
              <a:gd name="T43" fmla="*/ 13 h 438"/>
              <a:gd name="T44" fmla="*/ 277 w 442"/>
              <a:gd name="T45" fmla="*/ 139 h 438"/>
              <a:gd name="T46" fmla="*/ 171 w 442"/>
              <a:gd name="T47" fmla="*/ 165 h 438"/>
              <a:gd name="T48" fmla="*/ 237 w 442"/>
              <a:gd name="T49" fmla="*/ 178 h 438"/>
              <a:gd name="T50" fmla="*/ 171 w 442"/>
              <a:gd name="T51" fmla="*/ 99 h 438"/>
              <a:gd name="T52" fmla="*/ 138 w 442"/>
              <a:gd name="T53" fmla="*/ 132 h 438"/>
              <a:gd name="T54" fmla="*/ 263 w 442"/>
              <a:gd name="T55" fmla="*/ 73 h 438"/>
              <a:gd name="T56" fmla="*/ 211 w 442"/>
              <a:gd name="T57" fmla="*/ 73 h 438"/>
              <a:gd name="T58" fmla="*/ 145 w 442"/>
              <a:gd name="T59" fmla="*/ 73 h 438"/>
              <a:gd name="T60" fmla="*/ 204 w 442"/>
              <a:gd name="T61" fmla="*/ 264 h 438"/>
              <a:gd name="T62" fmla="*/ 171 w 442"/>
              <a:gd name="T63" fmla="*/ 310 h 438"/>
              <a:gd name="T64" fmla="*/ 237 w 442"/>
              <a:gd name="T65" fmla="*/ 297 h 438"/>
              <a:gd name="T66" fmla="*/ 230 w 442"/>
              <a:gd name="T67" fmla="*/ 237 h 438"/>
              <a:gd name="T68" fmla="*/ 138 w 442"/>
              <a:gd name="T69" fmla="*/ 277 h 438"/>
              <a:gd name="T70" fmla="*/ 277 w 442"/>
              <a:gd name="T71" fmla="*/ 204 h 438"/>
              <a:gd name="T72" fmla="*/ 138 w 442"/>
              <a:gd name="T73" fmla="*/ 198 h 438"/>
              <a:gd name="T74" fmla="*/ 270 w 442"/>
              <a:gd name="T75" fmla="*/ 396 h 438"/>
              <a:gd name="T76" fmla="*/ 204 w 442"/>
              <a:gd name="T77" fmla="*/ 409 h 438"/>
              <a:gd name="T78" fmla="*/ 237 w 442"/>
              <a:gd name="T79" fmla="*/ 429 h 438"/>
              <a:gd name="T80" fmla="*/ 165 w 442"/>
              <a:gd name="T81" fmla="*/ 369 h 438"/>
              <a:gd name="T82" fmla="*/ 244 w 442"/>
              <a:gd name="T83" fmla="*/ 369 h 438"/>
              <a:gd name="T84" fmla="*/ 145 w 442"/>
              <a:gd name="T85" fmla="*/ 402 h 438"/>
              <a:gd name="T86" fmla="*/ 204 w 442"/>
              <a:gd name="T87" fmla="*/ 330 h 438"/>
              <a:gd name="T88" fmla="*/ 132 w 442"/>
              <a:gd name="T89" fmla="*/ 336 h 438"/>
              <a:gd name="T90" fmla="*/ 105 w 442"/>
              <a:gd name="T91" fmla="*/ 46 h 438"/>
              <a:gd name="T92" fmla="*/ 72 w 442"/>
              <a:gd name="T93" fmla="*/ 132 h 438"/>
              <a:gd name="T94" fmla="*/ 99 w 442"/>
              <a:gd name="T95" fmla="*/ 172 h 438"/>
              <a:gd name="T96" fmla="*/ 46 w 442"/>
              <a:gd name="T97" fmla="*/ 106 h 438"/>
              <a:gd name="T98" fmla="*/ 72 w 442"/>
              <a:gd name="T99" fmla="*/ 66 h 438"/>
              <a:gd name="T100" fmla="*/ 72 w 442"/>
              <a:gd name="T101" fmla="*/ 277 h 438"/>
              <a:gd name="T102" fmla="*/ 39 w 442"/>
              <a:gd name="T103" fmla="*/ 297 h 438"/>
              <a:gd name="T104" fmla="*/ 33 w 442"/>
              <a:gd name="T105" fmla="*/ 237 h 438"/>
              <a:gd name="T106" fmla="*/ 112 w 442"/>
              <a:gd name="T107" fmla="*/ 237 h 438"/>
              <a:gd name="T108" fmla="*/ 105 w 442"/>
              <a:gd name="T109" fmla="*/ 363 h 438"/>
              <a:gd name="T110" fmla="*/ 72 w 442"/>
              <a:gd name="T111" fmla="*/ 343 h 438"/>
              <a:gd name="T112" fmla="*/ 6 w 442"/>
              <a:gd name="T113" fmla="*/ 264 h 438"/>
              <a:gd name="T114" fmla="*/ 6 w 442"/>
              <a:gd name="T115" fmla="*/ 21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2" h="438">
                <a:moveTo>
                  <a:pt x="435" y="178"/>
                </a:moveTo>
                <a:cubicBezTo>
                  <a:pt x="439" y="178"/>
                  <a:pt x="442" y="175"/>
                  <a:pt x="442" y="172"/>
                </a:cubicBezTo>
                <a:cubicBezTo>
                  <a:pt x="442" y="168"/>
                  <a:pt x="439" y="165"/>
                  <a:pt x="435" y="165"/>
                </a:cubicBezTo>
                <a:cubicBezTo>
                  <a:pt x="431" y="165"/>
                  <a:pt x="428" y="168"/>
                  <a:pt x="428" y="172"/>
                </a:cubicBezTo>
                <a:cubicBezTo>
                  <a:pt x="428" y="175"/>
                  <a:pt x="431" y="178"/>
                  <a:pt x="435" y="178"/>
                </a:cubicBezTo>
                <a:close/>
                <a:moveTo>
                  <a:pt x="430" y="299"/>
                </a:moveTo>
                <a:cubicBezTo>
                  <a:pt x="429" y="300"/>
                  <a:pt x="429" y="301"/>
                  <a:pt x="428" y="303"/>
                </a:cubicBezTo>
                <a:cubicBezTo>
                  <a:pt x="429" y="301"/>
                  <a:pt x="429" y="300"/>
                  <a:pt x="430" y="299"/>
                </a:cubicBezTo>
                <a:close/>
                <a:moveTo>
                  <a:pt x="435" y="231"/>
                </a:moveTo>
                <a:cubicBezTo>
                  <a:pt x="431" y="231"/>
                  <a:pt x="428" y="234"/>
                  <a:pt x="428" y="237"/>
                </a:cubicBezTo>
                <a:cubicBezTo>
                  <a:pt x="428" y="241"/>
                  <a:pt x="431" y="244"/>
                  <a:pt x="435" y="244"/>
                </a:cubicBezTo>
                <a:cubicBezTo>
                  <a:pt x="439" y="244"/>
                  <a:pt x="442" y="241"/>
                  <a:pt x="442" y="237"/>
                </a:cubicBezTo>
                <a:cubicBezTo>
                  <a:pt x="442" y="234"/>
                  <a:pt x="439" y="231"/>
                  <a:pt x="435" y="231"/>
                </a:cubicBezTo>
                <a:close/>
                <a:moveTo>
                  <a:pt x="303" y="33"/>
                </a:moveTo>
                <a:cubicBezTo>
                  <a:pt x="299" y="33"/>
                  <a:pt x="296" y="36"/>
                  <a:pt x="296" y="40"/>
                </a:cubicBezTo>
                <a:cubicBezTo>
                  <a:pt x="296" y="43"/>
                  <a:pt x="299" y="46"/>
                  <a:pt x="303" y="46"/>
                </a:cubicBezTo>
                <a:cubicBezTo>
                  <a:pt x="307" y="46"/>
                  <a:pt x="310" y="43"/>
                  <a:pt x="310" y="40"/>
                </a:cubicBezTo>
                <a:cubicBezTo>
                  <a:pt x="310" y="36"/>
                  <a:pt x="307" y="33"/>
                  <a:pt x="303" y="33"/>
                </a:cubicBezTo>
                <a:close/>
                <a:moveTo>
                  <a:pt x="369" y="46"/>
                </a:moveTo>
                <a:cubicBezTo>
                  <a:pt x="370" y="46"/>
                  <a:pt x="371" y="46"/>
                  <a:pt x="371" y="46"/>
                </a:cubicBezTo>
                <a:cubicBezTo>
                  <a:pt x="368" y="43"/>
                  <a:pt x="366" y="41"/>
                  <a:pt x="363" y="38"/>
                </a:cubicBezTo>
                <a:cubicBezTo>
                  <a:pt x="362" y="39"/>
                  <a:pt x="362" y="39"/>
                  <a:pt x="362" y="40"/>
                </a:cubicBezTo>
                <a:cubicBezTo>
                  <a:pt x="362" y="43"/>
                  <a:pt x="365" y="46"/>
                  <a:pt x="369" y="46"/>
                </a:cubicBezTo>
                <a:close/>
                <a:moveTo>
                  <a:pt x="402" y="132"/>
                </a:moveTo>
                <a:cubicBezTo>
                  <a:pt x="398" y="132"/>
                  <a:pt x="395" y="135"/>
                  <a:pt x="395" y="139"/>
                </a:cubicBezTo>
                <a:cubicBezTo>
                  <a:pt x="395" y="142"/>
                  <a:pt x="398" y="145"/>
                  <a:pt x="402" y="145"/>
                </a:cubicBezTo>
                <a:cubicBezTo>
                  <a:pt x="406" y="145"/>
                  <a:pt x="409" y="142"/>
                  <a:pt x="409" y="139"/>
                </a:cubicBezTo>
                <a:cubicBezTo>
                  <a:pt x="409" y="135"/>
                  <a:pt x="406" y="132"/>
                  <a:pt x="402" y="132"/>
                </a:cubicBezTo>
                <a:close/>
                <a:moveTo>
                  <a:pt x="336" y="132"/>
                </a:moveTo>
                <a:cubicBezTo>
                  <a:pt x="332" y="132"/>
                  <a:pt x="329" y="135"/>
                  <a:pt x="329" y="139"/>
                </a:cubicBezTo>
                <a:cubicBezTo>
                  <a:pt x="329" y="142"/>
                  <a:pt x="332" y="145"/>
                  <a:pt x="336" y="145"/>
                </a:cubicBezTo>
                <a:cubicBezTo>
                  <a:pt x="340" y="145"/>
                  <a:pt x="343" y="142"/>
                  <a:pt x="343" y="139"/>
                </a:cubicBezTo>
                <a:cubicBezTo>
                  <a:pt x="343" y="135"/>
                  <a:pt x="340" y="132"/>
                  <a:pt x="336" y="132"/>
                </a:cubicBezTo>
                <a:close/>
                <a:moveTo>
                  <a:pt x="303" y="165"/>
                </a:moveTo>
                <a:cubicBezTo>
                  <a:pt x="299" y="165"/>
                  <a:pt x="296" y="168"/>
                  <a:pt x="296" y="172"/>
                </a:cubicBezTo>
                <a:cubicBezTo>
                  <a:pt x="296" y="175"/>
                  <a:pt x="299" y="178"/>
                  <a:pt x="303" y="178"/>
                </a:cubicBezTo>
                <a:cubicBezTo>
                  <a:pt x="307" y="178"/>
                  <a:pt x="310" y="175"/>
                  <a:pt x="310" y="172"/>
                </a:cubicBezTo>
                <a:cubicBezTo>
                  <a:pt x="310" y="168"/>
                  <a:pt x="307" y="165"/>
                  <a:pt x="303" y="165"/>
                </a:cubicBezTo>
                <a:close/>
                <a:moveTo>
                  <a:pt x="369" y="165"/>
                </a:moveTo>
                <a:cubicBezTo>
                  <a:pt x="365" y="165"/>
                  <a:pt x="362" y="168"/>
                  <a:pt x="362" y="172"/>
                </a:cubicBezTo>
                <a:cubicBezTo>
                  <a:pt x="362" y="175"/>
                  <a:pt x="365" y="178"/>
                  <a:pt x="369" y="178"/>
                </a:cubicBezTo>
                <a:cubicBezTo>
                  <a:pt x="373" y="178"/>
                  <a:pt x="376" y="175"/>
                  <a:pt x="376" y="172"/>
                </a:cubicBezTo>
                <a:cubicBezTo>
                  <a:pt x="376" y="168"/>
                  <a:pt x="373" y="165"/>
                  <a:pt x="369" y="165"/>
                </a:cubicBezTo>
                <a:close/>
                <a:moveTo>
                  <a:pt x="303" y="99"/>
                </a:moveTo>
                <a:cubicBezTo>
                  <a:pt x="299" y="99"/>
                  <a:pt x="296" y="102"/>
                  <a:pt x="296" y="106"/>
                </a:cubicBezTo>
                <a:cubicBezTo>
                  <a:pt x="296" y="109"/>
                  <a:pt x="299" y="112"/>
                  <a:pt x="303" y="112"/>
                </a:cubicBezTo>
                <a:cubicBezTo>
                  <a:pt x="307" y="112"/>
                  <a:pt x="310" y="109"/>
                  <a:pt x="310" y="106"/>
                </a:cubicBezTo>
                <a:cubicBezTo>
                  <a:pt x="310" y="102"/>
                  <a:pt x="307" y="99"/>
                  <a:pt x="303" y="99"/>
                </a:cubicBezTo>
                <a:close/>
                <a:moveTo>
                  <a:pt x="369" y="99"/>
                </a:moveTo>
                <a:cubicBezTo>
                  <a:pt x="365" y="99"/>
                  <a:pt x="362" y="102"/>
                  <a:pt x="362" y="106"/>
                </a:cubicBezTo>
                <a:cubicBezTo>
                  <a:pt x="362" y="109"/>
                  <a:pt x="365" y="112"/>
                  <a:pt x="369" y="112"/>
                </a:cubicBezTo>
                <a:cubicBezTo>
                  <a:pt x="373" y="112"/>
                  <a:pt x="376" y="109"/>
                  <a:pt x="376" y="106"/>
                </a:cubicBezTo>
                <a:cubicBezTo>
                  <a:pt x="376" y="102"/>
                  <a:pt x="373" y="99"/>
                  <a:pt x="369" y="99"/>
                </a:cubicBezTo>
                <a:close/>
                <a:moveTo>
                  <a:pt x="402" y="79"/>
                </a:moveTo>
                <a:cubicBezTo>
                  <a:pt x="402" y="79"/>
                  <a:pt x="402" y="79"/>
                  <a:pt x="402" y="79"/>
                </a:cubicBezTo>
                <a:cubicBezTo>
                  <a:pt x="400" y="76"/>
                  <a:pt x="398" y="74"/>
                  <a:pt x="396" y="71"/>
                </a:cubicBezTo>
                <a:cubicBezTo>
                  <a:pt x="395" y="71"/>
                  <a:pt x="395" y="72"/>
                  <a:pt x="395" y="73"/>
                </a:cubicBezTo>
                <a:cubicBezTo>
                  <a:pt x="395" y="76"/>
                  <a:pt x="398" y="79"/>
                  <a:pt x="402" y="79"/>
                </a:cubicBezTo>
                <a:close/>
                <a:moveTo>
                  <a:pt x="336" y="66"/>
                </a:moveTo>
                <a:cubicBezTo>
                  <a:pt x="332" y="66"/>
                  <a:pt x="329" y="69"/>
                  <a:pt x="329" y="73"/>
                </a:cubicBezTo>
                <a:cubicBezTo>
                  <a:pt x="329" y="76"/>
                  <a:pt x="332" y="79"/>
                  <a:pt x="336" y="79"/>
                </a:cubicBezTo>
                <a:cubicBezTo>
                  <a:pt x="340" y="79"/>
                  <a:pt x="343" y="76"/>
                  <a:pt x="343" y="73"/>
                </a:cubicBezTo>
                <a:cubicBezTo>
                  <a:pt x="343" y="69"/>
                  <a:pt x="340" y="66"/>
                  <a:pt x="336" y="66"/>
                </a:cubicBezTo>
                <a:close/>
                <a:moveTo>
                  <a:pt x="402" y="264"/>
                </a:moveTo>
                <a:cubicBezTo>
                  <a:pt x="398" y="264"/>
                  <a:pt x="395" y="267"/>
                  <a:pt x="395" y="270"/>
                </a:cubicBezTo>
                <a:cubicBezTo>
                  <a:pt x="395" y="274"/>
                  <a:pt x="398" y="277"/>
                  <a:pt x="402" y="277"/>
                </a:cubicBezTo>
                <a:cubicBezTo>
                  <a:pt x="406" y="277"/>
                  <a:pt x="409" y="274"/>
                  <a:pt x="409" y="270"/>
                </a:cubicBezTo>
                <a:cubicBezTo>
                  <a:pt x="409" y="267"/>
                  <a:pt x="406" y="264"/>
                  <a:pt x="402" y="264"/>
                </a:cubicBezTo>
                <a:close/>
                <a:moveTo>
                  <a:pt x="336" y="264"/>
                </a:moveTo>
                <a:cubicBezTo>
                  <a:pt x="332" y="264"/>
                  <a:pt x="329" y="267"/>
                  <a:pt x="329" y="270"/>
                </a:cubicBezTo>
                <a:cubicBezTo>
                  <a:pt x="329" y="274"/>
                  <a:pt x="332" y="277"/>
                  <a:pt x="336" y="277"/>
                </a:cubicBezTo>
                <a:cubicBezTo>
                  <a:pt x="340" y="277"/>
                  <a:pt x="343" y="274"/>
                  <a:pt x="343" y="270"/>
                </a:cubicBezTo>
                <a:cubicBezTo>
                  <a:pt x="343" y="267"/>
                  <a:pt x="340" y="264"/>
                  <a:pt x="336" y="264"/>
                </a:cubicBezTo>
                <a:close/>
                <a:moveTo>
                  <a:pt x="303" y="297"/>
                </a:moveTo>
                <a:cubicBezTo>
                  <a:pt x="299" y="297"/>
                  <a:pt x="296" y="300"/>
                  <a:pt x="296" y="303"/>
                </a:cubicBezTo>
                <a:cubicBezTo>
                  <a:pt x="296" y="307"/>
                  <a:pt x="299" y="310"/>
                  <a:pt x="303" y="310"/>
                </a:cubicBezTo>
                <a:cubicBezTo>
                  <a:pt x="307" y="310"/>
                  <a:pt x="310" y="307"/>
                  <a:pt x="310" y="303"/>
                </a:cubicBezTo>
                <a:cubicBezTo>
                  <a:pt x="310" y="300"/>
                  <a:pt x="307" y="297"/>
                  <a:pt x="303" y="297"/>
                </a:cubicBezTo>
                <a:close/>
                <a:moveTo>
                  <a:pt x="369" y="297"/>
                </a:moveTo>
                <a:cubicBezTo>
                  <a:pt x="365" y="297"/>
                  <a:pt x="362" y="300"/>
                  <a:pt x="362" y="303"/>
                </a:cubicBezTo>
                <a:cubicBezTo>
                  <a:pt x="362" y="307"/>
                  <a:pt x="365" y="310"/>
                  <a:pt x="369" y="310"/>
                </a:cubicBezTo>
                <a:cubicBezTo>
                  <a:pt x="373" y="310"/>
                  <a:pt x="376" y="307"/>
                  <a:pt x="376" y="303"/>
                </a:cubicBezTo>
                <a:cubicBezTo>
                  <a:pt x="376" y="300"/>
                  <a:pt x="373" y="297"/>
                  <a:pt x="369" y="297"/>
                </a:cubicBezTo>
                <a:close/>
                <a:moveTo>
                  <a:pt x="303" y="231"/>
                </a:moveTo>
                <a:cubicBezTo>
                  <a:pt x="299" y="231"/>
                  <a:pt x="296" y="234"/>
                  <a:pt x="296" y="237"/>
                </a:cubicBezTo>
                <a:cubicBezTo>
                  <a:pt x="296" y="241"/>
                  <a:pt x="299" y="244"/>
                  <a:pt x="303" y="244"/>
                </a:cubicBezTo>
                <a:cubicBezTo>
                  <a:pt x="307" y="244"/>
                  <a:pt x="310" y="241"/>
                  <a:pt x="310" y="237"/>
                </a:cubicBezTo>
                <a:cubicBezTo>
                  <a:pt x="310" y="234"/>
                  <a:pt x="307" y="231"/>
                  <a:pt x="303" y="231"/>
                </a:cubicBezTo>
                <a:close/>
                <a:moveTo>
                  <a:pt x="369" y="231"/>
                </a:moveTo>
                <a:cubicBezTo>
                  <a:pt x="365" y="231"/>
                  <a:pt x="362" y="234"/>
                  <a:pt x="362" y="237"/>
                </a:cubicBezTo>
                <a:cubicBezTo>
                  <a:pt x="362" y="241"/>
                  <a:pt x="365" y="244"/>
                  <a:pt x="369" y="244"/>
                </a:cubicBezTo>
                <a:cubicBezTo>
                  <a:pt x="373" y="244"/>
                  <a:pt x="376" y="241"/>
                  <a:pt x="376" y="237"/>
                </a:cubicBezTo>
                <a:cubicBezTo>
                  <a:pt x="376" y="234"/>
                  <a:pt x="373" y="231"/>
                  <a:pt x="369" y="231"/>
                </a:cubicBezTo>
                <a:close/>
                <a:moveTo>
                  <a:pt x="402" y="198"/>
                </a:moveTo>
                <a:cubicBezTo>
                  <a:pt x="398" y="198"/>
                  <a:pt x="395" y="201"/>
                  <a:pt x="395" y="204"/>
                </a:cubicBezTo>
                <a:cubicBezTo>
                  <a:pt x="395" y="208"/>
                  <a:pt x="398" y="211"/>
                  <a:pt x="402" y="211"/>
                </a:cubicBezTo>
                <a:cubicBezTo>
                  <a:pt x="406" y="211"/>
                  <a:pt x="409" y="208"/>
                  <a:pt x="409" y="204"/>
                </a:cubicBezTo>
                <a:cubicBezTo>
                  <a:pt x="409" y="201"/>
                  <a:pt x="406" y="198"/>
                  <a:pt x="402" y="198"/>
                </a:cubicBezTo>
                <a:close/>
                <a:moveTo>
                  <a:pt x="336" y="198"/>
                </a:moveTo>
                <a:cubicBezTo>
                  <a:pt x="332" y="198"/>
                  <a:pt x="329" y="201"/>
                  <a:pt x="329" y="204"/>
                </a:cubicBezTo>
                <a:cubicBezTo>
                  <a:pt x="329" y="208"/>
                  <a:pt x="332" y="211"/>
                  <a:pt x="336" y="211"/>
                </a:cubicBezTo>
                <a:cubicBezTo>
                  <a:pt x="340" y="211"/>
                  <a:pt x="343" y="208"/>
                  <a:pt x="343" y="204"/>
                </a:cubicBezTo>
                <a:cubicBezTo>
                  <a:pt x="343" y="201"/>
                  <a:pt x="340" y="198"/>
                  <a:pt x="336" y="198"/>
                </a:cubicBezTo>
                <a:close/>
                <a:moveTo>
                  <a:pt x="336" y="396"/>
                </a:moveTo>
                <a:cubicBezTo>
                  <a:pt x="332" y="396"/>
                  <a:pt x="329" y="399"/>
                  <a:pt x="329" y="402"/>
                </a:cubicBezTo>
                <a:cubicBezTo>
                  <a:pt x="329" y="405"/>
                  <a:pt x="331" y="407"/>
                  <a:pt x="333" y="408"/>
                </a:cubicBezTo>
                <a:cubicBezTo>
                  <a:pt x="337" y="407"/>
                  <a:pt x="340" y="405"/>
                  <a:pt x="343" y="403"/>
                </a:cubicBezTo>
                <a:cubicBezTo>
                  <a:pt x="343" y="402"/>
                  <a:pt x="343" y="402"/>
                  <a:pt x="343" y="402"/>
                </a:cubicBezTo>
                <a:cubicBezTo>
                  <a:pt x="343" y="399"/>
                  <a:pt x="340" y="396"/>
                  <a:pt x="336" y="396"/>
                </a:cubicBezTo>
                <a:close/>
                <a:moveTo>
                  <a:pt x="303" y="363"/>
                </a:moveTo>
                <a:cubicBezTo>
                  <a:pt x="299" y="363"/>
                  <a:pt x="296" y="366"/>
                  <a:pt x="296" y="369"/>
                </a:cubicBezTo>
                <a:cubicBezTo>
                  <a:pt x="296" y="373"/>
                  <a:pt x="299" y="376"/>
                  <a:pt x="303" y="376"/>
                </a:cubicBezTo>
                <a:cubicBezTo>
                  <a:pt x="307" y="376"/>
                  <a:pt x="310" y="373"/>
                  <a:pt x="310" y="369"/>
                </a:cubicBezTo>
                <a:cubicBezTo>
                  <a:pt x="310" y="366"/>
                  <a:pt x="307" y="363"/>
                  <a:pt x="303" y="363"/>
                </a:cubicBezTo>
                <a:close/>
                <a:moveTo>
                  <a:pt x="369" y="363"/>
                </a:moveTo>
                <a:cubicBezTo>
                  <a:pt x="365" y="363"/>
                  <a:pt x="362" y="366"/>
                  <a:pt x="362" y="369"/>
                </a:cubicBezTo>
                <a:cubicBezTo>
                  <a:pt x="362" y="373"/>
                  <a:pt x="365" y="376"/>
                  <a:pt x="369" y="376"/>
                </a:cubicBezTo>
                <a:cubicBezTo>
                  <a:pt x="373" y="376"/>
                  <a:pt x="376" y="373"/>
                  <a:pt x="376" y="369"/>
                </a:cubicBezTo>
                <a:cubicBezTo>
                  <a:pt x="376" y="366"/>
                  <a:pt x="373" y="363"/>
                  <a:pt x="369" y="363"/>
                </a:cubicBezTo>
                <a:close/>
                <a:moveTo>
                  <a:pt x="402" y="330"/>
                </a:moveTo>
                <a:cubicBezTo>
                  <a:pt x="398" y="330"/>
                  <a:pt x="395" y="333"/>
                  <a:pt x="395" y="336"/>
                </a:cubicBezTo>
                <a:cubicBezTo>
                  <a:pt x="395" y="340"/>
                  <a:pt x="398" y="343"/>
                  <a:pt x="402" y="343"/>
                </a:cubicBezTo>
                <a:cubicBezTo>
                  <a:pt x="406" y="343"/>
                  <a:pt x="409" y="340"/>
                  <a:pt x="409" y="336"/>
                </a:cubicBezTo>
                <a:cubicBezTo>
                  <a:pt x="409" y="333"/>
                  <a:pt x="406" y="330"/>
                  <a:pt x="402" y="330"/>
                </a:cubicBezTo>
                <a:close/>
                <a:moveTo>
                  <a:pt x="336" y="330"/>
                </a:moveTo>
                <a:cubicBezTo>
                  <a:pt x="332" y="330"/>
                  <a:pt x="329" y="333"/>
                  <a:pt x="329" y="336"/>
                </a:cubicBezTo>
                <a:cubicBezTo>
                  <a:pt x="329" y="340"/>
                  <a:pt x="332" y="343"/>
                  <a:pt x="336" y="343"/>
                </a:cubicBezTo>
                <a:cubicBezTo>
                  <a:pt x="340" y="343"/>
                  <a:pt x="343" y="340"/>
                  <a:pt x="343" y="336"/>
                </a:cubicBezTo>
                <a:cubicBezTo>
                  <a:pt x="343" y="333"/>
                  <a:pt x="340" y="330"/>
                  <a:pt x="336" y="330"/>
                </a:cubicBezTo>
                <a:close/>
                <a:moveTo>
                  <a:pt x="270" y="0"/>
                </a:moveTo>
                <a:cubicBezTo>
                  <a:pt x="266" y="0"/>
                  <a:pt x="263" y="3"/>
                  <a:pt x="263" y="7"/>
                </a:cubicBezTo>
                <a:cubicBezTo>
                  <a:pt x="263" y="10"/>
                  <a:pt x="266" y="13"/>
                  <a:pt x="270" y="13"/>
                </a:cubicBezTo>
                <a:cubicBezTo>
                  <a:pt x="274" y="13"/>
                  <a:pt x="277" y="10"/>
                  <a:pt x="277" y="7"/>
                </a:cubicBezTo>
                <a:cubicBezTo>
                  <a:pt x="277" y="3"/>
                  <a:pt x="274" y="0"/>
                  <a:pt x="270" y="0"/>
                </a:cubicBezTo>
                <a:close/>
                <a:moveTo>
                  <a:pt x="204" y="0"/>
                </a:moveTo>
                <a:cubicBezTo>
                  <a:pt x="200" y="0"/>
                  <a:pt x="198" y="3"/>
                  <a:pt x="198" y="7"/>
                </a:cubicBezTo>
                <a:cubicBezTo>
                  <a:pt x="198" y="10"/>
                  <a:pt x="200" y="13"/>
                  <a:pt x="204" y="13"/>
                </a:cubicBezTo>
                <a:cubicBezTo>
                  <a:pt x="208" y="13"/>
                  <a:pt x="211" y="10"/>
                  <a:pt x="211" y="7"/>
                </a:cubicBezTo>
                <a:cubicBezTo>
                  <a:pt x="211" y="3"/>
                  <a:pt x="208" y="0"/>
                  <a:pt x="204" y="0"/>
                </a:cubicBezTo>
                <a:close/>
                <a:moveTo>
                  <a:pt x="171" y="33"/>
                </a:moveTo>
                <a:cubicBezTo>
                  <a:pt x="167" y="33"/>
                  <a:pt x="165" y="36"/>
                  <a:pt x="165" y="40"/>
                </a:cubicBezTo>
                <a:cubicBezTo>
                  <a:pt x="165" y="43"/>
                  <a:pt x="167" y="46"/>
                  <a:pt x="171" y="46"/>
                </a:cubicBezTo>
                <a:cubicBezTo>
                  <a:pt x="175" y="46"/>
                  <a:pt x="178" y="43"/>
                  <a:pt x="178" y="40"/>
                </a:cubicBezTo>
                <a:cubicBezTo>
                  <a:pt x="178" y="36"/>
                  <a:pt x="175" y="33"/>
                  <a:pt x="171" y="33"/>
                </a:cubicBezTo>
                <a:close/>
                <a:moveTo>
                  <a:pt x="237" y="33"/>
                </a:moveTo>
                <a:cubicBezTo>
                  <a:pt x="233" y="33"/>
                  <a:pt x="230" y="36"/>
                  <a:pt x="230" y="40"/>
                </a:cubicBezTo>
                <a:cubicBezTo>
                  <a:pt x="230" y="43"/>
                  <a:pt x="233" y="46"/>
                  <a:pt x="237" y="46"/>
                </a:cubicBezTo>
                <a:cubicBezTo>
                  <a:pt x="241" y="46"/>
                  <a:pt x="244" y="43"/>
                  <a:pt x="244" y="40"/>
                </a:cubicBezTo>
                <a:cubicBezTo>
                  <a:pt x="244" y="36"/>
                  <a:pt x="241" y="33"/>
                  <a:pt x="237" y="33"/>
                </a:cubicBezTo>
                <a:close/>
                <a:moveTo>
                  <a:pt x="144" y="4"/>
                </a:moveTo>
                <a:cubicBezTo>
                  <a:pt x="140" y="5"/>
                  <a:pt x="136" y="7"/>
                  <a:pt x="132" y="8"/>
                </a:cubicBezTo>
                <a:cubicBezTo>
                  <a:pt x="132" y="8"/>
                  <a:pt x="132" y="8"/>
                  <a:pt x="132" y="8"/>
                </a:cubicBezTo>
                <a:cubicBezTo>
                  <a:pt x="133" y="11"/>
                  <a:pt x="135" y="13"/>
                  <a:pt x="138" y="13"/>
                </a:cubicBezTo>
                <a:cubicBezTo>
                  <a:pt x="138" y="13"/>
                  <a:pt x="138" y="13"/>
                  <a:pt x="138" y="13"/>
                </a:cubicBezTo>
                <a:cubicBezTo>
                  <a:pt x="142" y="13"/>
                  <a:pt x="145" y="10"/>
                  <a:pt x="145" y="7"/>
                </a:cubicBezTo>
                <a:cubicBezTo>
                  <a:pt x="145" y="5"/>
                  <a:pt x="144" y="4"/>
                  <a:pt x="144" y="3"/>
                </a:cubicBezTo>
                <a:lnTo>
                  <a:pt x="144" y="4"/>
                </a:lnTo>
                <a:close/>
                <a:moveTo>
                  <a:pt x="270" y="132"/>
                </a:moveTo>
                <a:cubicBezTo>
                  <a:pt x="266" y="132"/>
                  <a:pt x="263" y="135"/>
                  <a:pt x="263" y="139"/>
                </a:cubicBezTo>
                <a:cubicBezTo>
                  <a:pt x="263" y="142"/>
                  <a:pt x="266" y="145"/>
                  <a:pt x="270" y="145"/>
                </a:cubicBezTo>
                <a:cubicBezTo>
                  <a:pt x="274" y="145"/>
                  <a:pt x="277" y="142"/>
                  <a:pt x="277" y="139"/>
                </a:cubicBezTo>
                <a:cubicBezTo>
                  <a:pt x="277" y="135"/>
                  <a:pt x="274" y="132"/>
                  <a:pt x="270" y="132"/>
                </a:cubicBezTo>
                <a:close/>
                <a:moveTo>
                  <a:pt x="204" y="132"/>
                </a:moveTo>
                <a:cubicBezTo>
                  <a:pt x="200" y="132"/>
                  <a:pt x="198" y="135"/>
                  <a:pt x="198" y="139"/>
                </a:cubicBezTo>
                <a:cubicBezTo>
                  <a:pt x="198" y="142"/>
                  <a:pt x="200" y="145"/>
                  <a:pt x="204" y="145"/>
                </a:cubicBezTo>
                <a:cubicBezTo>
                  <a:pt x="208" y="145"/>
                  <a:pt x="211" y="142"/>
                  <a:pt x="211" y="139"/>
                </a:cubicBezTo>
                <a:cubicBezTo>
                  <a:pt x="211" y="135"/>
                  <a:pt x="208" y="132"/>
                  <a:pt x="204" y="132"/>
                </a:cubicBezTo>
                <a:close/>
                <a:moveTo>
                  <a:pt x="171" y="165"/>
                </a:moveTo>
                <a:cubicBezTo>
                  <a:pt x="167" y="165"/>
                  <a:pt x="165" y="168"/>
                  <a:pt x="165" y="172"/>
                </a:cubicBezTo>
                <a:cubicBezTo>
                  <a:pt x="165" y="175"/>
                  <a:pt x="167" y="178"/>
                  <a:pt x="171" y="178"/>
                </a:cubicBezTo>
                <a:cubicBezTo>
                  <a:pt x="175" y="178"/>
                  <a:pt x="178" y="175"/>
                  <a:pt x="178" y="172"/>
                </a:cubicBezTo>
                <a:cubicBezTo>
                  <a:pt x="178" y="168"/>
                  <a:pt x="175" y="165"/>
                  <a:pt x="171" y="165"/>
                </a:cubicBezTo>
                <a:close/>
                <a:moveTo>
                  <a:pt x="237" y="165"/>
                </a:moveTo>
                <a:cubicBezTo>
                  <a:pt x="233" y="165"/>
                  <a:pt x="230" y="168"/>
                  <a:pt x="230" y="172"/>
                </a:cubicBezTo>
                <a:cubicBezTo>
                  <a:pt x="230" y="175"/>
                  <a:pt x="233" y="178"/>
                  <a:pt x="237" y="178"/>
                </a:cubicBezTo>
                <a:cubicBezTo>
                  <a:pt x="241" y="178"/>
                  <a:pt x="244" y="175"/>
                  <a:pt x="244" y="172"/>
                </a:cubicBezTo>
                <a:cubicBezTo>
                  <a:pt x="244" y="168"/>
                  <a:pt x="241" y="165"/>
                  <a:pt x="237" y="165"/>
                </a:cubicBezTo>
                <a:close/>
                <a:moveTo>
                  <a:pt x="171" y="99"/>
                </a:moveTo>
                <a:cubicBezTo>
                  <a:pt x="167" y="99"/>
                  <a:pt x="165" y="102"/>
                  <a:pt x="165" y="106"/>
                </a:cubicBezTo>
                <a:cubicBezTo>
                  <a:pt x="165" y="109"/>
                  <a:pt x="167" y="112"/>
                  <a:pt x="171" y="112"/>
                </a:cubicBezTo>
                <a:cubicBezTo>
                  <a:pt x="175" y="112"/>
                  <a:pt x="178" y="109"/>
                  <a:pt x="178" y="106"/>
                </a:cubicBezTo>
                <a:cubicBezTo>
                  <a:pt x="178" y="102"/>
                  <a:pt x="175" y="99"/>
                  <a:pt x="171" y="99"/>
                </a:cubicBezTo>
                <a:close/>
                <a:moveTo>
                  <a:pt x="237" y="99"/>
                </a:moveTo>
                <a:cubicBezTo>
                  <a:pt x="233" y="99"/>
                  <a:pt x="230" y="102"/>
                  <a:pt x="230" y="106"/>
                </a:cubicBezTo>
                <a:cubicBezTo>
                  <a:pt x="230" y="109"/>
                  <a:pt x="233" y="112"/>
                  <a:pt x="237" y="112"/>
                </a:cubicBezTo>
                <a:cubicBezTo>
                  <a:pt x="241" y="112"/>
                  <a:pt x="244" y="109"/>
                  <a:pt x="244" y="106"/>
                </a:cubicBezTo>
                <a:cubicBezTo>
                  <a:pt x="244" y="102"/>
                  <a:pt x="241" y="99"/>
                  <a:pt x="237" y="99"/>
                </a:cubicBezTo>
                <a:close/>
                <a:moveTo>
                  <a:pt x="138" y="132"/>
                </a:moveTo>
                <a:cubicBezTo>
                  <a:pt x="138" y="132"/>
                  <a:pt x="138" y="132"/>
                  <a:pt x="138" y="132"/>
                </a:cubicBezTo>
                <a:cubicBezTo>
                  <a:pt x="134" y="132"/>
                  <a:pt x="132" y="135"/>
                  <a:pt x="132" y="139"/>
                </a:cubicBezTo>
                <a:cubicBezTo>
                  <a:pt x="132" y="142"/>
                  <a:pt x="134" y="145"/>
                  <a:pt x="138" y="145"/>
                </a:cubicBezTo>
                <a:cubicBezTo>
                  <a:pt x="138" y="145"/>
                  <a:pt x="138" y="145"/>
                  <a:pt x="138" y="145"/>
                </a:cubicBezTo>
                <a:cubicBezTo>
                  <a:pt x="142" y="145"/>
                  <a:pt x="145" y="142"/>
                  <a:pt x="145" y="139"/>
                </a:cubicBezTo>
                <a:cubicBezTo>
                  <a:pt x="145" y="135"/>
                  <a:pt x="142" y="132"/>
                  <a:pt x="138" y="132"/>
                </a:cubicBezTo>
                <a:close/>
                <a:moveTo>
                  <a:pt x="270" y="66"/>
                </a:moveTo>
                <a:cubicBezTo>
                  <a:pt x="266" y="66"/>
                  <a:pt x="263" y="69"/>
                  <a:pt x="263" y="73"/>
                </a:cubicBezTo>
                <a:cubicBezTo>
                  <a:pt x="263" y="76"/>
                  <a:pt x="266" y="79"/>
                  <a:pt x="270" y="79"/>
                </a:cubicBezTo>
                <a:cubicBezTo>
                  <a:pt x="274" y="79"/>
                  <a:pt x="277" y="76"/>
                  <a:pt x="277" y="73"/>
                </a:cubicBezTo>
                <a:cubicBezTo>
                  <a:pt x="277" y="69"/>
                  <a:pt x="274" y="66"/>
                  <a:pt x="270" y="66"/>
                </a:cubicBezTo>
                <a:close/>
                <a:moveTo>
                  <a:pt x="204" y="66"/>
                </a:moveTo>
                <a:cubicBezTo>
                  <a:pt x="200" y="66"/>
                  <a:pt x="198" y="69"/>
                  <a:pt x="198" y="73"/>
                </a:cubicBezTo>
                <a:cubicBezTo>
                  <a:pt x="198" y="76"/>
                  <a:pt x="200" y="79"/>
                  <a:pt x="204" y="79"/>
                </a:cubicBezTo>
                <a:cubicBezTo>
                  <a:pt x="208" y="79"/>
                  <a:pt x="211" y="76"/>
                  <a:pt x="211" y="73"/>
                </a:cubicBezTo>
                <a:cubicBezTo>
                  <a:pt x="211" y="69"/>
                  <a:pt x="208" y="66"/>
                  <a:pt x="204" y="66"/>
                </a:cubicBezTo>
                <a:close/>
                <a:moveTo>
                  <a:pt x="138" y="66"/>
                </a:moveTo>
                <a:cubicBezTo>
                  <a:pt x="138" y="66"/>
                  <a:pt x="138" y="66"/>
                  <a:pt x="138" y="66"/>
                </a:cubicBezTo>
                <a:cubicBezTo>
                  <a:pt x="134" y="66"/>
                  <a:pt x="132" y="69"/>
                  <a:pt x="132" y="73"/>
                </a:cubicBezTo>
                <a:cubicBezTo>
                  <a:pt x="132" y="76"/>
                  <a:pt x="134" y="79"/>
                  <a:pt x="138" y="79"/>
                </a:cubicBezTo>
                <a:cubicBezTo>
                  <a:pt x="138" y="79"/>
                  <a:pt x="138" y="79"/>
                  <a:pt x="138" y="79"/>
                </a:cubicBezTo>
                <a:cubicBezTo>
                  <a:pt x="142" y="79"/>
                  <a:pt x="145" y="76"/>
                  <a:pt x="145" y="73"/>
                </a:cubicBezTo>
                <a:cubicBezTo>
                  <a:pt x="145" y="69"/>
                  <a:pt x="142" y="66"/>
                  <a:pt x="138" y="66"/>
                </a:cubicBezTo>
                <a:close/>
                <a:moveTo>
                  <a:pt x="270" y="264"/>
                </a:moveTo>
                <a:cubicBezTo>
                  <a:pt x="266" y="264"/>
                  <a:pt x="263" y="267"/>
                  <a:pt x="263" y="270"/>
                </a:cubicBezTo>
                <a:cubicBezTo>
                  <a:pt x="263" y="274"/>
                  <a:pt x="266" y="277"/>
                  <a:pt x="270" y="277"/>
                </a:cubicBezTo>
                <a:cubicBezTo>
                  <a:pt x="274" y="277"/>
                  <a:pt x="277" y="274"/>
                  <a:pt x="277" y="270"/>
                </a:cubicBezTo>
                <a:cubicBezTo>
                  <a:pt x="277" y="267"/>
                  <a:pt x="274" y="264"/>
                  <a:pt x="270" y="264"/>
                </a:cubicBezTo>
                <a:close/>
                <a:moveTo>
                  <a:pt x="204" y="264"/>
                </a:moveTo>
                <a:cubicBezTo>
                  <a:pt x="200" y="264"/>
                  <a:pt x="198" y="267"/>
                  <a:pt x="198" y="270"/>
                </a:cubicBezTo>
                <a:cubicBezTo>
                  <a:pt x="198" y="274"/>
                  <a:pt x="200" y="277"/>
                  <a:pt x="204" y="277"/>
                </a:cubicBezTo>
                <a:cubicBezTo>
                  <a:pt x="208" y="277"/>
                  <a:pt x="211" y="274"/>
                  <a:pt x="211" y="270"/>
                </a:cubicBezTo>
                <a:cubicBezTo>
                  <a:pt x="211" y="267"/>
                  <a:pt x="208" y="264"/>
                  <a:pt x="204" y="264"/>
                </a:cubicBezTo>
                <a:close/>
                <a:moveTo>
                  <a:pt x="171" y="297"/>
                </a:moveTo>
                <a:cubicBezTo>
                  <a:pt x="167" y="297"/>
                  <a:pt x="165" y="300"/>
                  <a:pt x="165" y="303"/>
                </a:cubicBezTo>
                <a:cubicBezTo>
                  <a:pt x="165" y="307"/>
                  <a:pt x="167" y="310"/>
                  <a:pt x="171" y="310"/>
                </a:cubicBezTo>
                <a:cubicBezTo>
                  <a:pt x="175" y="310"/>
                  <a:pt x="178" y="307"/>
                  <a:pt x="178" y="303"/>
                </a:cubicBezTo>
                <a:cubicBezTo>
                  <a:pt x="178" y="300"/>
                  <a:pt x="175" y="297"/>
                  <a:pt x="171" y="297"/>
                </a:cubicBezTo>
                <a:close/>
                <a:moveTo>
                  <a:pt x="237" y="297"/>
                </a:moveTo>
                <a:cubicBezTo>
                  <a:pt x="233" y="297"/>
                  <a:pt x="230" y="300"/>
                  <a:pt x="230" y="303"/>
                </a:cubicBezTo>
                <a:cubicBezTo>
                  <a:pt x="230" y="307"/>
                  <a:pt x="233" y="310"/>
                  <a:pt x="237" y="310"/>
                </a:cubicBezTo>
                <a:cubicBezTo>
                  <a:pt x="241" y="310"/>
                  <a:pt x="244" y="307"/>
                  <a:pt x="244" y="303"/>
                </a:cubicBezTo>
                <a:cubicBezTo>
                  <a:pt x="244" y="300"/>
                  <a:pt x="241" y="297"/>
                  <a:pt x="237" y="297"/>
                </a:cubicBezTo>
                <a:close/>
                <a:moveTo>
                  <a:pt x="171" y="231"/>
                </a:moveTo>
                <a:cubicBezTo>
                  <a:pt x="167" y="231"/>
                  <a:pt x="165" y="234"/>
                  <a:pt x="165" y="237"/>
                </a:cubicBezTo>
                <a:cubicBezTo>
                  <a:pt x="165" y="241"/>
                  <a:pt x="167" y="244"/>
                  <a:pt x="171" y="244"/>
                </a:cubicBezTo>
                <a:cubicBezTo>
                  <a:pt x="175" y="244"/>
                  <a:pt x="178" y="241"/>
                  <a:pt x="178" y="237"/>
                </a:cubicBezTo>
                <a:cubicBezTo>
                  <a:pt x="178" y="234"/>
                  <a:pt x="175" y="231"/>
                  <a:pt x="171" y="231"/>
                </a:cubicBezTo>
                <a:close/>
                <a:moveTo>
                  <a:pt x="237" y="231"/>
                </a:moveTo>
                <a:cubicBezTo>
                  <a:pt x="233" y="231"/>
                  <a:pt x="230" y="234"/>
                  <a:pt x="230" y="237"/>
                </a:cubicBezTo>
                <a:cubicBezTo>
                  <a:pt x="230" y="241"/>
                  <a:pt x="233" y="244"/>
                  <a:pt x="237" y="244"/>
                </a:cubicBezTo>
                <a:cubicBezTo>
                  <a:pt x="241" y="244"/>
                  <a:pt x="244" y="241"/>
                  <a:pt x="244" y="237"/>
                </a:cubicBezTo>
                <a:cubicBezTo>
                  <a:pt x="244" y="234"/>
                  <a:pt x="241" y="231"/>
                  <a:pt x="237" y="231"/>
                </a:cubicBezTo>
                <a:close/>
                <a:moveTo>
                  <a:pt x="138" y="264"/>
                </a:moveTo>
                <a:cubicBezTo>
                  <a:pt x="138" y="264"/>
                  <a:pt x="138" y="264"/>
                  <a:pt x="138" y="264"/>
                </a:cubicBezTo>
                <a:cubicBezTo>
                  <a:pt x="134" y="264"/>
                  <a:pt x="132" y="267"/>
                  <a:pt x="132" y="270"/>
                </a:cubicBezTo>
                <a:cubicBezTo>
                  <a:pt x="132" y="274"/>
                  <a:pt x="134" y="277"/>
                  <a:pt x="138" y="277"/>
                </a:cubicBezTo>
                <a:cubicBezTo>
                  <a:pt x="138" y="277"/>
                  <a:pt x="138" y="277"/>
                  <a:pt x="138" y="277"/>
                </a:cubicBezTo>
                <a:cubicBezTo>
                  <a:pt x="142" y="277"/>
                  <a:pt x="145" y="274"/>
                  <a:pt x="145" y="270"/>
                </a:cubicBezTo>
                <a:cubicBezTo>
                  <a:pt x="145" y="267"/>
                  <a:pt x="142" y="264"/>
                  <a:pt x="138" y="264"/>
                </a:cubicBezTo>
                <a:close/>
                <a:moveTo>
                  <a:pt x="270" y="198"/>
                </a:moveTo>
                <a:cubicBezTo>
                  <a:pt x="266" y="198"/>
                  <a:pt x="263" y="201"/>
                  <a:pt x="263" y="204"/>
                </a:cubicBezTo>
                <a:cubicBezTo>
                  <a:pt x="263" y="208"/>
                  <a:pt x="266" y="211"/>
                  <a:pt x="270" y="211"/>
                </a:cubicBezTo>
                <a:cubicBezTo>
                  <a:pt x="274" y="211"/>
                  <a:pt x="277" y="208"/>
                  <a:pt x="277" y="204"/>
                </a:cubicBezTo>
                <a:cubicBezTo>
                  <a:pt x="277" y="201"/>
                  <a:pt x="274" y="198"/>
                  <a:pt x="270" y="198"/>
                </a:cubicBezTo>
                <a:close/>
                <a:moveTo>
                  <a:pt x="204" y="198"/>
                </a:moveTo>
                <a:cubicBezTo>
                  <a:pt x="200" y="198"/>
                  <a:pt x="198" y="201"/>
                  <a:pt x="198" y="204"/>
                </a:cubicBezTo>
                <a:cubicBezTo>
                  <a:pt x="198" y="208"/>
                  <a:pt x="200" y="211"/>
                  <a:pt x="204" y="211"/>
                </a:cubicBezTo>
                <a:cubicBezTo>
                  <a:pt x="208" y="211"/>
                  <a:pt x="211" y="208"/>
                  <a:pt x="211" y="204"/>
                </a:cubicBezTo>
                <a:cubicBezTo>
                  <a:pt x="211" y="201"/>
                  <a:pt x="208" y="198"/>
                  <a:pt x="204" y="198"/>
                </a:cubicBezTo>
                <a:close/>
                <a:moveTo>
                  <a:pt x="138" y="198"/>
                </a:moveTo>
                <a:cubicBezTo>
                  <a:pt x="138" y="198"/>
                  <a:pt x="138" y="198"/>
                  <a:pt x="138" y="198"/>
                </a:cubicBezTo>
                <a:cubicBezTo>
                  <a:pt x="134" y="198"/>
                  <a:pt x="132" y="201"/>
                  <a:pt x="132" y="204"/>
                </a:cubicBezTo>
                <a:cubicBezTo>
                  <a:pt x="132" y="208"/>
                  <a:pt x="134" y="211"/>
                  <a:pt x="138" y="211"/>
                </a:cubicBezTo>
                <a:cubicBezTo>
                  <a:pt x="138" y="211"/>
                  <a:pt x="138" y="211"/>
                  <a:pt x="138" y="211"/>
                </a:cubicBezTo>
                <a:cubicBezTo>
                  <a:pt x="142" y="211"/>
                  <a:pt x="145" y="208"/>
                  <a:pt x="145" y="204"/>
                </a:cubicBezTo>
                <a:cubicBezTo>
                  <a:pt x="145" y="201"/>
                  <a:pt x="142" y="198"/>
                  <a:pt x="138" y="198"/>
                </a:cubicBezTo>
                <a:close/>
                <a:moveTo>
                  <a:pt x="270" y="396"/>
                </a:moveTo>
                <a:cubicBezTo>
                  <a:pt x="266" y="396"/>
                  <a:pt x="263" y="399"/>
                  <a:pt x="263" y="402"/>
                </a:cubicBezTo>
                <a:cubicBezTo>
                  <a:pt x="263" y="406"/>
                  <a:pt x="266" y="409"/>
                  <a:pt x="270" y="409"/>
                </a:cubicBezTo>
                <a:cubicBezTo>
                  <a:pt x="274" y="409"/>
                  <a:pt x="277" y="406"/>
                  <a:pt x="277" y="402"/>
                </a:cubicBezTo>
                <a:cubicBezTo>
                  <a:pt x="277" y="399"/>
                  <a:pt x="274" y="396"/>
                  <a:pt x="270" y="396"/>
                </a:cubicBezTo>
                <a:close/>
                <a:moveTo>
                  <a:pt x="204" y="396"/>
                </a:moveTo>
                <a:cubicBezTo>
                  <a:pt x="200" y="396"/>
                  <a:pt x="198" y="399"/>
                  <a:pt x="198" y="402"/>
                </a:cubicBezTo>
                <a:cubicBezTo>
                  <a:pt x="198" y="406"/>
                  <a:pt x="200" y="409"/>
                  <a:pt x="204" y="409"/>
                </a:cubicBezTo>
                <a:cubicBezTo>
                  <a:pt x="208" y="409"/>
                  <a:pt x="211" y="406"/>
                  <a:pt x="211" y="402"/>
                </a:cubicBezTo>
                <a:cubicBezTo>
                  <a:pt x="211" y="399"/>
                  <a:pt x="208" y="396"/>
                  <a:pt x="204" y="396"/>
                </a:cubicBezTo>
                <a:close/>
                <a:moveTo>
                  <a:pt x="171" y="429"/>
                </a:moveTo>
                <a:cubicBezTo>
                  <a:pt x="169" y="429"/>
                  <a:pt x="168" y="429"/>
                  <a:pt x="166" y="431"/>
                </a:cubicBezTo>
                <a:cubicBezTo>
                  <a:pt x="170" y="432"/>
                  <a:pt x="174" y="432"/>
                  <a:pt x="177" y="433"/>
                </a:cubicBezTo>
                <a:cubicBezTo>
                  <a:pt x="176" y="431"/>
                  <a:pt x="174" y="429"/>
                  <a:pt x="171" y="429"/>
                </a:cubicBezTo>
                <a:close/>
                <a:moveTo>
                  <a:pt x="237" y="429"/>
                </a:moveTo>
                <a:cubicBezTo>
                  <a:pt x="233" y="429"/>
                  <a:pt x="230" y="432"/>
                  <a:pt x="230" y="435"/>
                </a:cubicBezTo>
                <a:cubicBezTo>
                  <a:pt x="230" y="436"/>
                  <a:pt x="231" y="437"/>
                  <a:pt x="231" y="438"/>
                </a:cubicBezTo>
                <a:cubicBezTo>
                  <a:pt x="235" y="437"/>
                  <a:pt x="239" y="437"/>
                  <a:pt x="244" y="437"/>
                </a:cubicBezTo>
                <a:cubicBezTo>
                  <a:pt x="244" y="436"/>
                  <a:pt x="244" y="436"/>
                  <a:pt x="244" y="435"/>
                </a:cubicBezTo>
                <a:cubicBezTo>
                  <a:pt x="244" y="432"/>
                  <a:pt x="241" y="429"/>
                  <a:pt x="237" y="429"/>
                </a:cubicBezTo>
                <a:close/>
                <a:moveTo>
                  <a:pt x="171" y="363"/>
                </a:moveTo>
                <a:cubicBezTo>
                  <a:pt x="167" y="363"/>
                  <a:pt x="165" y="366"/>
                  <a:pt x="165" y="369"/>
                </a:cubicBezTo>
                <a:cubicBezTo>
                  <a:pt x="165" y="373"/>
                  <a:pt x="167" y="376"/>
                  <a:pt x="171" y="376"/>
                </a:cubicBezTo>
                <a:cubicBezTo>
                  <a:pt x="175" y="376"/>
                  <a:pt x="178" y="373"/>
                  <a:pt x="178" y="369"/>
                </a:cubicBezTo>
                <a:cubicBezTo>
                  <a:pt x="178" y="366"/>
                  <a:pt x="175" y="363"/>
                  <a:pt x="171" y="363"/>
                </a:cubicBezTo>
                <a:close/>
                <a:moveTo>
                  <a:pt x="237" y="363"/>
                </a:moveTo>
                <a:cubicBezTo>
                  <a:pt x="233" y="363"/>
                  <a:pt x="230" y="366"/>
                  <a:pt x="230" y="369"/>
                </a:cubicBezTo>
                <a:cubicBezTo>
                  <a:pt x="230" y="373"/>
                  <a:pt x="233" y="376"/>
                  <a:pt x="237" y="376"/>
                </a:cubicBezTo>
                <a:cubicBezTo>
                  <a:pt x="241" y="376"/>
                  <a:pt x="244" y="373"/>
                  <a:pt x="244" y="369"/>
                </a:cubicBezTo>
                <a:cubicBezTo>
                  <a:pt x="244" y="366"/>
                  <a:pt x="241" y="363"/>
                  <a:pt x="237" y="363"/>
                </a:cubicBezTo>
                <a:close/>
                <a:moveTo>
                  <a:pt x="138" y="396"/>
                </a:moveTo>
                <a:cubicBezTo>
                  <a:pt x="138" y="396"/>
                  <a:pt x="138" y="396"/>
                  <a:pt x="138" y="396"/>
                </a:cubicBezTo>
                <a:cubicBezTo>
                  <a:pt x="134" y="396"/>
                  <a:pt x="132" y="399"/>
                  <a:pt x="132" y="402"/>
                </a:cubicBezTo>
                <a:cubicBezTo>
                  <a:pt x="132" y="406"/>
                  <a:pt x="134" y="409"/>
                  <a:pt x="138" y="409"/>
                </a:cubicBezTo>
                <a:cubicBezTo>
                  <a:pt x="138" y="409"/>
                  <a:pt x="138" y="409"/>
                  <a:pt x="138" y="409"/>
                </a:cubicBezTo>
                <a:cubicBezTo>
                  <a:pt x="142" y="409"/>
                  <a:pt x="145" y="406"/>
                  <a:pt x="145" y="402"/>
                </a:cubicBezTo>
                <a:cubicBezTo>
                  <a:pt x="145" y="399"/>
                  <a:pt x="142" y="396"/>
                  <a:pt x="138" y="396"/>
                </a:cubicBezTo>
                <a:close/>
                <a:moveTo>
                  <a:pt x="270" y="330"/>
                </a:moveTo>
                <a:cubicBezTo>
                  <a:pt x="266" y="330"/>
                  <a:pt x="263" y="333"/>
                  <a:pt x="263" y="336"/>
                </a:cubicBezTo>
                <a:cubicBezTo>
                  <a:pt x="263" y="340"/>
                  <a:pt x="266" y="343"/>
                  <a:pt x="270" y="343"/>
                </a:cubicBezTo>
                <a:cubicBezTo>
                  <a:pt x="274" y="343"/>
                  <a:pt x="277" y="340"/>
                  <a:pt x="277" y="336"/>
                </a:cubicBezTo>
                <a:cubicBezTo>
                  <a:pt x="277" y="333"/>
                  <a:pt x="274" y="330"/>
                  <a:pt x="270" y="330"/>
                </a:cubicBezTo>
                <a:close/>
                <a:moveTo>
                  <a:pt x="204" y="330"/>
                </a:moveTo>
                <a:cubicBezTo>
                  <a:pt x="200" y="330"/>
                  <a:pt x="198" y="333"/>
                  <a:pt x="198" y="336"/>
                </a:cubicBezTo>
                <a:cubicBezTo>
                  <a:pt x="198" y="340"/>
                  <a:pt x="200" y="343"/>
                  <a:pt x="204" y="343"/>
                </a:cubicBezTo>
                <a:cubicBezTo>
                  <a:pt x="208" y="343"/>
                  <a:pt x="211" y="340"/>
                  <a:pt x="211" y="336"/>
                </a:cubicBezTo>
                <a:cubicBezTo>
                  <a:pt x="211" y="333"/>
                  <a:pt x="208" y="330"/>
                  <a:pt x="204" y="330"/>
                </a:cubicBezTo>
                <a:close/>
                <a:moveTo>
                  <a:pt x="138" y="330"/>
                </a:moveTo>
                <a:cubicBezTo>
                  <a:pt x="138" y="330"/>
                  <a:pt x="138" y="330"/>
                  <a:pt x="138" y="330"/>
                </a:cubicBezTo>
                <a:cubicBezTo>
                  <a:pt x="134" y="330"/>
                  <a:pt x="132" y="333"/>
                  <a:pt x="132" y="336"/>
                </a:cubicBezTo>
                <a:cubicBezTo>
                  <a:pt x="132" y="340"/>
                  <a:pt x="134" y="343"/>
                  <a:pt x="138" y="343"/>
                </a:cubicBezTo>
                <a:cubicBezTo>
                  <a:pt x="138" y="343"/>
                  <a:pt x="138" y="343"/>
                  <a:pt x="138" y="343"/>
                </a:cubicBezTo>
                <a:cubicBezTo>
                  <a:pt x="142" y="343"/>
                  <a:pt x="145" y="340"/>
                  <a:pt x="145" y="336"/>
                </a:cubicBezTo>
                <a:cubicBezTo>
                  <a:pt x="145" y="333"/>
                  <a:pt x="142" y="330"/>
                  <a:pt x="138" y="330"/>
                </a:cubicBezTo>
                <a:close/>
                <a:moveTo>
                  <a:pt x="105" y="33"/>
                </a:moveTo>
                <a:cubicBezTo>
                  <a:pt x="102" y="33"/>
                  <a:pt x="99" y="36"/>
                  <a:pt x="99" y="40"/>
                </a:cubicBezTo>
                <a:cubicBezTo>
                  <a:pt x="99" y="43"/>
                  <a:pt x="102" y="46"/>
                  <a:pt x="105" y="46"/>
                </a:cubicBezTo>
                <a:cubicBezTo>
                  <a:pt x="109" y="46"/>
                  <a:pt x="112" y="43"/>
                  <a:pt x="112" y="40"/>
                </a:cubicBezTo>
                <a:cubicBezTo>
                  <a:pt x="112" y="36"/>
                  <a:pt x="109" y="33"/>
                  <a:pt x="105" y="33"/>
                </a:cubicBezTo>
                <a:close/>
                <a:moveTo>
                  <a:pt x="72" y="132"/>
                </a:moveTo>
                <a:cubicBezTo>
                  <a:pt x="69" y="132"/>
                  <a:pt x="66" y="135"/>
                  <a:pt x="66" y="139"/>
                </a:cubicBezTo>
                <a:cubicBezTo>
                  <a:pt x="66" y="142"/>
                  <a:pt x="69" y="145"/>
                  <a:pt x="72" y="145"/>
                </a:cubicBezTo>
                <a:cubicBezTo>
                  <a:pt x="76" y="145"/>
                  <a:pt x="79" y="142"/>
                  <a:pt x="79" y="139"/>
                </a:cubicBezTo>
                <a:cubicBezTo>
                  <a:pt x="79" y="135"/>
                  <a:pt x="76" y="132"/>
                  <a:pt x="72" y="132"/>
                </a:cubicBezTo>
                <a:close/>
                <a:moveTo>
                  <a:pt x="39" y="165"/>
                </a:moveTo>
                <a:cubicBezTo>
                  <a:pt x="36" y="165"/>
                  <a:pt x="33" y="168"/>
                  <a:pt x="33" y="172"/>
                </a:cubicBezTo>
                <a:cubicBezTo>
                  <a:pt x="33" y="175"/>
                  <a:pt x="36" y="178"/>
                  <a:pt x="39" y="178"/>
                </a:cubicBezTo>
                <a:cubicBezTo>
                  <a:pt x="43" y="178"/>
                  <a:pt x="46" y="175"/>
                  <a:pt x="46" y="172"/>
                </a:cubicBezTo>
                <a:cubicBezTo>
                  <a:pt x="46" y="168"/>
                  <a:pt x="43" y="165"/>
                  <a:pt x="39" y="165"/>
                </a:cubicBezTo>
                <a:close/>
                <a:moveTo>
                  <a:pt x="105" y="165"/>
                </a:moveTo>
                <a:cubicBezTo>
                  <a:pt x="102" y="165"/>
                  <a:pt x="99" y="168"/>
                  <a:pt x="99" y="172"/>
                </a:cubicBezTo>
                <a:cubicBezTo>
                  <a:pt x="99" y="175"/>
                  <a:pt x="102" y="178"/>
                  <a:pt x="105" y="178"/>
                </a:cubicBezTo>
                <a:cubicBezTo>
                  <a:pt x="109" y="178"/>
                  <a:pt x="112" y="175"/>
                  <a:pt x="112" y="172"/>
                </a:cubicBezTo>
                <a:cubicBezTo>
                  <a:pt x="112" y="168"/>
                  <a:pt x="109" y="165"/>
                  <a:pt x="105" y="165"/>
                </a:cubicBezTo>
                <a:close/>
                <a:moveTo>
                  <a:pt x="39" y="99"/>
                </a:moveTo>
                <a:cubicBezTo>
                  <a:pt x="36" y="99"/>
                  <a:pt x="33" y="102"/>
                  <a:pt x="33" y="106"/>
                </a:cubicBezTo>
                <a:cubicBezTo>
                  <a:pt x="33" y="109"/>
                  <a:pt x="36" y="112"/>
                  <a:pt x="39" y="112"/>
                </a:cubicBezTo>
                <a:cubicBezTo>
                  <a:pt x="43" y="112"/>
                  <a:pt x="46" y="109"/>
                  <a:pt x="46" y="106"/>
                </a:cubicBezTo>
                <a:cubicBezTo>
                  <a:pt x="46" y="102"/>
                  <a:pt x="43" y="99"/>
                  <a:pt x="39" y="99"/>
                </a:cubicBezTo>
                <a:close/>
                <a:moveTo>
                  <a:pt x="105" y="99"/>
                </a:moveTo>
                <a:cubicBezTo>
                  <a:pt x="102" y="99"/>
                  <a:pt x="99" y="102"/>
                  <a:pt x="99" y="106"/>
                </a:cubicBezTo>
                <a:cubicBezTo>
                  <a:pt x="99" y="109"/>
                  <a:pt x="102" y="112"/>
                  <a:pt x="105" y="112"/>
                </a:cubicBezTo>
                <a:cubicBezTo>
                  <a:pt x="109" y="112"/>
                  <a:pt x="112" y="109"/>
                  <a:pt x="112" y="106"/>
                </a:cubicBezTo>
                <a:cubicBezTo>
                  <a:pt x="112" y="102"/>
                  <a:pt x="109" y="99"/>
                  <a:pt x="105" y="99"/>
                </a:cubicBezTo>
                <a:close/>
                <a:moveTo>
                  <a:pt x="72" y="66"/>
                </a:moveTo>
                <a:cubicBezTo>
                  <a:pt x="69" y="66"/>
                  <a:pt x="66" y="69"/>
                  <a:pt x="66" y="73"/>
                </a:cubicBezTo>
                <a:cubicBezTo>
                  <a:pt x="66" y="76"/>
                  <a:pt x="69" y="79"/>
                  <a:pt x="72" y="79"/>
                </a:cubicBezTo>
                <a:cubicBezTo>
                  <a:pt x="76" y="79"/>
                  <a:pt x="79" y="76"/>
                  <a:pt x="79" y="73"/>
                </a:cubicBezTo>
                <a:cubicBezTo>
                  <a:pt x="79" y="69"/>
                  <a:pt x="76" y="66"/>
                  <a:pt x="72" y="66"/>
                </a:cubicBezTo>
                <a:close/>
                <a:moveTo>
                  <a:pt x="72" y="264"/>
                </a:moveTo>
                <a:cubicBezTo>
                  <a:pt x="69" y="264"/>
                  <a:pt x="66" y="267"/>
                  <a:pt x="66" y="270"/>
                </a:cubicBezTo>
                <a:cubicBezTo>
                  <a:pt x="66" y="274"/>
                  <a:pt x="69" y="277"/>
                  <a:pt x="72" y="277"/>
                </a:cubicBezTo>
                <a:cubicBezTo>
                  <a:pt x="76" y="277"/>
                  <a:pt x="79" y="274"/>
                  <a:pt x="79" y="270"/>
                </a:cubicBezTo>
                <a:cubicBezTo>
                  <a:pt x="79" y="267"/>
                  <a:pt x="76" y="264"/>
                  <a:pt x="72" y="264"/>
                </a:cubicBezTo>
                <a:close/>
                <a:moveTo>
                  <a:pt x="39" y="297"/>
                </a:moveTo>
                <a:cubicBezTo>
                  <a:pt x="36" y="297"/>
                  <a:pt x="33" y="300"/>
                  <a:pt x="33" y="303"/>
                </a:cubicBezTo>
                <a:cubicBezTo>
                  <a:pt x="33" y="307"/>
                  <a:pt x="36" y="310"/>
                  <a:pt x="39" y="310"/>
                </a:cubicBezTo>
                <a:cubicBezTo>
                  <a:pt x="43" y="310"/>
                  <a:pt x="46" y="307"/>
                  <a:pt x="46" y="303"/>
                </a:cubicBezTo>
                <a:cubicBezTo>
                  <a:pt x="46" y="300"/>
                  <a:pt x="43" y="297"/>
                  <a:pt x="39" y="297"/>
                </a:cubicBezTo>
                <a:close/>
                <a:moveTo>
                  <a:pt x="105" y="297"/>
                </a:moveTo>
                <a:cubicBezTo>
                  <a:pt x="102" y="297"/>
                  <a:pt x="99" y="300"/>
                  <a:pt x="99" y="303"/>
                </a:cubicBezTo>
                <a:cubicBezTo>
                  <a:pt x="99" y="307"/>
                  <a:pt x="102" y="310"/>
                  <a:pt x="105" y="310"/>
                </a:cubicBezTo>
                <a:cubicBezTo>
                  <a:pt x="109" y="310"/>
                  <a:pt x="112" y="307"/>
                  <a:pt x="112" y="303"/>
                </a:cubicBezTo>
                <a:cubicBezTo>
                  <a:pt x="112" y="300"/>
                  <a:pt x="109" y="297"/>
                  <a:pt x="105" y="297"/>
                </a:cubicBezTo>
                <a:close/>
                <a:moveTo>
                  <a:pt x="39" y="231"/>
                </a:moveTo>
                <a:cubicBezTo>
                  <a:pt x="36" y="231"/>
                  <a:pt x="33" y="234"/>
                  <a:pt x="33" y="237"/>
                </a:cubicBezTo>
                <a:cubicBezTo>
                  <a:pt x="33" y="241"/>
                  <a:pt x="36" y="244"/>
                  <a:pt x="39" y="244"/>
                </a:cubicBezTo>
                <a:cubicBezTo>
                  <a:pt x="43" y="244"/>
                  <a:pt x="46" y="241"/>
                  <a:pt x="46" y="237"/>
                </a:cubicBezTo>
                <a:cubicBezTo>
                  <a:pt x="46" y="234"/>
                  <a:pt x="43" y="231"/>
                  <a:pt x="39" y="231"/>
                </a:cubicBezTo>
                <a:close/>
                <a:moveTo>
                  <a:pt x="105" y="231"/>
                </a:moveTo>
                <a:cubicBezTo>
                  <a:pt x="102" y="231"/>
                  <a:pt x="99" y="234"/>
                  <a:pt x="99" y="237"/>
                </a:cubicBezTo>
                <a:cubicBezTo>
                  <a:pt x="99" y="241"/>
                  <a:pt x="102" y="244"/>
                  <a:pt x="105" y="244"/>
                </a:cubicBezTo>
                <a:cubicBezTo>
                  <a:pt x="109" y="244"/>
                  <a:pt x="112" y="241"/>
                  <a:pt x="112" y="237"/>
                </a:cubicBezTo>
                <a:cubicBezTo>
                  <a:pt x="112" y="234"/>
                  <a:pt x="109" y="231"/>
                  <a:pt x="105" y="231"/>
                </a:cubicBezTo>
                <a:close/>
                <a:moveTo>
                  <a:pt x="72" y="198"/>
                </a:moveTo>
                <a:cubicBezTo>
                  <a:pt x="69" y="198"/>
                  <a:pt x="66" y="201"/>
                  <a:pt x="66" y="204"/>
                </a:cubicBezTo>
                <a:cubicBezTo>
                  <a:pt x="66" y="208"/>
                  <a:pt x="69" y="211"/>
                  <a:pt x="72" y="211"/>
                </a:cubicBezTo>
                <a:cubicBezTo>
                  <a:pt x="76" y="211"/>
                  <a:pt x="79" y="208"/>
                  <a:pt x="79" y="204"/>
                </a:cubicBezTo>
                <a:cubicBezTo>
                  <a:pt x="79" y="201"/>
                  <a:pt x="76" y="198"/>
                  <a:pt x="72" y="198"/>
                </a:cubicBezTo>
                <a:close/>
                <a:moveTo>
                  <a:pt x="105" y="363"/>
                </a:moveTo>
                <a:cubicBezTo>
                  <a:pt x="102" y="363"/>
                  <a:pt x="99" y="366"/>
                  <a:pt x="99" y="369"/>
                </a:cubicBezTo>
                <a:cubicBezTo>
                  <a:pt x="99" y="373"/>
                  <a:pt x="102" y="376"/>
                  <a:pt x="105" y="376"/>
                </a:cubicBezTo>
                <a:cubicBezTo>
                  <a:pt x="109" y="376"/>
                  <a:pt x="112" y="373"/>
                  <a:pt x="112" y="369"/>
                </a:cubicBezTo>
                <a:cubicBezTo>
                  <a:pt x="112" y="366"/>
                  <a:pt x="109" y="363"/>
                  <a:pt x="105" y="363"/>
                </a:cubicBezTo>
                <a:close/>
                <a:moveTo>
                  <a:pt x="72" y="330"/>
                </a:moveTo>
                <a:cubicBezTo>
                  <a:pt x="69" y="330"/>
                  <a:pt x="66" y="333"/>
                  <a:pt x="66" y="336"/>
                </a:cubicBezTo>
                <a:cubicBezTo>
                  <a:pt x="66" y="340"/>
                  <a:pt x="69" y="343"/>
                  <a:pt x="72" y="343"/>
                </a:cubicBezTo>
                <a:cubicBezTo>
                  <a:pt x="76" y="343"/>
                  <a:pt x="79" y="340"/>
                  <a:pt x="79" y="336"/>
                </a:cubicBezTo>
                <a:cubicBezTo>
                  <a:pt x="79" y="333"/>
                  <a:pt x="76" y="330"/>
                  <a:pt x="72" y="330"/>
                </a:cubicBezTo>
                <a:close/>
                <a:moveTo>
                  <a:pt x="9" y="144"/>
                </a:moveTo>
                <a:cubicBezTo>
                  <a:pt x="11" y="143"/>
                  <a:pt x="13" y="141"/>
                  <a:pt x="13" y="139"/>
                </a:cubicBezTo>
                <a:cubicBezTo>
                  <a:pt x="13" y="138"/>
                  <a:pt x="13" y="137"/>
                  <a:pt x="12" y="136"/>
                </a:cubicBezTo>
                <a:cubicBezTo>
                  <a:pt x="11" y="139"/>
                  <a:pt x="10" y="141"/>
                  <a:pt x="9" y="144"/>
                </a:cubicBezTo>
                <a:close/>
                <a:moveTo>
                  <a:pt x="6" y="264"/>
                </a:moveTo>
                <a:cubicBezTo>
                  <a:pt x="6" y="264"/>
                  <a:pt x="5" y="264"/>
                  <a:pt x="4" y="264"/>
                </a:cubicBezTo>
                <a:cubicBezTo>
                  <a:pt x="5" y="269"/>
                  <a:pt x="6" y="273"/>
                  <a:pt x="7" y="277"/>
                </a:cubicBezTo>
                <a:cubicBezTo>
                  <a:pt x="11" y="276"/>
                  <a:pt x="13" y="274"/>
                  <a:pt x="13" y="270"/>
                </a:cubicBezTo>
                <a:cubicBezTo>
                  <a:pt x="13" y="267"/>
                  <a:pt x="10" y="264"/>
                  <a:pt x="6" y="264"/>
                </a:cubicBezTo>
                <a:close/>
                <a:moveTo>
                  <a:pt x="6" y="198"/>
                </a:moveTo>
                <a:cubicBezTo>
                  <a:pt x="3" y="198"/>
                  <a:pt x="0" y="201"/>
                  <a:pt x="0" y="204"/>
                </a:cubicBezTo>
                <a:cubicBezTo>
                  <a:pt x="0" y="208"/>
                  <a:pt x="3" y="211"/>
                  <a:pt x="6" y="211"/>
                </a:cubicBezTo>
                <a:cubicBezTo>
                  <a:pt x="10" y="211"/>
                  <a:pt x="13" y="208"/>
                  <a:pt x="13" y="204"/>
                </a:cubicBezTo>
                <a:cubicBezTo>
                  <a:pt x="13" y="201"/>
                  <a:pt x="10" y="198"/>
                  <a:pt x="6" y="1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Oval 6">
            <a:extLst>
              <a:ext uri="{FF2B5EF4-FFF2-40B4-BE49-F238E27FC236}">
                <a16:creationId xmlns:a16="http://schemas.microsoft.com/office/drawing/2014/main" id="{00A61FDC-EEF2-4E3F-994C-914CF357CC02}"/>
              </a:ext>
            </a:extLst>
          </p:cNvPr>
          <p:cNvSpPr>
            <a:spLocks noChangeArrowheads="1"/>
          </p:cNvSpPr>
          <p:nvPr/>
        </p:nvSpPr>
        <p:spPr bwMode="auto">
          <a:xfrm>
            <a:off x="1457257" y="1063762"/>
            <a:ext cx="1156931" cy="1159316"/>
          </a:xfrm>
          <a:prstGeom prst="ellipse">
            <a:avLst/>
          </a:prstGeom>
          <a:gradFill>
            <a:gsLst>
              <a:gs pos="0">
                <a:schemeClr val="accent1">
                  <a:alpha val="0"/>
                </a:schemeClr>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54" name="Oval 7">
            <a:extLst>
              <a:ext uri="{FF2B5EF4-FFF2-40B4-BE49-F238E27FC236}">
                <a16:creationId xmlns:a16="http://schemas.microsoft.com/office/drawing/2014/main" id="{2F21C1BE-94EA-450D-856B-A0EDAD063F2C}"/>
              </a:ext>
            </a:extLst>
          </p:cNvPr>
          <p:cNvSpPr>
            <a:spLocks noChangeArrowheads="1"/>
          </p:cNvSpPr>
          <p:nvPr/>
        </p:nvSpPr>
        <p:spPr bwMode="auto">
          <a:xfrm>
            <a:off x="207591" y="3100330"/>
            <a:ext cx="3671109" cy="3674001"/>
          </a:xfrm>
          <a:prstGeom prst="ellipse">
            <a:avLst/>
          </a:prstGeom>
          <a:solidFill>
            <a:schemeClr val="accent4">
              <a:alpha val="2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55" name="Group 354">
            <a:extLst>
              <a:ext uri="{FF2B5EF4-FFF2-40B4-BE49-F238E27FC236}">
                <a16:creationId xmlns:a16="http://schemas.microsoft.com/office/drawing/2014/main" id="{02165180-A6E5-4350-BB17-614B0753D65D}"/>
              </a:ext>
            </a:extLst>
          </p:cNvPr>
          <p:cNvGrpSpPr/>
          <p:nvPr/>
        </p:nvGrpSpPr>
        <p:grpSpPr>
          <a:xfrm>
            <a:off x="-164297" y="4993059"/>
            <a:ext cx="3182977" cy="930276"/>
            <a:chOff x="665171" y="2578103"/>
            <a:chExt cx="3182977" cy="930276"/>
          </a:xfrm>
        </p:grpSpPr>
        <p:sp>
          <p:nvSpPr>
            <p:cNvPr id="356" name="Oval 294">
              <a:extLst>
                <a:ext uri="{FF2B5EF4-FFF2-40B4-BE49-F238E27FC236}">
                  <a16:creationId xmlns:a16="http://schemas.microsoft.com/office/drawing/2014/main" id="{65D1F0F1-64B2-4B4D-915B-667AD1F6B961}"/>
                </a:ext>
              </a:extLst>
            </p:cNvPr>
            <p:cNvSpPr>
              <a:spLocks noChangeArrowheads="1"/>
            </p:cNvSpPr>
            <p:nvPr/>
          </p:nvSpPr>
          <p:spPr bwMode="auto">
            <a:xfrm>
              <a:off x="3802110"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295">
              <a:extLst>
                <a:ext uri="{FF2B5EF4-FFF2-40B4-BE49-F238E27FC236}">
                  <a16:creationId xmlns:a16="http://schemas.microsoft.com/office/drawing/2014/main" id="{879337B3-04D0-423C-AD04-FFC5E3EF48F1}"/>
                </a:ext>
              </a:extLst>
            </p:cNvPr>
            <p:cNvSpPr>
              <a:spLocks noChangeArrowheads="1"/>
            </p:cNvSpPr>
            <p:nvPr/>
          </p:nvSpPr>
          <p:spPr bwMode="auto">
            <a:xfrm>
              <a:off x="3802110"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296">
              <a:extLst>
                <a:ext uri="{FF2B5EF4-FFF2-40B4-BE49-F238E27FC236}">
                  <a16:creationId xmlns:a16="http://schemas.microsoft.com/office/drawing/2014/main" id="{5AD74759-EDDD-4A47-80F4-4FCADB0363CB}"/>
                </a:ext>
              </a:extLst>
            </p:cNvPr>
            <p:cNvSpPr>
              <a:spLocks noChangeArrowheads="1"/>
            </p:cNvSpPr>
            <p:nvPr/>
          </p:nvSpPr>
          <p:spPr bwMode="auto">
            <a:xfrm>
              <a:off x="3802110"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297">
              <a:extLst>
                <a:ext uri="{FF2B5EF4-FFF2-40B4-BE49-F238E27FC236}">
                  <a16:creationId xmlns:a16="http://schemas.microsoft.com/office/drawing/2014/main" id="{D51E39DA-91FE-4A57-A6DE-17A900F6D9AF}"/>
                </a:ext>
              </a:extLst>
            </p:cNvPr>
            <p:cNvSpPr>
              <a:spLocks noChangeArrowheads="1"/>
            </p:cNvSpPr>
            <p:nvPr/>
          </p:nvSpPr>
          <p:spPr bwMode="auto">
            <a:xfrm>
              <a:off x="3802110"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298">
              <a:extLst>
                <a:ext uri="{FF2B5EF4-FFF2-40B4-BE49-F238E27FC236}">
                  <a16:creationId xmlns:a16="http://schemas.microsoft.com/office/drawing/2014/main" id="{7EBB707A-4A7F-43A1-9316-F3B07EAED44E}"/>
                </a:ext>
              </a:extLst>
            </p:cNvPr>
            <p:cNvSpPr>
              <a:spLocks noChangeArrowheads="1"/>
            </p:cNvSpPr>
            <p:nvPr/>
          </p:nvSpPr>
          <p:spPr bwMode="auto">
            <a:xfrm>
              <a:off x="3802110"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Oval 299">
              <a:extLst>
                <a:ext uri="{FF2B5EF4-FFF2-40B4-BE49-F238E27FC236}">
                  <a16:creationId xmlns:a16="http://schemas.microsoft.com/office/drawing/2014/main" id="{B10785AD-3E99-48D6-9CE6-23E9A5C73BD1}"/>
                </a:ext>
              </a:extLst>
            </p:cNvPr>
            <p:cNvSpPr>
              <a:spLocks noChangeArrowheads="1"/>
            </p:cNvSpPr>
            <p:nvPr/>
          </p:nvSpPr>
          <p:spPr bwMode="auto">
            <a:xfrm>
              <a:off x="3802110"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300">
              <a:extLst>
                <a:ext uri="{FF2B5EF4-FFF2-40B4-BE49-F238E27FC236}">
                  <a16:creationId xmlns:a16="http://schemas.microsoft.com/office/drawing/2014/main" id="{4A4434A1-F3C7-4D6B-95CE-AB806E2E774F}"/>
                </a:ext>
              </a:extLst>
            </p:cNvPr>
            <p:cNvSpPr>
              <a:spLocks noChangeArrowheads="1"/>
            </p:cNvSpPr>
            <p:nvPr/>
          </p:nvSpPr>
          <p:spPr bwMode="auto">
            <a:xfrm>
              <a:off x="3637008"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Oval 301">
              <a:extLst>
                <a:ext uri="{FF2B5EF4-FFF2-40B4-BE49-F238E27FC236}">
                  <a16:creationId xmlns:a16="http://schemas.microsoft.com/office/drawing/2014/main" id="{15BC9F15-FE03-4744-8A0F-FD4E7977563F}"/>
                </a:ext>
              </a:extLst>
            </p:cNvPr>
            <p:cNvSpPr>
              <a:spLocks noChangeArrowheads="1"/>
            </p:cNvSpPr>
            <p:nvPr/>
          </p:nvSpPr>
          <p:spPr bwMode="auto">
            <a:xfrm>
              <a:off x="3637008"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Oval 302">
              <a:extLst>
                <a:ext uri="{FF2B5EF4-FFF2-40B4-BE49-F238E27FC236}">
                  <a16:creationId xmlns:a16="http://schemas.microsoft.com/office/drawing/2014/main" id="{8C908D1C-CDB3-4E84-B6A0-D13D7D6F45F8}"/>
                </a:ext>
              </a:extLst>
            </p:cNvPr>
            <p:cNvSpPr>
              <a:spLocks noChangeArrowheads="1"/>
            </p:cNvSpPr>
            <p:nvPr/>
          </p:nvSpPr>
          <p:spPr bwMode="auto">
            <a:xfrm>
              <a:off x="3637008"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Oval 303">
              <a:extLst>
                <a:ext uri="{FF2B5EF4-FFF2-40B4-BE49-F238E27FC236}">
                  <a16:creationId xmlns:a16="http://schemas.microsoft.com/office/drawing/2014/main" id="{3A0F8995-8C57-4A6D-9B0D-7CA23AC575E1}"/>
                </a:ext>
              </a:extLst>
            </p:cNvPr>
            <p:cNvSpPr>
              <a:spLocks noChangeArrowheads="1"/>
            </p:cNvSpPr>
            <p:nvPr/>
          </p:nvSpPr>
          <p:spPr bwMode="auto">
            <a:xfrm>
              <a:off x="3637008"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Oval 304">
              <a:extLst>
                <a:ext uri="{FF2B5EF4-FFF2-40B4-BE49-F238E27FC236}">
                  <a16:creationId xmlns:a16="http://schemas.microsoft.com/office/drawing/2014/main" id="{825D9E7D-F8F8-4057-A056-602DCA0A89B9}"/>
                </a:ext>
              </a:extLst>
            </p:cNvPr>
            <p:cNvSpPr>
              <a:spLocks noChangeArrowheads="1"/>
            </p:cNvSpPr>
            <p:nvPr/>
          </p:nvSpPr>
          <p:spPr bwMode="auto">
            <a:xfrm>
              <a:off x="3637008"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Oval 305">
              <a:extLst>
                <a:ext uri="{FF2B5EF4-FFF2-40B4-BE49-F238E27FC236}">
                  <a16:creationId xmlns:a16="http://schemas.microsoft.com/office/drawing/2014/main" id="{6DCC3B77-1DE4-4D15-BA34-1CBB8BFFF33C}"/>
                </a:ext>
              </a:extLst>
            </p:cNvPr>
            <p:cNvSpPr>
              <a:spLocks noChangeArrowheads="1"/>
            </p:cNvSpPr>
            <p:nvPr/>
          </p:nvSpPr>
          <p:spPr bwMode="auto">
            <a:xfrm>
              <a:off x="3637008"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306">
              <a:extLst>
                <a:ext uri="{FF2B5EF4-FFF2-40B4-BE49-F238E27FC236}">
                  <a16:creationId xmlns:a16="http://schemas.microsoft.com/office/drawing/2014/main" id="{F8149D3C-FC2B-414D-9D5A-BB8B854D411C}"/>
                </a:ext>
              </a:extLst>
            </p:cNvPr>
            <p:cNvSpPr>
              <a:spLocks noChangeArrowheads="1"/>
            </p:cNvSpPr>
            <p:nvPr/>
          </p:nvSpPr>
          <p:spPr bwMode="auto">
            <a:xfrm>
              <a:off x="3471906"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Oval 307">
              <a:extLst>
                <a:ext uri="{FF2B5EF4-FFF2-40B4-BE49-F238E27FC236}">
                  <a16:creationId xmlns:a16="http://schemas.microsoft.com/office/drawing/2014/main" id="{5C05ADF7-16B3-4CB7-A886-04E3EFE2C2CB}"/>
                </a:ext>
              </a:extLst>
            </p:cNvPr>
            <p:cNvSpPr>
              <a:spLocks noChangeArrowheads="1"/>
            </p:cNvSpPr>
            <p:nvPr/>
          </p:nvSpPr>
          <p:spPr bwMode="auto">
            <a:xfrm>
              <a:off x="3471906"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Oval 308">
              <a:extLst>
                <a:ext uri="{FF2B5EF4-FFF2-40B4-BE49-F238E27FC236}">
                  <a16:creationId xmlns:a16="http://schemas.microsoft.com/office/drawing/2014/main" id="{F304BD8B-E217-4863-933B-31FD1A553C8F}"/>
                </a:ext>
              </a:extLst>
            </p:cNvPr>
            <p:cNvSpPr>
              <a:spLocks noChangeArrowheads="1"/>
            </p:cNvSpPr>
            <p:nvPr/>
          </p:nvSpPr>
          <p:spPr bwMode="auto">
            <a:xfrm>
              <a:off x="3471906"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Oval 309">
              <a:extLst>
                <a:ext uri="{FF2B5EF4-FFF2-40B4-BE49-F238E27FC236}">
                  <a16:creationId xmlns:a16="http://schemas.microsoft.com/office/drawing/2014/main" id="{9AB3FA5A-210F-4CD9-BA48-011DF45F1BD7}"/>
                </a:ext>
              </a:extLst>
            </p:cNvPr>
            <p:cNvSpPr>
              <a:spLocks noChangeArrowheads="1"/>
            </p:cNvSpPr>
            <p:nvPr/>
          </p:nvSpPr>
          <p:spPr bwMode="auto">
            <a:xfrm>
              <a:off x="3471906"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Oval 310">
              <a:extLst>
                <a:ext uri="{FF2B5EF4-FFF2-40B4-BE49-F238E27FC236}">
                  <a16:creationId xmlns:a16="http://schemas.microsoft.com/office/drawing/2014/main" id="{C8F65C22-EF6A-4C4B-A7E0-F4B4ED8DB354}"/>
                </a:ext>
              </a:extLst>
            </p:cNvPr>
            <p:cNvSpPr>
              <a:spLocks noChangeArrowheads="1"/>
            </p:cNvSpPr>
            <p:nvPr/>
          </p:nvSpPr>
          <p:spPr bwMode="auto">
            <a:xfrm>
              <a:off x="3471906"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Oval 311">
              <a:extLst>
                <a:ext uri="{FF2B5EF4-FFF2-40B4-BE49-F238E27FC236}">
                  <a16:creationId xmlns:a16="http://schemas.microsoft.com/office/drawing/2014/main" id="{FBC5AE57-76E3-46A6-9D2A-7F448DD957B6}"/>
                </a:ext>
              </a:extLst>
            </p:cNvPr>
            <p:cNvSpPr>
              <a:spLocks noChangeArrowheads="1"/>
            </p:cNvSpPr>
            <p:nvPr/>
          </p:nvSpPr>
          <p:spPr bwMode="auto">
            <a:xfrm>
              <a:off x="3471906"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312">
              <a:extLst>
                <a:ext uri="{FF2B5EF4-FFF2-40B4-BE49-F238E27FC236}">
                  <a16:creationId xmlns:a16="http://schemas.microsoft.com/office/drawing/2014/main" id="{C66C79A4-9AE2-4C1E-8BF8-1F070FD5F2E8}"/>
                </a:ext>
              </a:extLst>
            </p:cNvPr>
            <p:cNvSpPr>
              <a:spLocks noChangeArrowheads="1"/>
            </p:cNvSpPr>
            <p:nvPr/>
          </p:nvSpPr>
          <p:spPr bwMode="auto">
            <a:xfrm>
              <a:off x="3306804"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313">
              <a:extLst>
                <a:ext uri="{FF2B5EF4-FFF2-40B4-BE49-F238E27FC236}">
                  <a16:creationId xmlns:a16="http://schemas.microsoft.com/office/drawing/2014/main" id="{7CC71806-F693-436A-8502-B1AC43FA5853}"/>
                </a:ext>
              </a:extLst>
            </p:cNvPr>
            <p:cNvSpPr>
              <a:spLocks noChangeArrowheads="1"/>
            </p:cNvSpPr>
            <p:nvPr/>
          </p:nvSpPr>
          <p:spPr bwMode="auto">
            <a:xfrm>
              <a:off x="3306804"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Oval 314">
              <a:extLst>
                <a:ext uri="{FF2B5EF4-FFF2-40B4-BE49-F238E27FC236}">
                  <a16:creationId xmlns:a16="http://schemas.microsoft.com/office/drawing/2014/main" id="{E7794267-49B7-4465-8E36-BA2F4C4D93C4}"/>
                </a:ext>
              </a:extLst>
            </p:cNvPr>
            <p:cNvSpPr>
              <a:spLocks noChangeArrowheads="1"/>
            </p:cNvSpPr>
            <p:nvPr/>
          </p:nvSpPr>
          <p:spPr bwMode="auto">
            <a:xfrm>
              <a:off x="3306804"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Oval 315">
              <a:extLst>
                <a:ext uri="{FF2B5EF4-FFF2-40B4-BE49-F238E27FC236}">
                  <a16:creationId xmlns:a16="http://schemas.microsoft.com/office/drawing/2014/main" id="{3CA0AB3A-08D5-44F1-8E6E-FAA2C1DE961D}"/>
                </a:ext>
              </a:extLst>
            </p:cNvPr>
            <p:cNvSpPr>
              <a:spLocks noChangeArrowheads="1"/>
            </p:cNvSpPr>
            <p:nvPr/>
          </p:nvSpPr>
          <p:spPr bwMode="auto">
            <a:xfrm>
              <a:off x="3306804"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Oval 316">
              <a:extLst>
                <a:ext uri="{FF2B5EF4-FFF2-40B4-BE49-F238E27FC236}">
                  <a16:creationId xmlns:a16="http://schemas.microsoft.com/office/drawing/2014/main" id="{BA21ED2D-5041-4768-BA23-1E98C608986B}"/>
                </a:ext>
              </a:extLst>
            </p:cNvPr>
            <p:cNvSpPr>
              <a:spLocks noChangeArrowheads="1"/>
            </p:cNvSpPr>
            <p:nvPr/>
          </p:nvSpPr>
          <p:spPr bwMode="auto">
            <a:xfrm>
              <a:off x="3306804"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Oval 317">
              <a:extLst>
                <a:ext uri="{FF2B5EF4-FFF2-40B4-BE49-F238E27FC236}">
                  <a16:creationId xmlns:a16="http://schemas.microsoft.com/office/drawing/2014/main" id="{ADC97341-E9F0-48F3-9EC9-6D8C532265BB}"/>
                </a:ext>
              </a:extLst>
            </p:cNvPr>
            <p:cNvSpPr>
              <a:spLocks noChangeArrowheads="1"/>
            </p:cNvSpPr>
            <p:nvPr/>
          </p:nvSpPr>
          <p:spPr bwMode="auto">
            <a:xfrm>
              <a:off x="3306804"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318">
              <a:extLst>
                <a:ext uri="{FF2B5EF4-FFF2-40B4-BE49-F238E27FC236}">
                  <a16:creationId xmlns:a16="http://schemas.microsoft.com/office/drawing/2014/main" id="{924FFBBF-A548-4FBF-943A-061CCCAFC39E}"/>
                </a:ext>
              </a:extLst>
            </p:cNvPr>
            <p:cNvSpPr>
              <a:spLocks noChangeArrowheads="1"/>
            </p:cNvSpPr>
            <p:nvPr/>
          </p:nvSpPr>
          <p:spPr bwMode="auto">
            <a:xfrm>
              <a:off x="3141702"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Oval 319">
              <a:extLst>
                <a:ext uri="{FF2B5EF4-FFF2-40B4-BE49-F238E27FC236}">
                  <a16:creationId xmlns:a16="http://schemas.microsoft.com/office/drawing/2014/main" id="{FFBF5750-7C34-4C5F-8C11-B4296767554C}"/>
                </a:ext>
              </a:extLst>
            </p:cNvPr>
            <p:cNvSpPr>
              <a:spLocks noChangeArrowheads="1"/>
            </p:cNvSpPr>
            <p:nvPr/>
          </p:nvSpPr>
          <p:spPr bwMode="auto">
            <a:xfrm>
              <a:off x="3141702"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Oval 320">
              <a:extLst>
                <a:ext uri="{FF2B5EF4-FFF2-40B4-BE49-F238E27FC236}">
                  <a16:creationId xmlns:a16="http://schemas.microsoft.com/office/drawing/2014/main" id="{693BB28F-9626-4CA0-8783-A566B733A622}"/>
                </a:ext>
              </a:extLst>
            </p:cNvPr>
            <p:cNvSpPr>
              <a:spLocks noChangeArrowheads="1"/>
            </p:cNvSpPr>
            <p:nvPr/>
          </p:nvSpPr>
          <p:spPr bwMode="auto">
            <a:xfrm>
              <a:off x="3141702"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Oval 321">
              <a:extLst>
                <a:ext uri="{FF2B5EF4-FFF2-40B4-BE49-F238E27FC236}">
                  <a16:creationId xmlns:a16="http://schemas.microsoft.com/office/drawing/2014/main" id="{0B0E8542-A03D-4B2A-9D79-950F39D03B06}"/>
                </a:ext>
              </a:extLst>
            </p:cNvPr>
            <p:cNvSpPr>
              <a:spLocks noChangeArrowheads="1"/>
            </p:cNvSpPr>
            <p:nvPr/>
          </p:nvSpPr>
          <p:spPr bwMode="auto">
            <a:xfrm>
              <a:off x="3141702"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Oval 322">
              <a:extLst>
                <a:ext uri="{FF2B5EF4-FFF2-40B4-BE49-F238E27FC236}">
                  <a16:creationId xmlns:a16="http://schemas.microsoft.com/office/drawing/2014/main" id="{DB6F1466-96CB-4BE6-A66E-5A35DA4BA4BD}"/>
                </a:ext>
              </a:extLst>
            </p:cNvPr>
            <p:cNvSpPr>
              <a:spLocks noChangeArrowheads="1"/>
            </p:cNvSpPr>
            <p:nvPr/>
          </p:nvSpPr>
          <p:spPr bwMode="auto">
            <a:xfrm>
              <a:off x="3141702"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Oval 323">
              <a:extLst>
                <a:ext uri="{FF2B5EF4-FFF2-40B4-BE49-F238E27FC236}">
                  <a16:creationId xmlns:a16="http://schemas.microsoft.com/office/drawing/2014/main" id="{8E680C00-ABC0-4154-A997-769E7EC90AA7}"/>
                </a:ext>
              </a:extLst>
            </p:cNvPr>
            <p:cNvSpPr>
              <a:spLocks noChangeArrowheads="1"/>
            </p:cNvSpPr>
            <p:nvPr/>
          </p:nvSpPr>
          <p:spPr bwMode="auto">
            <a:xfrm>
              <a:off x="3141702"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324">
              <a:extLst>
                <a:ext uri="{FF2B5EF4-FFF2-40B4-BE49-F238E27FC236}">
                  <a16:creationId xmlns:a16="http://schemas.microsoft.com/office/drawing/2014/main" id="{F2267AC5-D239-4182-81A0-E0047E7754B9}"/>
                </a:ext>
              </a:extLst>
            </p:cNvPr>
            <p:cNvSpPr>
              <a:spLocks noChangeArrowheads="1"/>
            </p:cNvSpPr>
            <p:nvPr/>
          </p:nvSpPr>
          <p:spPr bwMode="auto">
            <a:xfrm>
              <a:off x="2976600" y="2578103"/>
              <a:ext cx="47626"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325">
              <a:extLst>
                <a:ext uri="{FF2B5EF4-FFF2-40B4-BE49-F238E27FC236}">
                  <a16:creationId xmlns:a16="http://schemas.microsoft.com/office/drawing/2014/main" id="{397FC69A-FE15-4660-AF21-700C9DEABFD7}"/>
                </a:ext>
              </a:extLst>
            </p:cNvPr>
            <p:cNvSpPr>
              <a:spLocks noChangeArrowheads="1"/>
            </p:cNvSpPr>
            <p:nvPr/>
          </p:nvSpPr>
          <p:spPr bwMode="auto">
            <a:xfrm>
              <a:off x="2976600" y="2755903"/>
              <a:ext cx="47626"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Oval 326">
              <a:extLst>
                <a:ext uri="{FF2B5EF4-FFF2-40B4-BE49-F238E27FC236}">
                  <a16:creationId xmlns:a16="http://schemas.microsoft.com/office/drawing/2014/main" id="{1D31CA01-6622-45B1-A7C9-58900C6858C2}"/>
                </a:ext>
              </a:extLst>
            </p:cNvPr>
            <p:cNvSpPr>
              <a:spLocks noChangeArrowheads="1"/>
            </p:cNvSpPr>
            <p:nvPr/>
          </p:nvSpPr>
          <p:spPr bwMode="auto">
            <a:xfrm>
              <a:off x="2976600" y="2935291"/>
              <a:ext cx="47626"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327">
              <a:extLst>
                <a:ext uri="{FF2B5EF4-FFF2-40B4-BE49-F238E27FC236}">
                  <a16:creationId xmlns:a16="http://schemas.microsoft.com/office/drawing/2014/main" id="{E5462741-4380-4C6F-BB6A-63C476F53DDF}"/>
                </a:ext>
              </a:extLst>
            </p:cNvPr>
            <p:cNvSpPr>
              <a:spLocks noChangeArrowheads="1"/>
            </p:cNvSpPr>
            <p:nvPr/>
          </p:nvSpPr>
          <p:spPr bwMode="auto">
            <a:xfrm>
              <a:off x="2976600" y="3109916"/>
              <a:ext cx="47626"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328">
              <a:extLst>
                <a:ext uri="{FF2B5EF4-FFF2-40B4-BE49-F238E27FC236}">
                  <a16:creationId xmlns:a16="http://schemas.microsoft.com/office/drawing/2014/main" id="{4C1D6E21-AF76-4BDD-A1BE-5CE683E03857}"/>
                </a:ext>
              </a:extLst>
            </p:cNvPr>
            <p:cNvSpPr>
              <a:spLocks noChangeArrowheads="1"/>
            </p:cNvSpPr>
            <p:nvPr/>
          </p:nvSpPr>
          <p:spPr bwMode="auto">
            <a:xfrm>
              <a:off x="2976600" y="3287716"/>
              <a:ext cx="47626"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Oval 329">
              <a:extLst>
                <a:ext uri="{FF2B5EF4-FFF2-40B4-BE49-F238E27FC236}">
                  <a16:creationId xmlns:a16="http://schemas.microsoft.com/office/drawing/2014/main" id="{E48FF7A3-0347-4D76-9E07-C76FFCDA842E}"/>
                </a:ext>
              </a:extLst>
            </p:cNvPr>
            <p:cNvSpPr>
              <a:spLocks noChangeArrowheads="1"/>
            </p:cNvSpPr>
            <p:nvPr/>
          </p:nvSpPr>
          <p:spPr bwMode="auto">
            <a:xfrm>
              <a:off x="2976600" y="3463929"/>
              <a:ext cx="47626"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Oval 330">
              <a:extLst>
                <a:ext uri="{FF2B5EF4-FFF2-40B4-BE49-F238E27FC236}">
                  <a16:creationId xmlns:a16="http://schemas.microsoft.com/office/drawing/2014/main" id="{0F995347-FFA8-43AD-B239-B06B3F9DD817}"/>
                </a:ext>
              </a:extLst>
            </p:cNvPr>
            <p:cNvSpPr>
              <a:spLocks noChangeArrowheads="1"/>
            </p:cNvSpPr>
            <p:nvPr/>
          </p:nvSpPr>
          <p:spPr bwMode="auto">
            <a:xfrm>
              <a:off x="2814673"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Oval 331">
              <a:extLst>
                <a:ext uri="{FF2B5EF4-FFF2-40B4-BE49-F238E27FC236}">
                  <a16:creationId xmlns:a16="http://schemas.microsoft.com/office/drawing/2014/main" id="{401516E3-31E8-485D-B3D9-E3F04099745E}"/>
                </a:ext>
              </a:extLst>
            </p:cNvPr>
            <p:cNvSpPr>
              <a:spLocks noChangeArrowheads="1"/>
            </p:cNvSpPr>
            <p:nvPr/>
          </p:nvSpPr>
          <p:spPr bwMode="auto">
            <a:xfrm>
              <a:off x="2814673"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Oval 332">
              <a:extLst>
                <a:ext uri="{FF2B5EF4-FFF2-40B4-BE49-F238E27FC236}">
                  <a16:creationId xmlns:a16="http://schemas.microsoft.com/office/drawing/2014/main" id="{0E18BAC2-8D12-410E-BA5A-BD8885A0B2FC}"/>
                </a:ext>
              </a:extLst>
            </p:cNvPr>
            <p:cNvSpPr>
              <a:spLocks noChangeArrowheads="1"/>
            </p:cNvSpPr>
            <p:nvPr/>
          </p:nvSpPr>
          <p:spPr bwMode="auto">
            <a:xfrm>
              <a:off x="2814673"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Oval 333">
              <a:extLst>
                <a:ext uri="{FF2B5EF4-FFF2-40B4-BE49-F238E27FC236}">
                  <a16:creationId xmlns:a16="http://schemas.microsoft.com/office/drawing/2014/main" id="{AF101701-0B8C-47C2-AD06-AE3D8500CE11}"/>
                </a:ext>
              </a:extLst>
            </p:cNvPr>
            <p:cNvSpPr>
              <a:spLocks noChangeArrowheads="1"/>
            </p:cNvSpPr>
            <p:nvPr/>
          </p:nvSpPr>
          <p:spPr bwMode="auto">
            <a:xfrm>
              <a:off x="2814673"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Oval 334">
              <a:extLst>
                <a:ext uri="{FF2B5EF4-FFF2-40B4-BE49-F238E27FC236}">
                  <a16:creationId xmlns:a16="http://schemas.microsoft.com/office/drawing/2014/main" id="{9C50DA07-8BA3-4A3B-8F5C-1DA62E5FD49C}"/>
                </a:ext>
              </a:extLst>
            </p:cNvPr>
            <p:cNvSpPr>
              <a:spLocks noChangeArrowheads="1"/>
            </p:cNvSpPr>
            <p:nvPr/>
          </p:nvSpPr>
          <p:spPr bwMode="auto">
            <a:xfrm>
              <a:off x="2814673"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Oval 335">
              <a:extLst>
                <a:ext uri="{FF2B5EF4-FFF2-40B4-BE49-F238E27FC236}">
                  <a16:creationId xmlns:a16="http://schemas.microsoft.com/office/drawing/2014/main" id="{21748DC3-B542-4C7C-A31D-66D7E3781A6A}"/>
                </a:ext>
              </a:extLst>
            </p:cNvPr>
            <p:cNvSpPr>
              <a:spLocks noChangeArrowheads="1"/>
            </p:cNvSpPr>
            <p:nvPr/>
          </p:nvSpPr>
          <p:spPr bwMode="auto">
            <a:xfrm>
              <a:off x="2814673"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Oval 336">
              <a:extLst>
                <a:ext uri="{FF2B5EF4-FFF2-40B4-BE49-F238E27FC236}">
                  <a16:creationId xmlns:a16="http://schemas.microsoft.com/office/drawing/2014/main" id="{A04E0231-23D5-40CE-A630-32C4F48C81C9}"/>
                </a:ext>
              </a:extLst>
            </p:cNvPr>
            <p:cNvSpPr>
              <a:spLocks noChangeArrowheads="1"/>
            </p:cNvSpPr>
            <p:nvPr/>
          </p:nvSpPr>
          <p:spPr bwMode="auto">
            <a:xfrm>
              <a:off x="2649571"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Oval 337">
              <a:extLst>
                <a:ext uri="{FF2B5EF4-FFF2-40B4-BE49-F238E27FC236}">
                  <a16:creationId xmlns:a16="http://schemas.microsoft.com/office/drawing/2014/main" id="{23B8B223-15F8-4541-ADBC-0DC324BACCF3}"/>
                </a:ext>
              </a:extLst>
            </p:cNvPr>
            <p:cNvSpPr>
              <a:spLocks noChangeArrowheads="1"/>
            </p:cNvSpPr>
            <p:nvPr/>
          </p:nvSpPr>
          <p:spPr bwMode="auto">
            <a:xfrm>
              <a:off x="2649571"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Oval 338">
              <a:extLst>
                <a:ext uri="{FF2B5EF4-FFF2-40B4-BE49-F238E27FC236}">
                  <a16:creationId xmlns:a16="http://schemas.microsoft.com/office/drawing/2014/main" id="{69F156C6-0174-40B1-B2F0-D9FB0A5DAC65}"/>
                </a:ext>
              </a:extLst>
            </p:cNvPr>
            <p:cNvSpPr>
              <a:spLocks noChangeArrowheads="1"/>
            </p:cNvSpPr>
            <p:nvPr/>
          </p:nvSpPr>
          <p:spPr bwMode="auto">
            <a:xfrm>
              <a:off x="2649571"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Oval 339">
              <a:extLst>
                <a:ext uri="{FF2B5EF4-FFF2-40B4-BE49-F238E27FC236}">
                  <a16:creationId xmlns:a16="http://schemas.microsoft.com/office/drawing/2014/main" id="{A6C00BFE-2BEC-4E63-AD1D-D0C786E70521}"/>
                </a:ext>
              </a:extLst>
            </p:cNvPr>
            <p:cNvSpPr>
              <a:spLocks noChangeArrowheads="1"/>
            </p:cNvSpPr>
            <p:nvPr/>
          </p:nvSpPr>
          <p:spPr bwMode="auto">
            <a:xfrm>
              <a:off x="2649571"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Oval 340">
              <a:extLst>
                <a:ext uri="{FF2B5EF4-FFF2-40B4-BE49-F238E27FC236}">
                  <a16:creationId xmlns:a16="http://schemas.microsoft.com/office/drawing/2014/main" id="{1C6D6DDB-8BFF-47CD-AAE3-C52C257F69CB}"/>
                </a:ext>
              </a:extLst>
            </p:cNvPr>
            <p:cNvSpPr>
              <a:spLocks noChangeArrowheads="1"/>
            </p:cNvSpPr>
            <p:nvPr/>
          </p:nvSpPr>
          <p:spPr bwMode="auto">
            <a:xfrm>
              <a:off x="2649571"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Oval 341">
              <a:extLst>
                <a:ext uri="{FF2B5EF4-FFF2-40B4-BE49-F238E27FC236}">
                  <a16:creationId xmlns:a16="http://schemas.microsoft.com/office/drawing/2014/main" id="{F3446E2A-23F0-40A3-9F01-CA6B6831A330}"/>
                </a:ext>
              </a:extLst>
            </p:cNvPr>
            <p:cNvSpPr>
              <a:spLocks noChangeArrowheads="1"/>
            </p:cNvSpPr>
            <p:nvPr/>
          </p:nvSpPr>
          <p:spPr bwMode="auto">
            <a:xfrm>
              <a:off x="2649571"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Oval 342">
              <a:extLst>
                <a:ext uri="{FF2B5EF4-FFF2-40B4-BE49-F238E27FC236}">
                  <a16:creationId xmlns:a16="http://schemas.microsoft.com/office/drawing/2014/main" id="{8AE849E4-AA78-4937-8B6E-F499EAB44DD6}"/>
                </a:ext>
              </a:extLst>
            </p:cNvPr>
            <p:cNvSpPr>
              <a:spLocks noChangeArrowheads="1"/>
            </p:cNvSpPr>
            <p:nvPr/>
          </p:nvSpPr>
          <p:spPr bwMode="auto">
            <a:xfrm>
              <a:off x="2482881"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Oval 343">
              <a:extLst>
                <a:ext uri="{FF2B5EF4-FFF2-40B4-BE49-F238E27FC236}">
                  <a16:creationId xmlns:a16="http://schemas.microsoft.com/office/drawing/2014/main" id="{239C496D-4B83-4955-96E9-38ABA4F7DA28}"/>
                </a:ext>
              </a:extLst>
            </p:cNvPr>
            <p:cNvSpPr>
              <a:spLocks noChangeArrowheads="1"/>
            </p:cNvSpPr>
            <p:nvPr/>
          </p:nvSpPr>
          <p:spPr bwMode="auto">
            <a:xfrm>
              <a:off x="2482881"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344">
              <a:extLst>
                <a:ext uri="{FF2B5EF4-FFF2-40B4-BE49-F238E27FC236}">
                  <a16:creationId xmlns:a16="http://schemas.microsoft.com/office/drawing/2014/main" id="{0A1D3095-5305-4969-9FF0-81E00D3261B2}"/>
                </a:ext>
              </a:extLst>
            </p:cNvPr>
            <p:cNvSpPr>
              <a:spLocks noChangeArrowheads="1"/>
            </p:cNvSpPr>
            <p:nvPr/>
          </p:nvSpPr>
          <p:spPr bwMode="auto">
            <a:xfrm>
              <a:off x="2482881"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Oval 345">
              <a:extLst>
                <a:ext uri="{FF2B5EF4-FFF2-40B4-BE49-F238E27FC236}">
                  <a16:creationId xmlns:a16="http://schemas.microsoft.com/office/drawing/2014/main" id="{B48F222A-86A7-45EC-AEAA-542ED11702B8}"/>
                </a:ext>
              </a:extLst>
            </p:cNvPr>
            <p:cNvSpPr>
              <a:spLocks noChangeArrowheads="1"/>
            </p:cNvSpPr>
            <p:nvPr/>
          </p:nvSpPr>
          <p:spPr bwMode="auto">
            <a:xfrm>
              <a:off x="2482881"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Oval 346">
              <a:extLst>
                <a:ext uri="{FF2B5EF4-FFF2-40B4-BE49-F238E27FC236}">
                  <a16:creationId xmlns:a16="http://schemas.microsoft.com/office/drawing/2014/main" id="{572F0EF3-6BB7-4F9C-AC78-8F2DCB8B610B}"/>
                </a:ext>
              </a:extLst>
            </p:cNvPr>
            <p:cNvSpPr>
              <a:spLocks noChangeArrowheads="1"/>
            </p:cNvSpPr>
            <p:nvPr/>
          </p:nvSpPr>
          <p:spPr bwMode="auto">
            <a:xfrm>
              <a:off x="2482881"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Oval 347">
              <a:extLst>
                <a:ext uri="{FF2B5EF4-FFF2-40B4-BE49-F238E27FC236}">
                  <a16:creationId xmlns:a16="http://schemas.microsoft.com/office/drawing/2014/main" id="{FD9691A3-CE5B-4029-9DD2-080899418AB0}"/>
                </a:ext>
              </a:extLst>
            </p:cNvPr>
            <p:cNvSpPr>
              <a:spLocks noChangeArrowheads="1"/>
            </p:cNvSpPr>
            <p:nvPr/>
          </p:nvSpPr>
          <p:spPr bwMode="auto">
            <a:xfrm>
              <a:off x="2482881"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Oval 348">
              <a:extLst>
                <a:ext uri="{FF2B5EF4-FFF2-40B4-BE49-F238E27FC236}">
                  <a16:creationId xmlns:a16="http://schemas.microsoft.com/office/drawing/2014/main" id="{0061C5BD-36BA-4798-B57D-2FE5EEF959BD}"/>
                </a:ext>
              </a:extLst>
            </p:cNvPr>
            <p:cNvSpPr>
              <a:spLocks noChangeArrowheads="1"/>
            </p:cNvSpPr>
            <p:nvPr/>
          </p:nvSpPr>
          <p:spPr bwMode="auto">
            <a:xfrm>
              <a:off x="2317779"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Oval 349">
              <a:extLst>
                <a:ext uri="{FF2B5EF4-FFF2-40B4-BE49-F238E27FC236}">
                  <a16:creationId xmlns:a16="http://schemas.microsoft.com/office/drawing/2014/main" id="{2D57492C-3331-4CE8-895B-8EFF0DF065F6}"/>
                </a:ext>
              </a:extLst>
            </p:cNvPr>
            <p:cNvSpPr>
              <a:spLocks noChangeArrowheads="1"/>
            </p:cNvSpPr>
            <p:nvPr/>
          </p:nvSpPr>
          <p:spPr bwMode="auto">
            <a:xfrm>
              <a:off x="2317779"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Oval 350">
              <a:extLst>
                <a:ext uri="{FF2B5EF4-FFF2-40B4-BE49-F238E27FC236}">
                  <a16:creationId xmlns:a16="http://schemas.microsoft.com/office/drawing/2014/main" id="{55942D1C-B49C-435D-8D73-1928E45B3FAA}"/>
                </a:ext>
              </a:extLst>
            </p:cNvPr>
            <p:cNvSpPr>
              <a:spLocks noChangeArrowheads="1"/>
            </p:cNvSpPr>
            <p:nvPr/>
          </p:nvSpPr>
          <p:spPr bwMode="auto">
            <a:xfrm>
              <a:off x="2317779"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Oval 351">
              <a:extLst>
                <a:ext uri="{FF2B5EF4-FFF2-40B4-BE49-F238E27FC236}">
                  <a16:creationId xmlns:a16="http://schemas.microsoft.com/office/drawing/2014/main" id="{63AABE17-C2C0-45D8-97A3-A2A64FAD2F25}"/>
                </a:ext>
              </a:extLst>
            </p:cNvPr>
            <p:cNvSpPr>
              <a:spLocks noChangeArrowheads="1"/>
            </p:cNvSpPr>
            <p:nvPr/>
          </p:nvSpPr>
          <p:spPr bwMode="auto">
            <a:xfrm>
              <a:off x="2317779"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Oval 352">
              <a:extLst>
                <a:ext uri="{FF2B5EF4-FFF2-40B4-BE49-F238E27FC236}">
                  <a16:creationId xmlns:a16="http://schemas.microsoft.com/office/drawing/2014/main" id="{204B8B68-AEB7-4A5C-ACDE-DB6A68B32253}"/>
                </a:ext>
              </a:extLst>
            </p:cNvPr>
            <p:cNvSpPr>
              <a:spLocks noChangeArrowheads="1"/>
            </p:cNvSpPr>
            <p:nvPr/>
          </p:nvSpPr>
          <p:spPr bwMode="auto">
            <a:xfrm>
              <a:off x="2317779"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Oval 353">
              <a:extLst>
                <a:ext uri="{FF2B5EF4-FFF2-40B4-BE49-F238E27FC236}">
                  <a16:creationId xmlns:a16="http://schemas.microsoft.com/office/drawing/2014/main" id="{DF54645C-0A9E-44A3-956F-7507719DA9DD}"/>
                </a:ext>
              </a:extLst>
            </p:cNvPr>
            <p:cNvSpPr>
              <a:spLocks noChangeArrowheads="1"/>
            </p:cNvSpPr>
            <p:nvPr/>
          </p:nvSpPr>
          <p:spPr bwMode="auto">
            <a:xfrm>
              <a:off x="2317779"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Oval 354">
              <a:extLst>
                <a:ext uri="{FF2B5EF4-FFF2-40B4-BE49-F238E27FC236}">
                  <a16:creationId xmlns:a16="http://schemas.microsoft.com/office/drawing/2014/main" id="{B9EE9F32-DBFF-4CFA-B2FE-C4B009502ED8}"/>
                </a:ext>
              </a:extLst>
            </p:cNvPr>
            <p:cNvSpPr>
              <a:spLocks noChangeArrowheads="1"/>
            </p:cNvSpPr>
            <p:nvPr/>
          </p:nvSpPr>
          <p:spPr bwMode="auto">
            <a:xfrm>
              <a:off x="2152677"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Oval 355">
              <a:extLst>
                <a:ext uri="{FF2B5EF4-FFF2-40B4-BE49-F238E27FC236}">
                  <a16:creationId xmlns:a16="http://schemas.microsoft.com/office/drawing/2014/main" id="{8B479076-4373-4E8D-A65C-FD7D7B3DA9E5}"/>
                </a:ext>
              </a:extLst>
            </p:cNvPr>
            <p:cNvSpPr>
              <a:spLocks noChangeArrowheads="1"/>
            </p:cNvSpPr>
            <p:nvPr/>
          </p:nvSpPr>
          <p:spPr bwMode="auto">
            <a:xfrm>
              <a:off x="2152677"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Oval 356">
              <a:extLst>
                <a:ext uri="{FF2B5EF4-FFF2-40B4-BE49-F238E27FC236}">
                  <a16:creationId xmlns:a16="http://schemas.microsoft.com/office/drawing/2014/main" id="{578BC0B4-7624-46CC-A31A-ACCA174B72FF}"/>
                </a:ext>
              </a:extLst>
            </p:cNvPr>
            <p:cNvSpPr>
              <a:spLocks noChangeArrowheads="1"/>
            </p:cNvSpPr>
            <p:nvPr/>
          </p:nvSpPr>
          <p:spPr bwMode="auto">
            <a:xfrm>
              <a:off x="2152677"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357">
              <a:extLst>
                <a:ext uri="{FF2B5EF4-FFF2-40B4-BE49-F238E27FC236}">
                  <a16:creationId xmlns:a16="http://schemas.microsoft.com/office/drawing/2014/main" id="{3D1A0169-F493-430C-A4F6-433BDE1019A8}"/>
                </a:ext>
              </a:extLst>
            </p:cNvPr>
            <p:cNvSpPr>
              <a:spLocks noChangeArrowheads="1"/>
            </p:cNvSpPr>
            <p:nvPr/>
          </p:nvSpPr>
          <p:spPr bwMode="auto">
            <a:xfrm>
              <a:off x="2152677"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Oval 358">
              <a:extLst>
                <a:ext uri="{FF2B5EF4-FFF2-40B4-BE49-F238E27FC236}">
                  <a16:creationId xmlns:a16="http://schemas.microsoft.com/office/drawing/2014/main" id="{13B1FAA4-CFC8-4C65-BFBF-6DC144EC9A78}"/>
                </a:ext>
              </a:extLst>
            </p:cNvPr>
            <p:cNvSpPr>
              <a:spLocks noChangeArrowheads="1"/>
            </p:cNvSpPr>
            <p:nvPr/>
          </p:nvSpPr>
          <p:spPr bwMode="auto">
            <a:xfrm>
              <a:off x="2152677"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Oval 359">
              <a:extLst>
                <a:ext uri="{FF2B5EF4-FFF2-40B4-BE49-F238E27FC236}">
                  <a16:creationId xmlns:a16="http://schemas.microsoft.com/office/drawing/2014/main" id="{94FD0C7F-0234-4F8E-B97C-5ECB28BEF7D2}"/>
                </a:ext>
              </a:extLst>
            </p:cNvPr>
            <p:cNvSpPr>
              <a:spLocks noChangeArrowheads="1"/>
            </p:cNvSpPr>
            <p:nvPr/>
          </p:nvSpPr>
          <p:spPr bwMode="auto">
            <a:xfrm>
              <a:off x="2152677"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Oval 360">
              <a:extLst>
                <a:ext uri="{FF2B5EF4-FFF2-40B4-BE49-F238E27FC236}">
                  <a16:creationId xmlns:a16="http://schemas.microsoft.com/office/drawing/2014/main" id="{41AB2AA3-9BBE-4513-9174-5AAAC8D201BB}"/>
                </a:ext>
              </a:extLst>
            </p:cNvPr>
            <p:cNvSpPr>
              <a:spLocks noChangeArrowheads="1"/>
            </p:cNvSpPr>
            <p:nvPr/>
          </p:nvSpPr>
          <p:spPr bwMode="auto">
            <a:xfrm>
              <a:off x="1987575"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Oval 361">
              <a:extLst>
                <a:ext uri="{FF2B5EF4-FFF2-40B4-BE49-F238E27FC236}">
                  <a16:creationId xmlns:a16="http://schemas.microsoft.com/office/drawing/2014/main" id="{5F3405BB-299C-487B-BD4C-7F9E6125793E}"/>
                </a:ext>
              </a:extLst>
            </p:cNvPr>
            <p:cNvSpPr>
              <a:spLocks noChangeArrowheads="1"/>
            </p:cNvSpPr>
            <p:nvPr/>
          </p:nvSpPr>
          <p:spPr bwMode="auto">
            <a:xfrm>
              <a:off x="1987575"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Oval 362">
              <a:extLst>
                <a:ext uri="{FF2B5EF4-FFF2-40B4-BE49-F238E27FC236}">
                  <a16:creationId xmlns:a16="http://schemas.microsoft.com/office/drawing/2014/main" id="{38A49501-E188-44A8-8ED6-FC052FB8D6A1}"/>
                </a:ext>
              </a:extLst>
            </p:cNvPr>
            <p:cNvSpPr>
              <a:spLocks noChangeArrowheads="1"/>
            </p:cNvSpPr>
            <p:nvPr/>
          </p:nvSpPr>
          <p:spPr bwMode="auto">
            <a:xfrm>
              <a:off x="1987575"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363">
              <a:extLst>
                <a:ext uri="{FF2B5EF4-FFF2-40B4-BE49-F238E27FC236}">
                  <a16:creationId xmlns:a16="http://schemas.microsoft.com/office/drawing/2014/main" id="{0D4F0F5F-D7F1-4CEB-900D-00A08D6C4EC1}"/>
                </a:ext>
              </a:extLst>
            </p:cNvPr>
            <p:cNvSpPr>
              <a:spLocks noChangeArrowheads="1"/>
            </p:cNvSpPr>
            <p:nvPr/>
          </p:nvSpPr>
          <p:spPr bwMode="auto">
            <a:xfrm>
              <a:off x="1987575"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Oval 364">
              <a:extLst>
                <a:ext uri="{FF2B5EF4-FFF2-40B4-BE49-F238E27FC236}">
                  <a16:creationId xmlns:a16="http://schemas.microsoft.com/office/drawing/2014/main" id="{9795A6F4-18A3-4D81-B6F5-63A574D601B8}"/>
                </a:ext>
              </a:extLst>
            </p:cNvPr>
            <p:cNvSpPr>
              <a:spLocks noChangeArrowheads="1"/>
            </p:cNvSpPr>
            <p:nvPr/>
          </p:nvSpPr>
          <p:spPr bwMode="auto">
            <a:xfrm>
              <a:off x="1987575"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365">
              <a:extLst>
                <a:ext uri="{FF2B5EF4-FFF2-40B4-BE49-F238E27FC236}">
                  <a16:creationId xmlns:a16="http://schemas.microsoft.com/office/drawing/2014/main" id="{7549BC41-6357-420B-9D27-C344B2F8D9B9}"/>
                </a:ext>
              </a:extLst>
            </p:cNvPr>
            <p:cNvSpPr>
              <a:spLocks noChangeArrowheads="1"/>
            </p:cNvSpPr>
            <p:nvPr/>
          </p:nvSpPr>
          <p:spPr bwMode="auto">
            <a:xfrm>
              <a:off x="1987575"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Oval 366">
              <a:extLst>
                <a:ext uri="{FF2B5EF4-FFF2-40B4-BE49-F238E27FC236}">
                  <a16:creationId xmlns:a16="http://schemas.microsoft.com/office/drawing/2014/main" id="{945F006F-20A7-48E6-8750-9B4AB01A3757}"/>
                </a:ext>
              </a:extLst>
            </p:cNvPr>
            <p:cNvSpPr>
              <a:spLocks noChangeArrowheads="1"/>
            </p:cNvSpPr>
            <p:nvPr/>
          </p:nvSpPr>
          <p:spPr bwMode="auto">
            <a:xfrm>
              <a:off x="1822473"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Oval 367">
              <a:extLst>
                <a:ext uri="{FF2B5EF4-FFF2-40B4-BE49-F238E27FC236}">
                  <a16:creationId xmlns:a16="http://schemas.microsoft.com/office/drawing/2014/main" id="{5706BCBA-8537-4E29-90E8-6CF285920BAE}"/>
                </a:ext>
              </a:extLst>
            </p:cNvPr>
            <p:cNvSpPr>
              <a:spLocks noChangeArrowheads="1"/>
            </p:cNvSpPr>
            <p:nvPr/>
          </p:nvSpPr>
          <p:spPr bwMode="auto">
            <a:xfrm>
              <a:off x="1822473"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Oval 368">
              <a:extLst>
                <a:ext uri="{FF2B5EF4-FFF2-40B4-BE49-F238E27FC236}">
                  <a16:creationId xmlns:a16="http://schemas.microsoft.com/office/drawing/2014/main" id="{C036AF9F-C35A-4424-AE90-5D4DAC9A5B23}"/>
                </a:ext>
              </a:extLst>
            </p:cNvPr>
            <p:cNvSpPr>
              <a:spLocks noChangeArrowheads="1"/>
            </p:cNvSpPr>
            <p:nvPr/>
          </p:nvSpPr>
          <p:spPr bwMode="auto">
            <a:xfrm>
              <a:off x="1822473"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369">
              <a:extLst>
                <a:ext uri="{FF2B5EF4-FFF2-40B4-BE49-F238E27FC236}">
                  <a16:creationId xmlns:a16="http://schemas.microsoft.com/office/drawing/2014/main" id="{5C441AE9-68F7-44FC-829F-98EC0A1B5929}"/>
                </a:ext>
              </a:extLst>
            </p:cNvPr>
            <p:cNvSpPr>
              <a:spLocks noChangeArrowheads="1"/>
            </p:cNvSpPr>
            <p:nvPr/>
          </p:nvSpPr>
          <p:spPr bwMode="auto">
            <a:xfrm>
              <a:off x="1822473"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Oval 370">
              <a:extLst>
                <a:ext uri="{FF2B5EF4-FFF2-40B4-BE49-F238E27FC236}">
                  <a16:creationId xmlns:a16="http://schemas.microsoft.com/office/drawing/2014/main" id="{78CA9C6C-7EB0-4615-AE24-D7DAD290E41A}"/>
                </a:ext>
              </a:extLst>
            </p:cNvPr>
            <p:cNvSpPr>
              <a:spLocks noChangeArrowheads="1"/>
            </p:cNvSpPr>
            <p:nvPr/>
          </p:nvSpPr>
          <p:spPr bwMode="auto">
            <a:xfrm>
              <a:off x="1822473"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Oval 371">
              <a:extLst>
                <a:ext uri="{FF2B5EF4-FFF2-40B4-BE49-F238E27FC236}">
                  <a16:creationId xmlns:a16="http://schemas.microsoft.com/office/drawing/2014/main" id="{4CA270CF-9BE5-4EE2-9A11-59CFB67EDA2C}"/>
                </a:ext>
              </a:extLst>
            </p:cNvPr>
            <p:cNvSpPr>
              <a:spLocks noChangeArrowheads="1"/>
            </p:cNvSpPr>
            <p:nvPr/>
          </p:nvSpPr>
          <p:spPr bwMode="auto">
            <a:xfrm>
              <a:off x="1822473"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Oval 372">
              <a:extLst>
                <a:ext uri="{FF2B5EF4-FFF2-40B4-BE49-F238E27FC236}">
                  <a16:creationId xmlns:a16="http://schemas.microsoft.com/office/drawing/2014/main" id="{2208219B-5940-40FF-AB36-037A378DF006}"/>
                </a:ext>
              </a:extLst>
            </p:cNvPr>
            <p:cNvSpPr>
              <a:spLocks noChangeArrowheads="1"/>
            </p:cNvSpPr>
            <p:nvPr/>
          </p:nvSpPr>
          <p:spPr bwMode="auto">
            <a:xfrm>
              <a:off x="1657371"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Oval 373">
              <a:extLst>
                <a:ext uri="{FF2B5EF4-FFF2-40B4-BE49-F238E27FC236}">
                  <a16:creationId xmlns:a16="http://schemas.microsoft.com/office/drawing/2014/main" id="{0F7B3AE1-9A74-4E43-A1FD-33487EE88B31}"/>
                </a:ext>
              </a:extLst>
            </p:cNvPr>
            <p:cNvSpPr>
              <a:spLocks noChangeArrowheads="1"/>
            </p:cNvSpPr>
            <p:nvPr/>
          </p:nvSpPr>
          <p:spPr bwMode="auto">
            <a:xfrm>
              <a:off x="1657371"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Oval 374">
              <a:extLst>
                <a:ext uri="{FF2B5EF4-FFF2-40B4-BE49-F238E27FC236}">
                  <a16:creationId xmlns:a16="http://schemas.microsoft.com/office/drawing/2014/main" id="{ED5B15C8-6264-468A-9B33-6F4D22D48446}"/>
                </a:ext>
              </a:extLst>
            </p:cNvPr>
            <p:cNvSpPr>
              <a:spLocks noChangeArrowheads="1"/>
            </p:cNvSpPr>
            <p:nvPr/>
          </p:nvSpPr>
          <p:spPr bwMode="auto">
            <a:xfrm>
              <a:off x="1657371"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Oval 375">
              <a:extLst>
                <a:ext uri="{FF2B5EF4-FFF2-40B4-BE49-F238E27FC236}">
                  <a16:creationId xmlns:a16="http://schemas.microsoft.com/office/drawing/2014/main" id="{3E2A9F61-5B23-40A2-8DC1-4ED62751BEA7}"/>
                </a:ext>
              </a:extLst>
            </p:cNvPr>
            <p:cNvSpPr>
              <a:spLocks noChangeArrowheads="1"/>
            </p:cNvSpPr>
            <p:nvPr/>
          </p:nvSpPr>
          <p:spPr bwMode="auto">
            <a:xfrm>
              <a:off x="1657371"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Oval 376">
              <a:extLst>
                <a:ext uri="{FF2B5EF4-FFF2-40B4-BE49-F238E27FC236}">
                  <a16:creationId xmlns:a16="http://schemas.microsoft.com/office/drawing/2014/main" id="{7265817C-856C-4736-8E94-BAE9BAABD1BA}"/>
                </a:ext>
              </a:extLst>
            </p:cNvPr>
            <p:cNvSpPr>
              <a:spLocks noChangeArrowheads="1"/>
            </p:cNvSpPr>
            <p:nvPr/>
          </p:nvSpPr>
          <p:spPr bwMode="auto">
            <a:xfrm>
              <a:off x="1657371"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Oval 377">
              <a:extLst>
                <a:ext uri="{FF2B5EF4-FFF2-40B4-BE49-F238E27FC236}">
                  <a16:creationId xmlns:a16="http://schemas.microsoft.com/office/drawing/2014/main" id="{3284BCB6-8FF7-4F8A-A67F-5E2E2C25B25A}"/>
                </a:ext>
              </a:extLst>
            </p:cNvPr>
            <p:cNvSpPr>
              <a:spLocks noChangeArrowheads="1"/>
            </p:cNvSpPr>
            <p:nvPr/>
          </p:nvSpPr>
          <p:spPr bwMode="auto">
            <a:xfrm>
              <a:off x="1657371"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Oval 378">
              <a:extLst>
                <a:ext uri="{FF2B5EF4-FFF2-40B4-BE49-F238E27FC236}">
                  <a16:creationId xmlns:a16="http://schemas.microsoft.com/office/drawing/2014/main" id="{AC06CAA9-8632-4B7D-9683-1351E0585B80}"/>
                </a:ext>
              </a:extLst>
            </p:cNvPr>
            <p:cNvSpPr>
              <a:spLocks noChangeArrowheads="1"/>
            </p:cNvSpPr>
            <p:nvPr/>
          </p:nvSpPr>
          <p:spPr bwMode="auto">
            <a:xfrm>
              <a:off x="1492269" y="25781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Oval 379">
              <a:extLst>
                <a:ext uri="{FF2B5EF4-FFF2-40B4-BE49-F238E27FC236}">
                  <a16:creationId xmlns:a16="http://schemas.microsoft.com/office/drawing/2014/main" id="{30F5EA59-6AD3-4C6D-A80B-160E62CC90AF}"/>
                </a:ext>
              </a:extLst>
            </p:cNvPr>
            <p:cNvSpPr>
              <a:spLocks noChangeArrowheads="1"/>
            </p:cNvSpPr>
            <p:nvPr/>
          </p:nvSpPr>
          <p:spPr bwMode="auto">
            <a:xfrm>
              <a:off x="1492269" y="2755903"/>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Oval 380">
              <a:extLst>
                <a:ext uri="{FF2B5EF4-FFF2-40B4-BE49-F238E27FC236}">
                  <a16:creationId xmlns:a16="http://schemas.microsoft.com/office/drawing/2014/main" id="{0A76FD64-B717-4326-B224-20A0DFFF98C7}"/>
                </a:ext>
              </a:extLst>
            </p:cNvPr>
            <p:cNvSpPr>
              <a:spLocks noChangeArrowheads="1"/>
            </p:cNvSpPr>
            <p:nvPr/>
          </p:nvSpPr>
          <p:spPr bwMode="auto">
            <a:xfrm>
              <a:off x="1492269" y="2935291"/>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Oval 381">
              <a:extLst>
                <a:ext uri="{FF2B5EF4-FFF2-40B4-BE49-F238E27FC236}">
                  <a16:creationId xmlns:a16="http://schemas.microsoft.com/office/drawing/2014/main" id="{CD880627-FAEC-4E5F-846E-427702F286EC}"/>
                </a:ext>
              </a:extLst>
            </p:cNvPr>
            <p:cNvSpPr>
              <a:spLocks noChangeArrowheads="1"/>
            </p:cNvSpPr>
            <p:nvPr/>
          </p:nvSpPr>
          <p:spPr bwMode="auto">
            <a:xfrm>
              <a:off x="1492269" y="3109916"/>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Oval 382">
              <a:extLst>
                <a:ext uri="{FF2B5EF4-FFF2-40B4-BE49-F238E27FC236}">
                  <a16:creationId xmlns:a16="http://schemas.microsoft.com/office/drawing/2014/main" id="{8925152D-E15E-4AD8-A055-141813CFB6DC}"/>
                </a:ext>
              </a:extLst>
            </p:cNvPr>
            <p:cNvSpPr>
              <a:spLocks noChangeArrowheads="1"/>
            </p:cNvSpPr>
            <p:nvPr/>
          </p:nvSpPr>
          <p:spPr bwMode="auto">
            <a:xfrm>
              <a:off x="1492269" y="3287716"/>
              <a:ext cx="44451"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Oval 383">
              <a:extLst>
                <a:ext uri="{FF2B5EF4-FFF2-40B4-BE49-F238E27FC236}">
                  <a16:creationId xmlns:a16="http://schemas.microsoft.com/office/drawing/2014/main" id="{4DC46A35-914A-4DBC-AE06-EAF9846EA62E}"/>
                </a:ext>
              </a:extLst>
            </p:cNvPr>
            <p:cNvSpPr>
              <a:spLocks noChangeArrowheads="1"/>
            </p:cNvSpPr>
            <p:nvPr/>
          </p:nvSpPr>
          <p:spPr bwMode="auto">
            <a:xfrm>
              <a:off x="1492269" y="3463929"/>
              <a:ext cx="44451"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Oval 384">
              <a:extLst>
                <a:ext uri="{FF2B5EF4-FFF2-40B4-BE49-F238E27FC236}">
                  <a16:creationId xmlns:a16="http://schemas.microsoft.com/office/drawing/2014/main" id="{222586D0-8072-4298-8C8F-A89F0BF29365}"/>
                </a:ext>
              </a:extLst>
            </p:cNvPr>
            <p:cNvSpPr>
              <a:spLocks noChangeArrowheads="1"/>
            </p:cNvSpPr>
            <p:nvPr/>
          </p:nvSpPr>
          <p:spPr bwMode="auto">
            <a:xfrm>
              <a:off x="1325579"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Oval 385">
              <a:extLst>
                <a:ext uri="{FF2B5EF4-FFF2-40B4-BE49-F238E27FC236}">
                  <a16:creationId xmlns:a16="http://schemas.microsoft.com/office/drawing/2014/main" id="{40041118-ACD7-4784-9420-01E8F59D1A56}"/>
                </a:ext>
              </a:extLst>
            </p:cNvPr>
            <p:cNvSpPr>
              <a:spLocks noChangeArrowheads="1"/>
            </p:cNvSpPr>
            <p:nvPr/>
          </p:nvSpPr>
          <p:spPr bwMode="auto">
            <a:xfrm>
              <a:off x="1325579"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Oval 386">
              <a:extLst>
                <a:ext uri="{FF2B5EF4-FFF2-40B4-BE49-F238E27FC236}">
                  <a16:creationId xmlns:a16="http://schemas.microsoft.com/office/drawing/2014/main" id="{5E1BAA3A-0392-440C-940E-0B76CFDC5FF7}"/>
                </a:ext>
              </a:extLst>
            </p:cNvPr>
            <p:cNvSpPr>
              <a:spLocks noChangeArrowheads="1"/>
            </p:cNvSpPr>
            <p:nvPr/>
          </p:nvSpPr>
          <p:spPr bwMode="auto">
            <a:xfrm>
              <a:off x="1325579"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Oval 387">
              <a:extLst>
                <a:ext uri="{FF2B5EF4-FFF2-40B4-BE49-F238E27FC236}">
                  <a16:creationId xmlns:a16="http://schemas.microsoft.com/office/drawing/2014/main" id="{E6AFD743-295E-4B42-9B22-06E9061ABE81}"/>
                </a:ext>
              </a:extLst>
            </p:cNvPr>
            <p:cNvSpPr>
              <a:spLocks noChangeArrowheads="1"/>
            </p:cNvSpPr>
            <p:nvPr/>
          </p:nvSpPr>
          <p:spPr bwMode="auto">
            <a:xfrm>
              <a:off x="1325579"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Oval 388">
              <a:extLst>
                <a:ext uri="{FF2B5EF4-FFF2-40B4-BE49-F238E27FC236}">
                  <a16:creationId xmlns:a16="http://schemas.microsoft.com/office/drawing/2014/main" id="{6B650338-D509-4653-BBA3-427B21575386}"/>
                </a:ext>
              </a:extLst>
            </p:cNvPr>
            <p:cNvSpPr>
              <a:spLocks noChangeArrowheads="1"/>
            </p:cNvSpPr>
            <p:nvPr/>
          </p:nvSpPr>
          <p:spPr bwMode="auto">
            <a:xfrm>
              <a:off x="1325579"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Oval 389">
              <a:extLst>
                <a:ext uri="{FF2B5EF4-FFF2-40B4-BE49-F238E27FC236}">
                  <a16:creationId xmlns:a16="http://schemas.microsoft.com/office/drawing/2014/main" id="{3AD7C5AE-D859-453F-8CE6-7A6D20FB1E47}"/>
                </a:ext>
              </a:extLst>
            </p:cNvPr>
            <p:cNvSpPr>
              <a:spLocks noChangeArrowheads="1"/>
            </p:cNvSpPr>
            <p:nvPr/>
          </p:nvSpPr>
          <p:spPr bwMode="auto">
            <a:xfrm>
              <a:off x="1325579"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Oval 390">
              <a:extLst>
                <a:ext uri="{FF2B5EF4-FFF2-40B4-BE49-F238E27FC236}">
                  <a16:creationId xmlns:a16="http://schemas.microsoft.com/office/drawing/2014/main" id="{4A56C6D9-7303-4672-8705-3696306DFE89}"/>
                </a:ext>
              </a:extLst>
            </p:cNvPr>
            <p:cNvSpPr>
              <a:spLocks noChangeArrowheads="1"/>
            </p:cNvSpPr>
            <p:nvPr/>
          </p:nvSpPr>
          <p:spPr bwMode="auto">
            <a:xfrm>
              <a:off x="1160477"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Oval 391">
              <a:extLst>
                <a:ext uri="{FF2B5EF4-FFF2-40B4-BE49-F238E27FC236}">
                  <a16:creationId xmlns:a16="http://schemas.microsoft.com/office/drawing/2014/main" id="{2DB1AB55-5F56-4223-BAA9-491F7E72671F}"/>
                </a:ext>
              </a:extLst>
            </p:cNvPr>
            <p:cNvSpPr>
              <a:spLocks noChangeArrowheads="1"/>
            </p:cNvSpPr>
            <p:nvPr/>
          </p:nvSpPr>
          <p:spPr bwMode="auto">
            <a:xfrm>
              <a:off x="1160477"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Oval 392">
              <a:extLst>
                <a:ext uri="{FF2B5EF4-FFF2-40B4-BE49-F238E27FC236}">
                  <a16:creationId xmlns:a16="http://schemas.microsoft.com/office/drawing/2014/main" id="{65873B9F-8EC6-4ED3-A69A-B8329F59BBFD}"/>
                </a:ext>
              </a:extLst>
            </p:cNvPr>
            <p:cNvSpPr>
              <a:spLocks noChangeArrowheads="1"/>
            </p:cNvSpPr>
            <p:nvPr/>
          </p:nvSpPr>
          <p:spPr bwMode="auto">
            <a:xfrm>
              <a:off x="1160477"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Oval 393">
              <a:extLst>
                <a:ext uri="{FF2B5EF4-FFF2-40B4-BE49-F238E27FC236}">
                  <a16:creationId xmlns:a16="http://schemas.microsoft.com/office/drawing/2014/main" id="{5F3742FE-EC6F-4E67-BF05-434041607F51}"/>
                </a:ext>
              </a:extLst>
            </p:cNvPr>
            <p:cNvSpPr>
              <a:spLocks noChangeArrowheads="1"/>
            </p:cNvSpPr>
            <p:nvPr/>
          </p:nvSpPr>
          <p:spPr bwMode="auto">
            <a:xfrm>
              <a:off x="1160477"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Oval 394">
              <a:extLst>
                <a:ext uri="{FF2B5EF4-FFF2-40B4-BE49-F238E27FC236}">
                  <a16:creationId xmlns:a16="http://schemas.microsoft.com/office/drawing/2014/main" id="{38228EEB-F015-418F-B531-962408AA2E0C}"/>
                </a:ext>
              </a:extLst>
            </p:cNvPr>
            <p:cNvSpPr>
              <a:spLocks noChangeArrowheads="1"/>
            </p:cNvSpPr>
            <p:nvPr/>
          </p:nvSpPr>
          <p:spPr bwMode="auto">
            <a:xfrm>
              <a:off x="1160477"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Oval 395">
              <a:extLst>
                <a:ext uri="{FF2B5EF4-FFF2-40B4-BE49-F238E27FC236}">
                  <a16:creationId xmlns:a16="http://schemas.microsoft.com/office/drawing/2014/main" id="{42C15004-9757-4072-A99D-7CC2398D6205}"/>
                </a:ext>
              </a:extLst>
            </p:cNvPr>
            <p:cNvSpPr>
              <a:spLocks noChangeArrowheads="1"/>
            </p:cNvSpPr>
            <p:nvPr/>
          </p:nvSpPr>
          <p:spPr bwMode="auto">
            <a:xfrm>
              <a:off x="1160477"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Oval 396">
              <a:extLst>
                <a:ext uri="{FF2B5EF4-FFF2-40B4-BE49-F238E27FC236}">
                  <a16:creationId xmlns:a16="http://schemas.microsoft.com/office/drawing/2014/main" id="{10AFD9D8-36B4-4040-ACE9-5585B0292F2E}"/>
                </a:ext>
              </a:extLst>
            </p:cNvPr>
            <p:cNvSpPr>
              <a:spLocks noChangeArrowheads="1"/>
            </p:cNvSpPr>
            <p:nvPr/>
          </p:nvSpPr>
          <p:spPr bwMode="auto">
            <a:xfrm>
              <a:off x="995375"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Oval 397">
              <a:extLst>
                <a:ext uri="{FF2B5EF4-FFF2-40B4-BE49-F238E27FC236}">
                  <a16:creationId xmlns:a16="http://schemas.microsoft.com/office/drawing/2014/main" id="{9029EBF7-7F7A-44F9-8785-3E9D2B1E3118}"/>
                </a:ext>
              </a:extLst>
            </p:cNvPr>
            <p:cNvSpPr>
              <a:spLocks noChangeArrowheads="1"/>
            </p:cNvSpPr>
            <p:nvPr/>
          </p:nvSpPr>
          <p:spPr bwMode="auto">
            <a:xfrm>
              <a:off x="995375"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Oval 398">
              <a:extLst>
                <a:ext uri="{FF2B5EF4-FFF2-40B4-BE49-F238E27FC236}">
                  <a16:creationId xmlns:a16="http://schemas.microsoft.com/office/drawing/2014/main" id="{B355EC53-874A-456F-B6FD-F2D10093E450}"/>
                </a:ext>
              </a:extLst>
            </p:cNvPr>
            <p:cNvSpPr>
              <a:spLocks noChangeArrowheads="1"/>
            </p:cNvSpPr>
            <p:nvPr/>
          </p:nvSpPr>
          <p:spPr bwMode="auto">
            <a:xfrm>
              <a:off x="995375"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Oval 399">
              <a:extLst>
                <a:ext uri="{FF2B5EF4-FFF2-40B4-BE49-F238E27FC236}">
                  <a16:creationId xmlns:a16="http://schemas.microsoft.com/office/drawing/2014/main" id="{6853241F-F7DC-4EA4-8F1F-685722526C90}"/>
                </a:ext>
              </a:extLst>
            </p:cNvPr>
            <p:cNvSpPr>
              <a:spLocks noChangeArrowheads="1"/>
            </p:cNvSpPr>
            <p:nvPr/>
          </p:nvSpPr>
          <p:spPr bwMode="auto">
            <a:xfrm>
              <a:off x="995375"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Oval 400">
              <a:extLst>
                <a:ext uri="{FF2B5EF4-FFF2-40B4-BE49-F238E27FC236}">
                  <a16:creationId xmlns:a16="http://schemas.microsoft.com/office/drawing/2014/main" id="{4CF6D567-341F-4874-BF62-3757072DB683}"/>
                </a:ext>
              </a:extLst>
            </p:cNvPr>
            <p:cNvSpPr>
              <a:spLocks noChangeArrowheads="1"/>
            </p:cNvSpPr>
            <p:nvPr/>
          </p:nvSpPr>
          <p:spPr bwMode="auto">
            <a:xfrm>
              <a:off x="995375"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Oval 401">
              <a:extLst>
                <a:ext uri="{FF2B5EF4-FFF2-40B4-BE49-F238E27FC236}">
                  <a16:creationId xmlns:a16="http://schemas.microsoft.com/office/drawing/2014/main" id="{106BF7FA-495E-4D25-9B79-DA905E507B97}"/>
                </a:ext>
              </a:extLst>
            </p:cNvPr>
            <p:cNvSpPr>
              <a:spLocks noChangeArrowheads="1"/>
            </p:cNvSpPr>
            <p:nvPr/>
          </p:nvSpPr>
          <p:spPr bwMode="auto">
            <a:xfrm>
              <a:off x="995375"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Oval 402">
              <a:extLst>
                <a:ext uri="{FF2B5EF4-FFF2-40B4-BE49-F238E27FC236}">
                  <a16:creationId xmlns:a16="http://schemas.microsoft.com/office/drawing/2014/main" id="{C53BBC0C-B5C9-42CD-8930-78128537C93F}"/>
                </a:ext>
              </a:extLst>
            </p:cNvPr>
            <p:cNvSpPr>
              <a:spLocks noChangeArrowheads="1"/>
            </p:cNvSpPr>
            <p:nvPr/>
          </p:nvSpPr>
          <p:spPr bwMode="auto">
            <a:xfrm>
              <a:off x="830273"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Oval 403">
              <a:extLst>
                <a:ext uri="{FF2B5EF4-FFF2-40B4-BE49-F238E27FC236}">
                  <a16:creationId xmlns:a16="http://schemas.microsoft.com/office/drawing/2014/main" id="{ABE59120-7336-407C-A364-005131F65BA4}"/>
                </a:ext>
              </a:extLst>
            </p:cNvPr>
            <p:cNvSpPr>
              <a:spLocks noChangeArrowheads="1"/>
            </p:cNvSpPr>
            <p:nvPr/>
          </p:nvSpPr>
          <p:spPr bwMode="auto">
            <a:xfrm>
              <a:off x="830273"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Oval 404">
              <a:extLst>
                <a:ext uri="{FF2B5EF4-FFF2-40B4-BE49-F238E27FC236}">
                  <a16:creationId xmlns:a16="http://schemas.microsoft.com/office/drawing/2014/main" id="{82C591F0-FA31-492A-A829-97208E3B7B6B}"/>
                </a:ext>
              </a:extLst>
            </p:cNvPr>
            <p:cNvSpPr>
              <a:spLocks noChangeArrowheads="1"/>
            </p:cNvSpPr>
            <p:nvPr/>
          </p:nvSpPr>
          <p:spPr bwMode="auto">
            <a:xfrm>
              <a:off x="830273"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Oval 405">
              <a:extLst>
                <a:ext uri="{FF2B5EF4-FFF2-40B4-BE49-F238E27FC236}">
                  <a16:creationId xmlns:a16="http://schemas.microsoft.com/office/drawing/2014/main" id="{9362387E-1532-4982-B1C6-D5A753A2B7CD}"/>
                </a:ext>
              </a:extLst>
            </p:cNvPr>
            <p:cNvSpPr>
              <a:spLocks noChangeArrowheads="1"/>
            </p:cNvSpPr>
            <p:nvPr/>
          </p:nvSpPr>
          <p:spPr bwMode="auto">
            <a:xfrm>
              <a:off x="830273"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Oval 406">
              <a:extLst>
                <a:ext uri="{FF2B5EF4-FFF2-40B4-BE49-F238E27FC236}">
                  <a16:creationId xmlns:a16="http://schemas.microsoft.com/office/drawing/2014/main" id="{507BA209-1D08-4223-A2CE-525AA486716A}"/>
                </a:ext>
              </a:extLst>
            </p:cNvPr>
            <p:cNvSpPr>
              <a:spLocks noChangeArrowheads="1"/>
            </p:cNvSpPr>
            <p:nvPr/>
          </p:nvSpPr>
          <p:spPr bwMode="auto">
            <a:xfrm>
              <a:off x="830273"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Oval 407">
              <a:extLst>
                <a:ext uri="{FF2B5EF4-FFF2-40B4-BE49-F238E27FC236}">
                  <a16:creationId xmlns:a16="http://schemas.microsoft.com/office/drawing/2014/main" id="{3B538B56-C4E0-4AB8-93AB-FBC49B9A7663}"/>
                </a:ext>
              </a:extLst>
            </p:cNvPr>
            <p:cNvSpPr>
              <a:spLocks noChangeArrowheads="1"/>
            </p:cNvSpPr>
            <p:nvPr/>
          </p:nvSpPr>
          <p:spPr bwMode="auto">
            <a:xfrm>
              <a:off x="830273"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Oval 408">
              <a:extLst>
                <a:ext uri="{FF2B5EF4-FFF2-40B4-BE49-F238E27FC236}">
                  <a16:creationId xmlns:a16="http://schemas.microsoft.com/office/drawing/2014/main" id="{D65E1884-D2D4-44CF-8F62-A225FC0BABA0}"/>
                </a:ext>
              </a:extLst>
            </p:cNvPr>
            <p:cNvSpPr>
              <a:spLocks noChangeArrowheads="1"/>
            </p:cNvSpPr>
            <p:nvPr/>
          </p:nvSpPr>
          <p:spPr bwMode="auto">
            <a:xfrm>
              <a:off x="665171" y="25781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Oval 409">
              <a:extLst>
                <a:ext uri="{FF2B5EF4-FFF2-40B4-BE49-F238E27FC236}">
                  <a16:creationId xmlns:a16="http://schemas.microsoft.com/office/drawing/2014/main" id="{568B2D86-2405-42AB-8AD3-6D7195801042}"/>
                </a:ext>
              </a:extLst>
            </p:cNvPr>
            <p:cNvSpPr>
              <a:spLocks noChangeArrowheads="1"/>
            </p:cNvSpPr>
            <p:nvPr/>
          </p:nvSpPr>
          <p:spPr bwMode="auto">
            <a:xfrm>
              <a:off x="665171" y="2755903"/>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Oval 410">
              <a:extLst>
                <a:ext uri="{FF2B5EF4-FFF2-40B4-BE49-F238E27FC236}">
                  <a16:creationId xmlns:a16="http://schemas.microsoft.com/office/drawing/2014/main" id="{6BB01059-92B4-44AA-BB24-6E79E0D1980A}"/>
                </a:ext>
              </a:extLst>
            </p:cNvPr>
            <p:cNvSpPr>
              <a:spLocks noChangeArrowheads="1"/>
            </p:cNvSpPr>
            <p:nvPr/>
          </p:nvSpPr>
          <p:spPr bwMode="auto">
            <a:xfrm>
              <a:off x="665171" y="2935291"/>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Oval 411">
              <a:extLst>
                <a:ext uri="{FF2B5EF4-FFF2-40B4-BE49-F238E27FC236}">
                  <a16:creationId xmlns:a16="http://schemas.microsoft.com/office/drawing/2014/main" id="{6EB6E105-36AF-4CD6-B9D1-F9E60EAB74A0}"/>
                </a:ext>
              </a:extLst>
            </p:cNvPr>
            <p:cNvSpPr>
              <a:spLocks noChangeArrowheads="1"/>
            </p:cNvSpPr>
            <p:nvPr/>
          </p:nvSpPr>
          <p:spPr bwMode="auto">
            <a:xfrm>
              <a:off x="665171" y="3109916"/>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Oval 412">
              <a:extLst>
                <a:ext uri="{FF2B5EF4-FFF2-40B4-BE49-F238E27FC236}">
                  <a16:creationId xmlns:a16="http://schemas.microsoft.com/office/drawing/2014/main" id="{4649200B-35F3-41BB-9A8F-842A5A86AB2E}"/>
                </a:ext>
              </a:extLst>
            </p:cNvPr>
            <p:cNvSpPr>
              <a:spLocks noChangeArrowheads="1"/>
            </p:cNvSpPr>
            <p:nvPr/>
          </p:nvSpPr>
          <p:spPr bwMode="auto">
            <a:xfrm>
              <a:off x="665171" y="3287716"/>
              <a:ext cx="46038"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Oval 413">
              <a:extLst>
                <a:ext uri="{FF2B5EF4-FFF2-40B4-BE49-F238E27FC236}">
                  <a16:creationId xmlns:a16="http://schemas.microsoft.com/office/drawing/2014/main" id="{40DAC800-BA8D-4D37-B44C-F50F489AB063}"/>
                </a:ext>
              </a:extLst>
            </p:cNvPr>
            <p:cNvSpPr>
              <a:spLocks noChangeArrowheads="1"/>
            </p:cNvSpPr>
            <p:nvPr/>
          </p:nvSpPr>
          <p:spPr bwMode="auto">
            <a:xfrm>
              <a:off x="665171" y="3463929"/>
              <a:ext cx="46038" cy="44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6" name="Oval 7">
            <a:extLst>
              <a:ext uri="{FF2B5EF4-FFF2-40B4-BE49-F238E27FC236}">
                <a16:creationId xmlns:a16="http://schemas.microsoft.com/office/drawing/2014/main" id="{9157F754-8B45-4754-91C1-FA9A918DBFD8}"/>
              </a:ext>
            </a:extLst>
          </p:cNvPr>
          <p:cNvSpPr>
            <a:spLocks noChangeArrowheads="1"/>
          </p:cNvSpPr>
          <p:nvPr/>
        </p:nvSpPr>
        <p:spPr bwMode="auto">
          <a:xfrm>
            <a:off x="9985774" y="5307135"/>
            <a:ext cx="1694940" cy="1550865"/>
          </a:xfrm>
          <a:prstGeom prst="ellipse">
            <a:avLst/>
          </a:prstGeom>
          <a:gradFill flip="none" rotWithShape="1">
            <a:gsLst>
              <a:gs pos="0">
                <a:schemeClr val="accent1"/>
              </a:gs>
              <a:gs pos="100000">
                <a:schemeClr val="accent2">
                  <a:alpha val="80000"/>
                </a:scheme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5" name="Group 14">
            <a:extLst>
              <a:ext uri="{FF2B5EF4-FFF2-40B4-BE49-F238E27FC236}">
                <a16:creationId xmlns:a16="http://schemas.microsoft.com/office/drawing/2014/main" id="{E9CB03AF-C92F-4245-B85A-72BF7EC9CDEB}"/>
              </a:ext>
            </a:extLst>
          </p:cNvPr>
          <p:cNvGrpSpPr/>
          <p:nvPr/>
        </p:nvGrpSpPr>
        <p:grpSpPr>
          <a:xfrm>
            <a:off x="5417128" y="1301896"/>
            <a:ext cx="1357745" cy="1378125"/>
            <a:chOff x="5407025" y="2735263"/>
            <a:chExt cx="1374775" cy="1395413"/>
          </a:xfrm>
          <a:effectLst>
            <a:outerShdw dist="38100" dir="2700000" algn="tl" rotWithShape="0">
              <a:prstClr val="black">
                <a:alpha val="20000"/>
              </a:prstClr>
            </a:outerShdw>
          </a:effectLst>
        </p:grpSpPr>
        <p:sp>
          <p:nvSpPr>
            <p:cNvPr id="9" name="Freeform 5">
              <a:extLst>
                <a:ext uri="{FF2B5EF4-FFF2-40B4-BE49-F238E27FC236}">
                  <a16:creationId xmlns:a16="http://schemas.microsoft.com/office/drawing/2014/main" id="{9ADED40E-6A37-4551-80BF-E7D58AA83817}"/>
                </a:ext>
              </a:extLst>
            </p:cNvPr>
            <p:cNvSpPr>
              <a:spLocks/>
            </p:cNvSpPr>
            <p:nvPr/>
          </p:nvSpPr>
          <p:spPr bwMode="auto">
            <a:xfrm>
              <a:off x="5407025" y="2735263"/>
              <a:ext cx="854075" cy="966788"/>
            </a:xfrm>
            <a:custGeom>
              <a:avLst/>
              <a:gdLst>
                <a:gd name="T0" fmla="*/ 18 w 225"/>
                <a:gd name="T1" fmla="*/ 241 h 255"/>
                <a:gd name="T2" fmla="*/ 18 w 225"/>
                <a:gd name="T3" fmla="*/ 241 h 255"/>
                <a:gd name="T4" fmla="*/ 13 w 225"/>
                <a:gd name="T5" fmla="*/ 189 h 255"/>
                <a:gd name="T6" fmla="*/ 154 w 225"/>
                <a:gd name="T7" fmla="*/ 18 h 255"/>
                <a:gd name="T8" fmla="*/ 207 w 225"/>
                <a:gd name="T9" fmla="*/ 13 h 255"/>
                <a:gd name="T10" fmla="*/ 207 w 225"/>
                <a:gd name="T11" fmla="*/ 13 h 255"/>
                <a:gd name="T12" fmla="*/ 212 w 225"/>
                <a:gd name="T13" fmla="*/ 65 h 255"/>
                <a:gd name="T14" fmla="*/ 71 w 225"/>
                <a:gd name="T15" fmla="*/ 236 h 255"/>
                <a:gd name="T16" fmla="*/ 18 w 225"/>
                <a:gd name="T17" fmla="*/ 24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55">
                  <a:moveTo>
                    <a:pt x="18" y="241"/>
                  </a:moveTo>
                  <a:cubicBezTo>
                    <a:pt x="18" y="241"/>
                    <a:pt x="18" y="241"/>
                    <a:pt x="18" y="241"/>
                  </a:cubicBezTo>
                  <a:cubicBezTo>
                    <a:pt x="2" y="228"/>
                    <a:pt x="0" y="205"/>
                    <a:pt x="13" y="189"/>
                  </a:cubicBezTo>
                  <a:cubicBezTo>
                    <a:pt x="154" y="18"/>
                    <a:pt x="154" y="18"/>
                    <a:pt x="154" y="18"/>
                  </a:cubicBezTo>
                  <a:cubicBezTo>
                    <a:pt x="167" y="2"/>
                    <a:pt x="191" y="0"/>
                    <a:pt x="207" y="13"/>
                  </a:cubicBezTo>
                  <a:cubicBezTo>
                    <a:pt x="207" y="13"/>
                    <a:pt x="207" y="13"/>
                    <a:pt x="207" y="13"/>
                  </a:cubicBezTo>
                  <a:cubicBezTo>
                    <a:pt x="223" y="26"/>
                    <a:pt x="225" y="50"/>
                    <a:pt x="212" y="65"/>
                  </a:cubicBezTo>
                  <a:cubicBezTo>
                    <a:pt x="71" y="236"/>
                    <a:pt x="71" y="236"/>
                    <a:pt x="71" y="236"/>
                  </a:cubicBezTo>
                  <a:cubicBezTo>
                    <a:pt x="58" y="252"/>
                    <a:pt x="34" y="255"/>
                    <a:pt x="18" y="24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C35E41F6-C4C2-444B-9A87-2830283A934D}"/>
                </a:ext>
              </a:extLst>
            </p:cNvPr>
            <p:cNvSpPr>
              <a:spLocks/>
            </p:cNvSpPr>
            <p:nvPr/>
          </p:nvSpPr>
          <p:spPr bwMode="auto">
            <a:xfrm>
              <a:off x="5832475" y="2749550"/>
              <a:ext cx="854075" cy="963613"/>
            </a:xfrm>
            <a:custGeom>
              <a:avLst/>
              <a:gdLst>
                <a:gd name="T0" fmla="*/ 18 w 225"/>
                <a:gd name="T1" fmla="*/ 241 h 254"/>
                <a:gd name="T2" fmla="*/ 18 w 225"/>
                <a:gd name="T3" fmla="*/ 241 h 254"/>
                <a:gd name="T4" fmla="*/ 13 w 225"/>
                <a:gd name="T5" fmla="*/ 189 h 254"/>
                <a:gd name="T6" fmla="*/ 154 w 225"/>
                <a:gd name="T7" fmla="*/ 18 h 254"/>
                <a:gd name="T8" fmla="*/ 207 w 225"/>
                <a:gd name="T9" fmla="*/ 13 h 254"/>
                <a:gd name="T10" fmla="*/ 207 w 225"/>
                <a:gd name="T11" fmla="*/ 13 h 254"/>
                <a:gd name="T12" fmla="*/ 212 w 225"/>
                <a:gd name="T13" fmla="*/ 65 h 254"/>
                <a:gd name="T14" fmla="*/ 71 w 225"/>
                <a:gd name="T15" fmla="*/ 236 h 254"/>
                <a:gd name="T16" fmla="*/ 18 w 225"/>
                <a:gd name="T17" fmla="*/ 24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54">
                  <a:moveTo>
                    <a:pt x="18" y="241"/>
                  </a:moveTo>
                  <a:cubicBezTo>
                    <a:pt x="18" y="241"/>
                    <a:pt x="18" y="241"/>
                    <a:pt x="18" y="241"/>
                  </a:cubicBezTo>
                  <a:cubicBezTo>
                    <a:pt x="2" y="228"/>
                    <a:pt x="0" y="205"/>
                    <a:pt x="13" y="189"/>
                  </a:cubicBezTo>
                  <a:cubicBezTo>
                    <a:pt x="154" y="18"/>
                    <a:pt x="154" y="18"/>
                    <a:pt x="154" y="18"/>
                  </a:cubicBezTo>
                  <a:cubicBezTo>
                    <a:pt x="167" y="2"/>
                    <a:pt x="191" y="0"/>
                    <a:pt x="207" y="13"/>
                  </a:cubicBezTo>
                  <a:cubicBezTo>
                    <a:pt x="207" y="13"/>
                    <a:pt x="207" y="13"/>
                    <a:pt x="207" y="13"/>
                  </a:cubicBezTo>
                  <a:cubicBezTo>
                    <a:pt x="223" y="26"/>
                    <a:pt x="225" y="49"/>
                    <a:pt x="212" y="65"/>
                  </a:cubicBezTo>
                  <a:cubicBezTo>
                    <a:pt x="71" y="236"/>
                    <a:pt x="71" y="236"/>
                    <a:pt x="71" y="236"/>
                  </a:cubicBezTo>
                  <a:cubicBezTo>
                    <a:pt x="58" y="252"/>
                    <a:pt x="34" y="254"/>
                    <a:pt x="18" y="2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06760A6-9CF2-4CFA-B9A8-54CA78C50739}"/>
                </a:ext>
              </a:extLst>
            </p:cNvPr>
            <p:cNvSpPr>
              <a:spLocks/>
            </p:cNvSpPr>
            <p:nvPr/>
          </p:nvSpPr>
          <p:spPr bwMode="auto">
            <a:xfrm>
              <a:off x="5927725" y="3163888"/>
              <a:ext cx="854075" cy="966788"/>
            </a:xfrm>
            <a:custGeom>
              <a:avLst/>
              <a:gdLst>
                <a:gd name="T0" fmla="*/ 18 w 225"/>
                <a:gd name="T1" fmla="*/ 242 h 255"/>
                <a:gd name="T2" fmla="*/ 18 w 225"/>
                <a:gd name="T3" fmla="*/ 242 h 255"/>
                <a:gd name="T4" fmla="*/ 13 w 225"/>
                <a:gd name="T5" fmla="*/ 189 h 255"/>
                <a:gd name="T6" fmla="*/ 154 w 225"/>
                <a:gd name="T7" fmla="*/ 18 h 255"/>
                <a:gd name="T8" fmla="*/ 207 w 225"/>
                <a:gd name="T9" fmla="*/ 13 h 255"/>
                <a:gd name="T10" fmla="*/ 207 w 225"/>
                <a:gd name="T11" fmla="*/ 13 h 255"/>
                <a:gd name="T12" fmla="*/ 212 w 225"/>
                <a:gd name="T13" fmla="*/ 65 h 255"/>
                <a:gd name="T14" fmla="*/ 71 w 225"/>
                <a:gd name="T15" fmla="*/ 237 h 255"/>
                <a:gd name="T16" fmla="*/ 18 w 225"/>
                <a:gd name="T17" fmla="*/ 24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55">
                  <a:moveTo>
                    <a:pt x="18" y="242"/>
                  </a:moveTo>
                  <a:cubicBezTo>
                    <a:pt x="18" y="242"/>
                    <a:pt x="18" y="242"/>
                    <a:pt x="18" y="242"/>
                  </a:cubicBezTo>
                  <a:cubicBezTo>
                    <a:pt x="3" y="229"/>
                    <a:pt x="0" y="205"/>
                    <a:pt x="13" y="189"/>
                  </a:cubicBezTo>
                  <a:cubicBezTo>
                    <a:pt x="154" y="18"/>
                    <a:pt x="154" y="18"/>
                    <a:pt x="154" y="18"/>
                  </a:cubicBezTo>
                  <a:cubicBezTo>
                    <a:pt x="167" y="2"/>
                    <a:pt x="191" y="0"/>
                    <a:pt x="207" y="13"/>
                  </a:cubicBezTo>
                  <a:cubicBezTo>
                    <a:pt x="207" y="13"/>
                    <a:pt x="207" y="13"/>
                    <a:pt x="207" y="13"/>
                  </a:cubicBezTo>
                  <a:cubicBezTo>
                    <a:pt x="223" y="26"/>
                    <a:pt x="225" y="50"/>
                    <a:pt x="212" y="65"/>
                  </a:cubicBezTo>
                  <a:cubicBezTo>
                    <a:pt x="71" y="237"/>
                    <a:pt x="71" y="237"/>
                    <a:pt x="71" y="237"/>
                  </a:cubicBezTo>
                  <a:cubicBezTo>
                    <a:pt x="58" y="252"/>
                    <a:pt x="34" y="255"/>
                    <a:pt x="18" y="2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8" name="Oval 6">
            <a:extLst>
              <a:ext uri="{FF2B5EF4-FFF2-40B4-BE49-F238E27FC236}">
                <a16:creationId xmlns:a16="http://schemas.microsoft.com/office/drawing/2014/main" id="{862F17FB-E8DF-431D-8205-B2E3A3A9FC3F}"/>
              </a:ext>
            </a:extLst>
          </p:cNvPr>
          <p:cNvSpPr>
            <a:spLocks noChangeArrowheads="1"/>
          </p:cNvSpPr>
          <p:nvPr/>
        </p:nvSpPr>
        <p:spPr bwMode="auto">
          <a:xfrm>
            <a:off x="537209" y="165397"/>
            <a:ext cx="1841214" cy="1845010"/>
          </a:xfrm>
          <a:prstGeom prst="ellipse">
            <a:avLst/>
          </a:prstGeom>
          <a:solidFill>
            <a:schemeClr val="accent4">
              <a:alpha val="40000"/>
            </a:schemeClr>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33" name="Oval 5">
            <a:extLst>
              <a:ext uri="{FF2B5EF4-FFF2-40B4-BE49-F238E27FC236}">
                <a16:creationId xmlns:a16="http://schemas.microsoft.com/office/drawing/2014/main" id="{2F5ABFE5-66FF-41A6-87B2-6E4AD1EBCA38}"/>
              </a:ext>
            </a:extLst>
          </p:cNvPr>
          <p:cNvSpPr>
            <a:spLocks noChangeArrowheads="1"/>
          </p:cNvSpPr>
          <p:nvPr/>
        </p:nvSpPr>
        <p:spPr bwMode="auto">
          <a:xfrm>
            <a:off x="9832535" y="6183007"/>
            <a:ext cx="325900" cy="297963"/>
          </a:xfrm>
          <a:prstGeom prst="ellipse">
            <a:avLst/>
          </a:prstGeom>
          <a:solidFill>
            <a:schemeClr val="accent4">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33292AB6-942A-4B59-9229-AAD9CA1405B3}"/>
              </a:ext>
            </a:extLst>
          </p:cNvPr>
          <p:cNvSpPr/>
          <p:nvPr/>
        </p:nvSpPr>
        <p:spPr>
          <a:xfrm>
            <a:off x="2743391" y="5188193"/>
            <a:ext cx="1639788" cy="1639788"/>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D4734AA-B927-443D-B6AD-9016137AA81F}"/>
              </a:ext>
            </a:extLst>
          </p:cNvPr>
          <p:cNvSpPr/>
          <p:nvPr/>
        </p:nvSpPr>
        <p:spPr>
          <a:xfrm>
            <a:off x="9776636" y="1105487"/>
            <a:ext cx="1379642" cy="12613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Freeform: Shape 339">
            <a:extLst>
              <a:ext uri="{FF2B5EF4-FFF2-40B4-BE49-F238E27FC236}">
                <a16:creationId xmlns:a16="http://schemas.microsoft.com/office/drawing/2014/main" id="{B0A423BA-A2EB-4CDF-AE98-10A7829061F6}"/>
              </a:ext>
            </a:extLst>
          </p:cNvPr>
          <p:cNvSpPr>
            <a:spLocks/>
          </p:cNvSpPr>
          <p:nvPr/>
        </p:nvSpPr>
        <p:spPr bwMode="auto">
          <a:xfrm>
            <a:off x="260158" y="651487"/>
            <a:ext cx="569913" cy="496888"/>
          </a:xfrm>
          <a:custGeom>
            <a:avLst/>
            <a:gdLst>
              <a:gd name="connsiteX0" fmla="*/ 422461 w 569913"/>
              <a:gd name="connsiteY0" fmla="*/ 0 h 496888"/>
              <a:gd name="connsiteX1" fmla="*/ 428605 w 569913"/>
              <a:gd name="connsiteY1" fmla="*/ 0 h 496888"/>
              <a:gd name="connsiteX2" fmla="*/ 569913 w 569913"/>
              <a:gd name="connsiteY2" fmla="*/ 248444 h 496888"/>
              <a:gd name="connsiteX3" fmla="*/ 428605 w 569913"/>
              <a:gd name="connsiteY3" fmla="*/ 496888 h 496888"/>
              <a:gd name="connsiteX4" fmla="*/ 139845 w 569913"/>
              <a:gd name="connsiteY4" fmla="*/ 496888 h 496888"/>
              <a:gd name="connsiteX5" fmla="*/ 96838 w 569913"/>
              <a:gd name="connsiteY5" fmla="*/ 417141 h 496888"/>
              <a:gd name="connsiteX6" fmla="*/ 133701 w 569913"/>
              <a:gd name="connsiteY6" fmla="*/ 386469 h 496888"/>
              <a:gd name="connsiteX7" fmla="*/ 170564 w 569913"/>
              <a:gd name="connsiteY7" fmla="*/ 447813 h 496888"/>
              <a:gd name="connsiteX8" fmla="*/ 400958 w 569913"/>
              <a:gd name="connsiteY8" fmla="*/ 447813 h 496888"/>
              <a:gd name="connsiteX9" fmla="*/ 514619 w 569913"/>
              <a:gd name="connsiteY9" fmla="*/ 248444 h 496888"/>
              <a:gd name="connsiteX10" fmla="*/ 400958 w 569913"/>
              <a:gd name="connsiteY10" fmla="*/ 49076 h 496888"/>
              <a:gd name="connsiteX11" fmla="*/ 422461 w 569913"/>
              <a:gd name="connsiteY11" fmla="*/ 0 h 496888"/>
              <a:gd name="connsiteX12" fmla="*/ 140758 w 569913"/>
              <a:gd name="connsiteY12" fmla="*/ 0 h 496888"/>
              <a:gd name="connsiteX13" fmla="*/ 422275 w 569913"/>
              <a:gd name="connsiteY13" fmla="*/ 0 h 496888"/>
              <a:gd name="connsiteX14" fmla="*/ 400855 w 569913"/>
              <a:gd name="connsiteY14" fmla="*/ 48933 h 496888"/>
              <a:gd name="connsiteX15" fmla="*/ 171358 w 569913"/>
              <a:gd name="connsiteY15" fmla="*/ 48933 h 496888"/>
              <a:gd name="connsiteX16" fmla="*/ 55079 w 569913"/>
              <a:gd name="connsiteY16" fmla="*/ 247720 h 496888"/>
              <a:gd name="connsiteX17" fmla="*/ 134638 w 569913"/>
              <a:gd name="connsiteY17" fmla="*/ 385343 h 496888"/>
              <a:gd name="connsiteX18" fmla="*/ 97919 w 569913"/>
              <a:gd name="connsiteY18" fmla="*/ 415925 h 496888"/>
              <a:gd name="connsiteX19" fmla="*/ 0 w 569913"/>
              <a:gd name="connsiteY19" fmla="*/ 247720 h 496888"/>
              <a:gd name="connsiteX20" fmla="*/ 140758 w 569913"/>
              <a:gd name="connsiteY20" fmla="*/ 0 h 49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913" h="496888">
                <a:moveTo>
                  <a:pt x="422461" y="0"/>
                </a:moveTo>
                <a:cubicBezTo>
                  <a:pt x="422461" y="0"/>
                  <a:pt x="422461" y="0"/>
                  <a:pt x="428605" y="0"/>
                </a:cubicBezTo>
                <a:cubicBezTo>
                  <a:pt x="428605" y="0"/>
                  <a:pt x="428605" y="0"/>
                  <a:pt x="569913" y="248444"/>
                </a:cubicBezTo>
                <a:cubicBezTo>
                  <a:pt x="569913" y="248444"/>
                  <a:pt x="569913" y="248444"/>
                  <a:pt x="428605" y="496888"/>
                </a:cubicBezTo>
                <a:cubicBezTo>
                  <a:pt x="428605" y="496888"/>
                  <a:pt x="428605" y="496888"/>
                  <a:pt x="139845" y="496888"/>
                </a:cubicBezTo>
                <a:cubicBezTo>
                  <a:pt x="139845" y="496888"/>
                  <a:pt x="139845" y="496888"/>
                  <a:pt x="96838" y="417141"/>
                </a:cubicBezTo>
                <a:cubicBezTo>
                  <a:pt x="109126" y="407939"/>
                  <a:pt x="121413" y="398738"/>
                  <a:pt x="133701" y="386469"/>
                </a:cubicBezTo>
                <a:cubicBezTo>
                  <a:pt x="133701" y="386469"/>
                  <a:pt x="133701" y="386469"/>
                  <a:pt x="170564" y="447813"/>
                </a:cubicBezTo>
                <a:cubicBezTo>
                  <a:pt x="170564" y="447813"/>
                  <a:pt x="170564" y="447813"/>
                  <a:pt x="400958" y="447813"/>
                </a:cubicBezTo>
                <a:cubicBezTo>
                  <a:pt x="400958" y="447813"/>
                  <a:pt x="400958" y="447813"/>
                  <a:pt x="514619" y="248444"/>
                </a:cubicBezTo>
                <a:cubicBezTo>
                  <a:pt x="514619" y="248444"/>
                  <a:pt x="514619" y="248444"/>
                  <a:pt x="400958" y="49076"/>
                </a:cubicBezTo>
                <a:cubicBezTo>
                  <a:pt x="407101" y="33740"/>
                  <a:pt x="416317" y="18404"/>
                  <a:pt x="422461" y="0"/>
                </a:cubicBezTo>
                <a:close/>
                <a:moveTo>
                  <a:pt x="140758" y="0"/>
                </a:moveTo>
                <a:cubicBezTo>
                  <a:pt x="140758" y="0"/>
                  <a:pt x="140758" y="0"/>
                  <a:pt x="422275" y="0"/>
                </a:cubicBezTo>
                <a:cubicBezTo>
                  <a:pt x="416155" y="18350"/>
                  <a:pt x="406975" y="33641"/>
                  <a:pt x="400855" y="48933"/>
                </a:cubicBezTo>
                <a:cubicBezTo>
                  <a:pt x="400855" y="48933"/>
                  <a:pt x="400855" y="48933"/>
                  <a:pt x="171358" y="48933"/>
                </a:cubicBezTo>
                <a:cubicBezTo>
                  <a:pt x="171358" y="48933"/>
                  <a:pt x="171358" y="48933"/>
                  <a:pt x="55079" y="247720"/>
                </a:cubicBezTo>
                <a:cubicBezTo>
                  <a:pt x="55079" y="247720"/>
                  <a:pt x="55079" y="247720"/>
                  <a:pt x="134638" y="385343"/>
                </a:cubicBezTo>
                <a:cubicBezTo>
                  <a:pt x="122399" y="397576"/>
                  <a:pt x="110159" y="406750"/>
                  <a:pt x="97919" y="415925"/>
                </a:cubicBezTo>
                <a:cubicBezTo>
                  <a:pt x="97919" y="415925"/>
                  <a:pt x="97919" y="415925"/>
                  <a:pt x="0" y="247720"/>
                </a:cubicBezTo>
                <a:cubicBezTo>
                  <a:pt x="0" y="247720"/>
                  <a:pt x="0" y="247720"/>
                  <a:pt x="140758"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24" name="Group 23">
            <a:extLst>
              <a:ext uri="{FF2B5EF4-FFF2-40B4-BE49-F238E27FC236}">
                <a16:creationId xmlns:a16="http://schemas.microsoft.com/office/drawing/2014/main" id="{61DB819F-4F24-4064-BC27-F7DBCE013878}"/>
              </a:ext>
            </a:extLst>
          </p:cNvPr>
          <p:cNvGrpSpPr/>
          <p:nvPr/>
        </p:nvGrpSpPr>
        <p:grpSpPr>
          <a:xfrm>
            <a:off x="2817146" y="2754317"/>
            <a:ext cx="6730746" cy="2473946"/>
            <a:chOff x="2817146" y="2854248"/>
            <a:chExt cx="6730746" cy="2473946"/>
          </a:xfrm>
        </p:grpSpPr>
        <p:sp>
          <p:nvSpPr>
            <p:cNvPr id="23" name="TextBox 22">
              <a:extLst>
                <a:ext uri="{FF2B5EF4-FFF2-40B4-BE49-F238E27FC236}">
                  <a16:creationId xmlns:a16="http://schemas.microsoft.com/office/drawing/2014/main" id="{DB50E876-BFA5-48CC-9A17-6E1538FBA82B}"/>
                </a:ext>
              </a:extLst>
            </p:cNvPr>
            <p:cNvSpPr txBox="1"/>
            <p:nvPr/>
          </p:nvSpPr>
          <p:spPr>
            <a:xfrm>
              <a:off x="2817146" y="2854248"/>
              <a:ext cx="6730746" cy="1093751"/>
            </a:xfrm>
            <a:prstGeom prst="rect">
              <a:avLst/>
            </a:prstGeom>
            <a:noFill/>
            <a:effectLst>
              <a:outerShdw dist="50800" dir="2700000" algn="tl" rotWithShape="0">
                <a:prstClr val="black">
                  <a:alpha val="20000"/>
                </a:prstClr>
              </a:outerShdw>
            </a:effectLst>
          </p:spPr>
          <p:txBody>
            <a:bodyPr wrap="square" rtlCol="0">
              <a:spAutoFit/>
            </a:bodyPr>
            <a:lstStyle/>
            <a:p>
              <a:pPr algn="ctr"/>
              <a:r>
                <a:rPr lang="en-US" sz="8000" spc="-400" dirty="0">
                  <a:solidFill>
                    <a:schemeClr val="bg1"/>
                  </a:solidFill>
                  <a:latin typeface="+mj-lt"/>
                </a:rPr>
                <a:t>Healthcare</a:t>
              </a:r>
            </a:p>
          </p:txBody>
        </p:sp>
        <p:sp>
          <p:nvSpPr>
            <p:cNvPr id="481" name="TextBox 480">
              <a:extLst>
                <a:ext uri="{FF2B5EF4-FFF2-40B4-BE49-F238E27FC236}">
                  <a16:creationId xmlns:a16="http://schemas.microsoft.com/office/drawing/2014/main" id="{98C622BE-821A-483E-98A2-D46E6AF8B35A}"/>
                </a:ext>
              </a:extLst>
            </p:cNvPr>
            <p:cNvSpPr txBox="1"/>
            <p:nvPr/>
          </p:nvSpPr>
          <p:spPr>
            <a:xfrm>
              <a:off x="2817146" y="3836933"/>
              <a:ext cx="6730746" cy="1200329"/>
            </a:xfrm>
            <a:prstGeom prst="rect">
              <a:avLst/>
            </a:prstGeom>
            <a:noFill/>
          </p:spPr>
          <p:txBody>
            <a:bodyPr wrap="square" rtlCol="0">
              <a:spAutoFit/>
            </a:bodyPr>
            <a:lstStyle/>
            <a:p>
              <a:pPr algn="ctr"/>
              <a:r>
                <a:rPr lang="en-US" sz="7200" spc="-400" dirty="0">
                  <a:solidFill>
                    <a:srgbClr val="C00000"/>
                  </a:solidFill>
                  <a:effectLst>
                    <a:outerShdw dist="50800" dir="2700000" algn="tl">
                      <a:srgbClr val="000000">
                        <a:alpha val="20000"/>
                      </a:srgbClr>
                    </a:outerShdw>
                  </a:effectLst>
                  <a:latin typeface="+mj-lt"/>
                </a:rPr>
                <a:t>CENTER</a:t>
              </a:r>
            </a:p>
          </p:txBody>
        </p:sp>
        <p:sp>
          <p:nvSpPr>
            <p:cNvPr id="482" name="TextBox 481">
              <a:extLst>
                <a:ext uri="{FF2B5EF4-FFF2-40B4-BE49-F238E27FC236}">
                  <a16:creationId xmlns:a16="http://schemas.microsoft.com/office/drawing/2014/main" id="{B3B774C8-25F8-42C9-A614-7EE9BDD44732}"/>
                </a:ext>
              </a:extLst>
            </p:cNvPr>
            <p:cNvSpPr txBox="1"/>
            <p:nvPr/>
          </p:nvSpPr>
          <p:spPr>
            <a:xfrm>
              <a:off x="3401219" y="4804974"/>
              <a:ext cx="5580832" cy="523220"/>
            </a:xfrm>
            <a:prstGeom prst="rect">
              <a:avLst/>
            </a:prstGeom>
            <a:noFill/>
          </p:spPr>
          <p:txBody>
            <a:bodyPr wrap="square" rtlCol="0">
              <a:spAutoFit/>
            </a:bodyPr>
            <a:lstStyle/>
            <a:p>
              <a:pPr algn="ctr"/>
              <a:r>
                <a:rPr lang="en-US" sz="2800" b="1" dirty="0">
                  <a:solidFill>
                    <a:schemeClr val="bg1"/>
                  </a:solidFill>
                </a:rPr>
                <a:t>HIPAA Risk Assessment</a:t>
              </a:r>
            </a:p>
          </p:txBody>
        </p:sp>
      </p:grpSp>
      <p:cxnSp>
        <p:nvCxnSpPr>
          <p:cNvPr id="32" name="Straight Connector 31">
            <a:extLst>
              <a:ext uri="{FF2B5EF4-FFF2-40B4-BE49-F238E27FC236}">
                <a16:creationId xmlns:a16="http://schemas.microsoft.com/office/drawing/2014/main" id="{4ABA84C3-F7FA-478A-8D80-0EF10495780D}"/>
              </a:ext>
            </a:extLst>
          </p:cNvPr>
          <p:cNvCxnSpPr>
            <a:cxnSpLocks/>
          </p:cNvCxnSpPr>
          <p:nvPr/>
        </p:nvCxnSpPr>
        <p:spPr>
          <a:xfrm>
            <a:off x="8674274" y="5008299"/>
            <a:ext cx="499933"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5FCC2887-4B77-42B7-B051-24F09CF09073}"/>
              </a:ext>
            </a:extLst>
          </p:cNvPr>
          <p:cNvCxnSpPr>
            <a:cxnSpLocks/>
          </p:cNvCxnSpPr>
          <p:nvPr/>
        </p:nvCxnSpPr>
        <p:spPr>
          <a:xfrm>
            <a:off x="3214139" y="5008299"/>
            <a:ext cx="481933" cy="0"/>
          </a:xfrm>
          <a:prstGeom prst="line">
            <a:avLst/>
          </a:prstGeom>
          <a:ln w="76200" cap="rnd">
            <a:solidFill>
              <a:srgbClr val="C00000"/>
            </a:solidFill>
          </a:ln>
        </p:spPr>
        <p:style>
          <a:lnRef idx="1">
            <a:schemeClr val="accent1"/>
          </a:lnRef>
          <a:fillRef idx="0">
            <a:schemeClr val="accent1"/>
          </a:fillRef>
          <a:effectRef idx="0">
            <a:schemeClr val="accent1"/>
          </a:effectRef>
          <a:fontRef idx="minor">
            <a:schemeClr val="tx1"/>
          </a:fontRef>
        </p:style>
      </p:cxnSp>
      <p:pic>
        <p:nvPicPr>
          <p:cNvPr id="153" name="Picture 152">
            <a:extLst>
              <a:ext uri="{FF2B5EF4-FFF2-40B4-BE49-F238E27FC236}">
                <a16:creationId xmlns:a16="http://schemas.microsoft.com/office/drawing/2014/main" id="{2DC8CC24-2251-4B81-8EDF-FCE951407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121" y="1990163"/>
            <a:ext cx="3414154" cy="1013759"/>
          </a:xfrm>
          <a:prstGeom prst="rect">
            <a:avLst/>
          </a:prstGeom>
        </p:spPr>
      </p:pic>
    </p:spTree>
    <p:extLst>
      <p:ext uri="{BB962C8B-B14F-4D97-AF65-F5344CB8AC3E}">
        <p14:creationId xmlns:p14="http://schemas.microsoft.com/office/powerpoint/2010/main" val="331081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ata 5">
            <a:extLst>
              <a:ext uri="{FF2B5EF4-FFF2-40B4-BE49-F238E27FC236}">
                <a16:creationId xmlns:a16="http://schemas.microsoft.com/office/drawing/2014/main" id="{4D51D3D9-77F9-4592-9BB8-65894EEB5E13}"/>
              </a:ext>
            </a:extLst>
          </p:cNvPr>
          <p:cNvSpPr/>
          <p:nvPr/>
        </p:nvSpPr>
        <p:spPr>
          <a:xfrm>
            <a:off x="762001" y="1800294"/>
            <a:ext cx="3848100" cy="4076625"/>
          </a:xfrm>
          <a:prstGeom prst="roundRect">
            <a:avLst>
              <a:gd name="adj" fmla="val 684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5">
            <a:extLst>
              <a:ext uri="{FF2B5EF4-FFF2-40B4-BE49-F238E27FC236}">
                <a16:creationId xmlns:a16="http://schemas.microsoft.com/office/drawing/2014/main" id="{4C5886E1-FA63-40D2-8D7C-A7880285E43A}"/>
              </a:ext>
            </a:extLst>
          </p:cNvPr>
          <p:cNvSpPr/>
          <p:nvPr/>
        </p:nvSpPr>
        <p:spPr>
          <a:xfrm>
            <a:off x="4190480" y="1800294"/>
            <a:ext cx="3848100" cy="4076625"/>
          </a:xfrm>
          <a:prstGeom prst="roundRect">
            <a:avLst>
              <a:gd name="adj" fmla="val 68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24F9999-A30C-4CA5-9E27-EEC3692977CE}"/>
              </a:ext>
            </a:extLst>
          </p:cNvPr>
          <p:cNvGrpSpPr/>
          <p:nvPr/>
        </p:nvGrpSpPr>
        <p:grpSpPr>
          <a:xfrm>
            <a:off x="5444684" y="1907826"/>
            <a:ext cx="854595" cy="761427"/>
            <a:chOff x="3694113" y="2559050"/>
            <a:chExt cx="1419225" cy="1423988"/>
          </a:xfrm>
        </p:grpSpPr>
        <p:sp>
          <p:nvSpPr>
            <p:cNvPr id="7" name="Freeform 5">
              <a:extLst>
                <a:ext uri="{FF2B5EF4-FFF2-40B4-BE49-F238E27FC236}">
                  <a16:creationId xmlns:a16="http://schemas.microsoft.com/office/drawing/2014/main" id="{D7B8CD04-6BA0-4BB9-BC09-5588E377AE42}"/>
                </a:ext>
              </a:extLst>
            </p:cNvPr>
            <p:cNvSpPr>
              <a:spLocks/>
            </p:cNvSpPr>
            <p:nvPr/>
          </p:nvSpPr>
          <p:spPr bwMode="auto">
            <a:xfrm>
              <a:off x="3694113" y="2559050"/>
              <a:ext cx="1419225" cy="1423988"/>
            </a:xfrm>
            <a:custGeom>
              <a:avLst/>
              <a:gdLst>
                <a:gd name="T0" fmla="*/ 376 w 376"/>
                <a:gd name="T1" fmla="*/ 326 h 376"/>
                <a:gd name="T2" fmla="*/ 326 w 376"/>
                <a:gd name="T3" fmla="*/ 376 h 376"/>
                <a:gd name="T4" fmla="*/ 50 w 376"/>
                <a:gd name="T5" fmla="*/ 376 h 376"/>
                <a:gd name="T6" fmla="*/ 0 w 376"/>
                <a:gd name="T7" fmla="*/ 326 h 376"/>
                <a:gd name="T8" fmla="*/ 0 w 376"/>
                <a:gd name="T9" fmla="*/ 50 h 376"/>
                <a:gd name="T10" fmla="*/ 50 w 376"/>
                <a:gd name="T11" fmla="*/ 0 h 376"/>
                <a:gd name="T12" fmla="*/ 326 w 376"/>
                <a:gd name="T13" fmla="*/ 0 h 376"/>
                <a:gd name="T14" fmla="*/ 376 w 376"/>
                <a:gd name="T15" fmla="*/ 50 h 376"/>
                <a:gd name="T16" fmla="*/ 376 w 376"/>
                <a:gd name="T17" fmla="*/ 3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376">
                  <a:moveTo>
                    <a:pt x="376" y="326"/>
                  </a:moveTo>
                  <a:cubicBezTo>
                    <a:pt x="376" y="354"/>
                    <a:pt x="354" y="376"/>
                    <a:pt x="326" y="376"/>
                  </a:cubicBezTo>
                  <a:cubicBezTo>
                    <a:pt x="50" y="376"/>
                    <a:pt x="50" y="376"/>
                    <a:pt x="50" y="376"/>
                  </a:cubicBezTo>
                  <a:cubicBezTo>
                    <a:pt x="22" y="376"/>
                    <a:pt x="0" y="354"/>
                    <a:pt x="0" y="326"/>
                  </a:cubicBezTo>
                  <a:cubicBezTo>
                    <a:pt x="0" y="50"/>
                    <a:pt x="0" y="50"/>
                    <a:pt x="0" y="50"/>
                  </a:cubicBezTo>
                  <a:cubicBezTo>
                    <a:pt x="0" y="22"/>
                    <a:pt x="22" y="0"/>
                    <a:pt x="50" y="0"/>
                  </a:cubicBezTo>
                  <a:cubicBezTo>
                    <a:pt x="326" y="0"/>
                    <a:pt x="326" y="0"/>
                    <a:pt x="326" y="0"/>
                  </a:cubicBezTo>
                  <a:cubicBezTo>
                    <a:pt x="354" y="0"/>
                    <a:pt x="376" y="22"/>
                    <a:pt x="376" y="50"/>
                  </a:cubicBezTo>
                  <a:lnTo>
                    <a:pt x="376" y="326"/>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19326142-1AF6-4897-B960-305D6EEBF510}"/>
                </a:ext>
              </a:extLst>
            </p:cNvPr>
            <p:cNvSpPr>
              <a:spLocks/>
            </p:cNvSpPr>
            <p:nvPr/>
          </p:nvSpPr>
          <p:spPr bwMode="auto">
            <a:xfrm>
              <a:off x="3857625" y="2755900"/>
              <a:ext cx="1255713" cy="1227138"/>
            </a:xfrm>
            <a:custGeom>
              <a:avLst/>
              <a:gdLst>
                <a:gd name="T0" fmla="*/ 283 w 333"/>
                <a:gd name="T1" fmla="*/ 324 h 324"/>
                <a:gd name="T2" fmla="*/ 185 w 333"/>
                <a:gd name="T3" fmla="*/ 324 h 324"/>
                <a:gd name="T4" fmla="*/ 145 w 333"/>
                <a:gd name="T5" fmla="*/ 287 h 324"/>
                <a:gd name="T6" fmla="*/ 132 w 333"/>
                <a:gd name="T7" fmla="*/ 271 h 324"/>
                <a:gd name="T8" fmla="*/ 140 w 333"/>
                <a:gd name="T9" fmla="*/ 267 h 324"/>
                <a:gd name="T10" fmla="*/ 133 w 333"/>
                <a:gd name="T11" fmla="*/ 260 h 324"/>
                <a:gd name="T12" fmla="*/ 128 w 333"/>
                <a:gd name="T13" fmla="*/ 248 h 324"/>
                <a:gd name="T14" fmla="*/ 135 w 333"/>
                <a:gd name="T15" fmla="*/ 234 h 324"/>
                <a:gd name="T16" fmla="*/ 130 w 333"/>
                <a:gd name="T17" fmla="*/ 229 h 324"/>
                <a:gd name="T18" fmla="*/ 126 w 333"/>
                <a:gd name="T19" fmla="*/ 218 h 324"/>
                <a:gd name="T20" fmla="*/ 132 w 333"/>
                <a:gd name="T21" fmla="*/ 206 h 324"/>
                <a:gd name="T22" fmla="*/ 126 w 333"/>
                <a:gd name="T23" fmla="*/ 200 h 324"/>
                <a:gd name="T24" fmla="*/ 121 w 333"/>
                <a:gd name="T25" fmla="*/ 188 h 324"/>
                <a:gd name="T26" fmla="*/ 131 w 333"/>
                <a:gd name="T27" fmla="*/ 172 h 324"/>
                <a:gd name="T28" fmla="*/ 122 w 333"/>
                <a:gd name="T29" fmla="*/ 163 h 324"/>
                <a:gd name="T30" fmla="*/ 116 w 333"/>
                <a:gd name="T31" fmla="*/ 147 h 324"/>
                <a:gd name="T32" fmla="*/ 117 w 333"/>
                <a:gd name="T33" fmla="*/ 138 h 324"/>
                <a:gd name="T34" fmla="*/ 95 w 333"/>
                <a:gd name="T35" fmla="*/ 116 h 324"/>
                <a:gd name="T36" fmla="*/ 90 w 333"/>
                <a:gd name="T37" fmla="*/ 108 h 324"/>
                <a:gd name="T38" fmla="*/ 23 w 333"/>
                <a:gd name="T39" fmla="*/ 41 h 324"/>
                <a:gd name="T40" fmla="*/ 21 w 333"/>
                <a:gd name="T41" fmla="*/ 37 h 324"/>
                <a:gd name="T42" fmla="*/ 23 w 333"/>
                <a:gd name="T43" fmla="*/ 37 h 324"/>
                <a:gd name="T44" fmla="*/ 3 w 333"/>
                <a:gd name="T45" fmla="*/ 16 h 324"/>
                <a:gd name="T46" fmla="*/ 1 w 333"/>
                <a:gd name="T47" fmla="*/ 12 h 324"/>
                <a:gd name="T48" fmla="*/ 40 w 333"/>
                <a:gd name="T49" fmla="*/ 11 h 324"/>
                <a:gd name="T50" fmla="*/ 54 w 333"/>
                <a:gd name="T51" fmla="*/ 25 h 324"/>
                <a:gd name="T52" fmla="*/ 54 w 333"/>
                <a:gd name="T53" fmla="*/ 25 h 324"/>
                <a:gd name="T54" fmla="*/ 43 w 333"/>
                <a:gd name="T55" fmla="*/ 11 h 324"/>
                <a:gd name="T56" fmla="*/ 77 w 333"/>
                <a:gd name="T57" fmla="*/ 11 h 324"/>
                <a:gd name="T58" fmla="*/ 102 w 333"/>
                <a:gd name="T59" fmla="*/ 7 h 324"/>
                <a:gd name="T60" fmla="*/ 115 w 333"/>
                <a:gd name="T61" fmla="*/ 13 h 324"/>
                <a:gd name="T62" fmla="*/ 137 w 333"/>
                <a:gd name="T63" fmla="*/ 35 h 324"/>
                <a:gd name="T64" fmla="*/ 137 w 333"/>
                <a:gd name="T65" fmla="*/ 32 h 324"/>
                <a:gd name="T66" fmla="*/ 140 w 333"/>
                <a:gd name="T67" fmla="*/ 27 h 324"/>
                <a:gd name="T68" fmla="*/ 134 w 333"/>
                <a:gd name="T69" fmla="*/ 21 h 324"/>
                <a:gd name="T70" fmla="*/ 131 w 333"/>
                <a:gd name="T71" fmla="*/ 13 h 324"/>
                <a:gd name="T72" fmla="*/ 145 w 333"/>
                <a:gd name="T73" fmla="*/ 0 h 324"/>
                <a:gd name="T74" fmla="*/ 153 w 333"/>
                <a:gd name="T75" fmla="*/ 3 h 324"/>
                <a:gd name="T76" fmla="*/ 172 w 333"/>
                <a:gd name="T77" fmla="*/ 22 h 324"/>
                <a:gd name="T78" fmla="*/ 188 w 333"/>
                <a:gd name="T79" fmla="*/ 7 h 324"/>
                <a:gd name="T80" fmla="*/ 213 w 333"/>
                <a:gd name="T81" fmla="*/ 11 h 324"/>
                <a:gd name="T82" fmla="*/ 248 w 333"/>
                <a:gd name="T83" fmla="*/ 11 h 324"/>
                <a:gd name="T84" fmla="*/ 250 w 333"/>
                <a:gd name="T85" fmla="*/ 11 h 324"/>
                <a:gd name="T86" fmla="*/ 290 w 333"/>
                <a:gd name="T87" fmla="*/ 12 h 324"/>
                <a:gd name="T88" fmla="*/ 333 w 333"/>
                <a:gd name="T89" fmla="*/ 56 h 324"/>
                <a:gd name="T90" fmla="*/ 333 w 333"/>
                <a:gd name="T91" fmla="*/ 274 h 324"/>
                <a:gd name="T92" fmla="*/ 283 w 333"/>
                <a:gd name="T93"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324">
                  <a:moveTo>
                    <a:pt x="283" y="324"/>
                  </a:moveTo>
                  <a:cubicBezTo>
                    <a:pt x="185" y="324"/>
                    <a:pt x="185" y="324"/>
                    <a:pt x="185" y="324"/>
                  </a:cubicBezTo>
                  <a:cubicBezTo>
                    <a:pt x="185" y="324"/>
                    <a:pt x="145" y="287"/>
                    <a:pt x="145" y="287"/>
                  </a:cubicBezTo>
                  <a:cubicBezTo>
                    <a:pt x="132" y="271"/>
                    <a:pt x="132" y="271"/>
                    <a:pt x="132" y="271"/>
                  </a:cubicBezTo>
                  <a:cubicBezTo>
                    <a:pt x="135" y="270"/>
                    <a:pt x="137" y="268"/>
                    <a:pt x="140" y="267"/>
                  </a:cubicBezTo>
                  <a:cubicBezTo>
                    <a:pt x="140" y="267"/>
                    <a:pt x="133" y="260"/>
                    <a:pt x="133" y="260"/>
                  </a:cubicBezTo>
                  <a:cubicBezTo>
                    <a:pt x="130" y="257"/>
                    <a:pt x="128" y="253"/>
                    <a:pt x="128" y="248"/>
                  </a:cubicBezTo>
                  <a:cubicBezTo>
                    <a:pt x="128" y="242"/>
                    <a:pt x="131" y="238"/>
                    <a:pt x="135" y="234"/>
                  </a:cubicBezTo>
                  <a:cubicBezTo>
                    <a:pt x="134" y="233"/>
                    <a:pt x="131" y="230"/>
                    <a:pt x="130" y="229"/>
                  </a:cubicBezTo>
                  <a:cubicBezTo>
                    <a:pt x="127" y="227"/>
                    <a:pt x="126" y="223"/>
                    <a:pt x="126" y="218"/>
                  </a:cubicBezTo>
                  <a:cubicBezTo>
                    <a:pt x="126" y="213"/>
                    <a:pt x="128" y="209"/>
                    <a:pt x="132" y="206"/>
                  </a:cubicBezTo>
                  <a:cubicBezTo>
                    <a:pt x="131" y="206"/>
                    <a:pt x="126" y="201"/>
                    <a:pt x="126" y="200"/>
                  </a:cubicBezTo>
                  <a:cubicBezTo>
                    <a:pt x="123" y="197"/>
                    <a:pt x="121" y="193"/>
                    <a:pt x="121" y="188"/>
                  </a:cubicBezTo>
                  <a:cubicBezTo>
                    <a:pt x="121" y="180"/>
                    <a:pt x="125" y="176"/>
                    <a:pt x="131" y="172"/>
                  </a:cubicBezTo>
                  <a:cubicBezTo>
                    <a:pt x="131" y="172"/>
                    <a:pt x="123" y="164"/>
                    <a:pt x="122" y="163"/>
                  </a:cubicBezTo>
                  <a:cubicBezTo>
                    <a:pt x="118" y="159"/>
                    <a:pt x="116" y="154"/>
                    <a:pt x="116" y="147"/>
                  </a:cubicBezTo>
                  <a:cubicBezTo>
                    <a:pt x="116" y="144"/>
                    <a:pt x="116" y="141"/>
                    <a:pt x="117" y="138"/>
                  </a:cubicBezTo>
                  <a:cubicBezTo>
                    <a:pt x="117" y="138"/>
                    <a:pt x="95" y="116"/>
                    <a:pt x="95" y="116"/>
                  </a:cubicBezTo>
                  <a:cubicBezTo>
                    <a:pt x="92" y="114"/>
                    <a:pt x="91" y="111"/>
                    <a:pt x="90" y="108"/>
                  </a:cubicBezTo>
                  <a:cubicBezTo>
                    <a:pt x="89" y="108"/>
                    <a:pt x="24" y="42"/>
                    <a:pt x="23" y="41"/>
                  </a:cubicBezTo>
                  <a:cubicBezTo>
                    <a:pt x="21" y="40"/>
                    <a:pt x="20" y="38"/>
                    <a:pt x="21" y="37"/>
                  </a:cubicBezTo>
                  <a:cubicBezTo>
                    <a:pt x="21" y="37"/>
                    <a:pt x="22" y="37"/>
                    <a:pt x="23" y="37"/>
                  </a:cubicBezTo>
                  <a:cubicBezTo>
                    <a:pt x="22" y="36"/>
                    <a:pt x="3" y="17"/>
                    <a:pt x="3" y="16"/>
                  </a:cubicBezTo>
                  <a:cubicBezTo>
                    <a:pt x="1" y="15"/>
                    <a:pt x="0" y="13"/>
                    <a:pt x="1" y="12"/>
                  </a:cubicBezTo>
                  <a:cubicBezTo>
                    <a:pt x="2" y="11"/>
                    <a:pt x="21" y="11"/>
                    <a:pt x="40" y="11"/>
                  </a:cubicBezTo>
                  <a:cubicBezTo>
                    <a:pt x="41" y="13"/>
                    <a:pt x="52" y="23"/>
                    <a:pt x="54" y="25"/>
                  </a:cubicBezTo>
                  <a:cubicBezTo>
                    <a:pt x="54" y="25"/>
                    <a:pt x="54" y="25"/>
                    <a:pt x="54" y="25"/>
                  </a:cubicBezTo>
                  <a:cubicBezTo>
                    <a:pt x="51" y="22"/>
                    <a:pt x="44" y="15"/>
                    <a:pt x="43" y="11"/>
                  </a:cubicBezTo>
                  <a:cubicBezTo>
                    <a:pt x="56" y="11"/>
                    <a:pt x="77" y="12"/>
                    <a:pt x="77" y="11"/>
                  </a:cubicBezTo>
                  <a:cubicBezTo>
                    <a:pt x="79" y="11"/>
                    <a:pt x="91" y="5"/>
                    <a:pt x="102" y="7"/>
                  </a:cubicBezTo>
                  <a:cubicBezTo>
                    <a:pt x="108" y="8"/>
                    <a:pt x="112" y="10"/>
                    <a:pt x="115" y="13"/>
                  </a:cubicBezTo>
                  <a:cubicBezTo>
                    <a:pt x="115" y="13"/>
                    <a:pt x="137" y="34"/>
                    <a:pt x="137" y="35"/>
                  </a:cubicBezTo>
                  <a:cubicBezTo>
                    <a:pt x="137" y="33"/>
                    <a:pt x="137" y="32"/>
                    <a:pt x="137" y="32"/>
                  </a:cubicBezTo>
                  <a:cubicBezTo>
                    <a:pt x="137" y="31"/>
                    <a:pt x="138" y="28"/>
                    <a:pt x="140" y="27"/>
                  </a:cubicBezTo>
                  <a:cubicBezTo>
                    <a:pt x="134" y="21"/>
                    <a:pt x="134" y="21"/>
                    <a:pt x="134" y="21"/>
                  </a:cubicBezTo>
                  <a:cubicBezTo>
                    <a:pt x="132" y="19"/>
                    <a:pt x="131" y="16"/>
                    <a:pt x="131" y="13"/>
                  </a:cubicBezTo>
                  <a:cubicBezTo>
                    <a:pt x="131" y="6"/>
                    <a:pt x="137" y="0"/>
                    <a:pt x="145" y="0"/>
                  </a:cubicBezTo>
                  <a:cubicBezTo>
                    <a:pt x="148" y="0"/>
                    <a:pt x="151" y="1"/>
                    <a:pt x="153" y="3"/>
                  </a:cubicBezTo>
                  <a:cubicBezTo>
                    <a:pt x="153" y="3"/>
                    <a:pt x="172" y="22"/>
                    <a:pt x="172" y="22"/>
                  </a:cubicBezTo>
                  <a:cubicBezTo>
                    <a:pt x="171" y="15"/>
                    <a:pt x="176" y="9"/>
                    <a:pt x="188" y="7"/>
                  </a:cubicBezTo>
                  <a:cubicBezTo>
                    <a:pt x="199" y="5"/>
                    <a:pt x="211" y="11"/>
                    <a:pt x="213" y="11"/>
                  </a:cubicBezTo>
                  <a:cubicBezTo>
                    <a:pt x="214" y="12"/>
                    <a:pt x="234" y="11"/>
                    <a:pt x="248" y="11"/>
                  </a:cubicBezTo>
                  <a:cubicBezTo>
                    <a:pt x="247" y="13"/>
                    <a:pt x="249" y="14"/>
                    <a:pt x="250" y="11"/>
                  </a:cubicBezTo>
                  <a:cubicBezTo>
                    <a:pt x="269" y="11"/>
                    <a:pt x="289" y="11"/>
                    <a:pt x="290" y="12"/>
                  </a:cubicBezTo>
                  <a:cubicBezTo>
                    <a:pt x="285" y="7"/>
                    <a:pt x="333" y="56"/>
                    <a:pt x="333" y="56"/>
                  </a:cubicBezTo>
                  <a:cubicBezTo>
                    <a:pt x="333" y="274"/>
                    <a:pt x="333" y="274"/>
                    <a:pt x="333" y="274"/>
                  </a:cubicBezTo>
                  <a:cubicBezTo>
                    <a:pt x="333" y="302"/>
                    <a:pt x="311" y="324"/>
                    <a:pt x="283" y="324"/>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4EBDAB2D-73E0-48DF-B4EF-6E909BA483F3}"/>
                </a:ext>
              </a:extLst>
            </p:cNvPr>
            <p:cNvGrpSpPr/>
            <p:nvPr/>
          </p:nvGrpSpPr>
          <p:grpSpPr>
            <a:xfrm>
              <a:off x="3852863" y="2755900"/>
              <a:ext cx="1104900" cy="1087438"/>
              <a:chOff x="3852863" y="2755900"/>
              <a:chExt cx="1104900" cy="1087438"/>
            </a:xfrm>
          </p:grpSpPr>
          <p:sp>
            <p:nvSpPr>
              <p:cNvPr id="10" name="Freeform 7">
                <a:extLst>
                  <a:ext uri="{FF2B5EF4-FFF2-40B4-BE49-F238E27FC236}">
                    <a16:creationId xmlns:a16="http://schemas.microsoft.com/office/drawing/2014/main" id="{62DDCBD2-78C7-47C4-8E87-990E2FC9C44B}"/>
                  </a:ext>
                </a:extLst>
              </p:cNvPr>
              <p:cNvSpPr>
                <a:spLocks/>
              </p:cNvSpPr>
              <p:nvPr/>
            </p:nvSpPr>
            <p:spPr bwMode="auto">
              <a:xfrm>
                <a:off x="4672013" y="2881313"/>
                <a:ext cx="211138" cy="63500"/>
              </a:xfrm>
              <a:custGeom>
                <a:avLst/>
                <a:gdLst>
                  <a:gd name="T0" fmla="*/ 53 w 56"/>
                  <a:gd name="T1" fmla="*/ 4 h 17"/>
                  <a:gd name="T2" fmla="*/ 29 w 56"/>
                  <a:gd name="T3" fmla="*/ 0 h 17"/>
                  <a:gd name="T4" fmla="*/ 28 w 56"/>
                  <a:gd name="T5" fmla="*/ 1 h 17"/>
                  <a:gd name="T6" fmla="*/ 0 w 56"/>
                  <a:gd name="T7" fmla="*/ 10 h 17"/>
                  <a:gd name="T8" fmla="*/ 23 w 56"/>
                  <a:gd name="T9" fmla="*/ 15 h 17"/>
                  <a:gd name="T10" fmla="*/ 53 w 56"/>
                  <a:gd name="T11" fmla="*/ 4 h 17"/>
                </a:gdLst>
                <a:ahLst/>
                <a:cxnLst>
                  <a:cxn ang="0">
                    <a:pos x="T0" y="T1"/>
                  </a:cxn>
                  <a:cxn ang="0">
                    <a:pos x="T2" y="T3"/>
                  </a:cxn>
                  <a:cxn ang="0">
                    <a:pos x="T4" y="T5"/>
                  </a:cxn>
                  <a:cxn ang="0">
                    <a:pos x="T6" y="T7"/>
                  </a:cxn>
                  <a:cxn ang="0">
                    <a:pos x="T8" y="T9"/>
                  </a:cxn>
                  <a:cxn ang="0">
                    <a:pos x="T10" y="T11"/>
                  </a:cxn>
                </a:cxnLst>
                <a:rect l="0" t="0" r="r" b="b"/>
                <a:pathLst>
                  <a:path w="56" h="17">
                    <a:moveTo>
                      <a:pt x="53" y="4"/>
                    </a:moveTo>
                    <a:cubicBezTo>
                      <a:pt x="52" y="3"/>
                      <a:pt x="42" y="2"/>
                      <a:pt x="29" y="0"/>
                    </a:cubicBezTo>
                    <a:cubicBezTo>
                      <a:pt x="28" y="1"/>
                      <a:pt x="28" y="1"/>
                      <a:pt x="28" y="1"/>
                    </a:cubicBezTo>
                    <a:cubicBezTo>
                      <a:pt x="24" y="6"/>
                      <a:pt x="11" y="10"/>
                      <a:pt x="0" y="10"/>
                    </a:cubicBezTo>
                    <a:cubicBezTo>
                      <a:pt x="7" y="12"/>
                      <a:pt x="15" y="14"/>
                      <a:pt x="23" y="15"/>
                    </a:cubicBezTo>
                    <a:cubicBezTo>
                      <a:pt x="43" y="17"/>
                      <a:pt x="56" y="7"/>
                      <a:pt x="5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0E3C0068-0317-4001-8FA0-CC51B7AEA38A}"/>
                  </a:ext>
                </a:extLst>
              </p:cNvPr>
              <p:cNvSpPr>
                <a:spLocks/>
              </p:cNvSpPr>
              <p:nvPr/>
            </p:nvSpPr>
            <p:spPr bwMode="auto">
              <a:xfrm>
                <a:off x="4589463" y="2862263"/>
                <a:ext cx="184150" cy="57150"/>
              </a:xfrm>
              <a:custGeom>
                <a:avLst/>
                <a:gdLst>
                  <a:gd name="T0" fmla="*/ 6 w 49"/>
                  <a:gd name="T1" fmla="*/ 0 h 15"/>
                  <a:gd name="T2" fmla="*/ 49 w 49"/>
                  <a:gd name="T3" fmla="*/ 5 h 15"/>
                  <a:gd name="T4" fmla="*/ 16 w 49"/>
                  <a:gd name="T5" fmla="*/ 14 h 15"/>
                  <a:gd name="T6" fmla="*/ 0 w 49"/>
                  <a:gd name="T7" fmla="*/ 8 h 15"/>
                  <a:gd name="T8" fmla="*/ 6 w 49"/>
                  <a:gd name="T9" fmla="*/ 0 h 15"/>
                </a:gdLst>
                <a:ahLst/>
                <a:cxnLst>
                  <a:cxn ang="0">
                    <a:pos x="T0" y="T1"/>
                  </a:cxn>
                  <a:cxn ang="0">
                    <a:pos x="T2" y="T3"/>
                  </a:cxn>
                  <a:cxn ang="0">
                    <a:pos x="T4" y="T5"/>
                  </a:cxn>
                  <a:cxn ang="0">
                    <a:pos x="T6" y="T7"/>
                  </a:cxn>
                  <a:cxn ang="0">
                    <a:pos x="T8" y="T9"/>
                  </a:cxn>
                </a:cxnLst>
                <a:rect l="0" t="0" r="r" b="b"/>
                <a:pathLst>
                  <a:path w="49" h="15">
                    <a:moveTo>
                      <a:pt x="6" y="0"/>
                    </a:moveTo>
                    <a:cubicBezTo>
                      <a:pt x="6" y="0"/>
                      <a:pt x="29" y="2"/>
                      <a:pt x="49" y="5"/>
                    </a:cubicBezTo>
                    <a:cubicBezTo>
                      <a:pt x="43" y="10"/>
                      <a:pt x="29" y="15"/>
                      <a:pt x="16" y="14"/>
                    </a:cubicBezTo>
                    <a:cubicBezTo>
                      <a:pt x="7" y="11"/>
                      <a:pt x="0" y="8"/>
                      <a:pt x="0" y="8"/>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A2F77A37-E4A3-40D2-AA82-E45913B069BF}"/>
                  </a:ext>
                </a:extLst>
              </p:cNvPr>
              <p:cNvSpPr>
                <a:spLocks/>
              </p:cNvSpPr>
              <p:nvPr/>
            </p:nvSpPr>
            <p:spPr bwMode="auto">
              <a:xfrm>
                <a:off x="4619625" y="2944813"/>
                <a:ext cx="165100" cy="57150"/>
              </a:xfrm>
              <a:custGeom>
                <a:avLst/>
                <a:gdLst>
                  <a:gd name="T0" fmla="*/ 42 w 44"/>
                  <a:gd name="T1" fmla="*/ 7 h 15"/>
                  <a:gd name="T2" fmla="*/ 25 w 44"/>
                  <a:gd name="T3" fmla="*/ 0 h 15"/>
                  <a:gd name="T4" fmla="*/ 24 w 44"/>
                  <a:gd name="T5" fmla="*/ 1 h 15"/>
                  <a:gd name="T6" fmla="*/ 8 w 44"/>
                  <a:gd name="T7" fmla="*/ 4 h 15"/>
                  <a:gd name="T8" fmla="*/ 8 w 44"/>
                  <a:gd name="T9" fmla="*/ 4 h 15"/>
                  <a:gd name="T10" fmla="*/ 0 w 44"/>
                  <a:gd name="T11" fmla="*/ 3 h 15"/>
                  <a:gd name="T12" fmla="*/ 16 w 44"/>
                  <a:gd name="T13" fmla="*/ 10 h 15"/>
                  <a:gd name="T14" fmla="*/ 42 w 44"/>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5">
                    <a:moveTo>
                      <a:pt x="42" y="7"/>
                    </a:moveTo>
                    <a:cubicBezTo>
                      <a:pt x="42" y="7"/>
                      <a:pt x="34" y="4"/>
                      <a:pt x="25" y="0"/>
                    </a:cubicBezTo>
                    <a:cubicBezTo>
                      <a:pt x="24" y="1"/>
                      <a:pt x="24" y="1"/>
                      <a:pt x="24" y="1"/>
                    </a:cubicBezTo>
                    <a:cubicBezTo>
                      <a:pt x="21" y="3"/>
                      <a:pt x="15" y="4"/>
                      <a:pt x="8" y="4"/>
                    </a:cubicBezTo>
                    <a:cubicBezTo>
                      <a:pt x="8" y="4"/>
                      <a:pt x="8" y="4"/>
                      <a:pt x="8" y="4"/>
                    </a:cubicBezTo>
                    <a:cubicBezTo>
                      <a:pt x="5" y="4"/>
                      <a:pt x="2" y="4"/>
                      <a:pt x="0" y="3"/>
                    </a:cubicBezTo>
                    <a:cubicBezTo>
                      <a:pt x="5" y="6"/>
                      <a:pt x="10" y="9"/>
                      <a:pt x="16" y="10"/>
                    </a:cubicBezTo>
                    <a:cubicBezTo>
                      <a:pt x="31" y="15"/>
                      <a:pt x="44" y="10"/>
                      <a:pt x="4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CAF032A4-CCA8-46AA-A700-7F07912638DF}"/>
                  </a:ext>
                </a:extLst>
              </p:cNvPr>
              <p:cNvSpPr>
                <a:spLocks/>
              </p:cNvSpPr>
              <p:nvPr/>
            </p:nvSpPr>
            <p:spPr bwMode="auto">
              <a:xfrm>
                <a:off x="4559300" y="2900363"/>
                <a:ext cx="146050" cy="60325"/>
              </a:xfrm>
              <a:custGeom>
                <a:avLst/>
                <a:gdLst>
                  <a:gd name="T0" fmla="*/ 7 w 39"/>
                  <a:gd name="T1" fmla="*/ 0 h 16"/>
                  <a:gd name="T2" fmla="*/ 39 w 39"/>
                  <a:gd name="T3" fmla="*/ 12 h 16"/>
                  <a:gd name="T4" fmla="*/ 11 w 39"/>
                  <a:gd name="T5" fmla="*/ 13 h 16"/>
                  <a:gd name="T6" fmla="*/ 0 w 39"/>
                  <a:gd name="T7" fmla="*/ 6 h 16"/>
                  <a:gd name="T8" fmla="*/ 7 w 39"/>
                  <a:gd name="T9" fmla="*/ 0 h 16"/>
                </a:gdLst>
                <a:ahLst/>
                <a:cxnLst>
                  <a:cxn ang="0">
                    <a:pos x="T0" y="T1"/>
                  </a:cxn>
                  <a:cxn ang="0">
                    <a:pos x="T2" y="T3"/>
                  </a:cxn>
                  <a:cxn ang="0">
                    <a:pos x="T4" y="T5"/>
                  </a:cxn>
                  <a:cxn ang="0">
                    <a:pos x="T6" y="T7"/>
                  </a:cxn>
                  <a:cxn ang="0">
                    <a:pos x="T8" y="T9"/>
                  </a:cxn>
                </a:cxnLst>
                <a:rect l="0" t="0" r="r" b="b"/>
                <a:pathLst>
                  <a:path w="39" h="16">
                    <a:moveTo>
                      <a:pt x="7" y="0"/>
                    </a:moveTo>
                    <a:cubicBezTo>
                      <a:pt x="7" y="0"/>
                      <a:pt x="25" y="6"/>
                      <a:pt x="39" y="12"/>
                    </a:cubicBezTo>
                    <a:cubicBezTo>
                      <a:pt x="33" y="15"/>
                      <a:pt x="21" y="16"/>
                      <a:pt x="11" y="13"/>
                    </a:cubicBezTo>
                    <a:cubicBezTo>
                      <a:pt x="5" y="9"/>
                      <a:pt x="0" y="6"/>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EDB5B99D-4431-409E-A4AD-C26560B7C525}"/>
                  </a:ext>
                </a:extLst>
              </p:cNvPr>
              <p:cNvSpPr>
                <a:spLocks/>
              </p:cNvSpPr>
              <p:nvPr/>
            </p:nvSpPr>
            <p:spPr bwMode="auto">
              <a:xfrm>
                <a:off x="4554538" y="2979738"/>
                <a:ext cx="120650" cy="57150"/>
              </a:xfrm>
              <a:custGeom>
                <a:avLst/>
                <a:gdLst>
                  <a:gd name="T0" fmla="*/ 21 w 32"/>
                  <a:gd name="T1" fmla="*/ 2 h 15"/>
                  <a:gd name="T2" fmla="*/ 20 w 32"/>
                  <a:gd name="T3" fmla="*/ 2 h 15"/>
                  <a:gd name="T4" fmla="*/ 13 w 32"/>
                  <a:gd name="T5" fmla="*/ 3 h 15"/>
                  <a:gd name="T6" fmla="*/ 13 w 32"/>
                  <a:gd name="T7" fmla="*/ 3 h 15"/>
                  <a:gd name="T8" fmla="*/ 0 w 32"/>
                  <a:gd name="T9" fmla="*/ 0 h 15"/>
                  <a:gd name="T10" fmla="*/ 10 w 32"/>
                  <a:gd name="T11" fmla="*/ 9 h 15"/>
                  <a:gd name="T12" fmla="*/ 32 w 32"/>
                  <a:gd name="T13" fmla="*/ 10 h 15"/>
                  <a:gd name="T14" fmla="*/ 21 w 32"/>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5">
                    <a:moveTo>
                      <a:pt x="21" y="2"/>
                    </a:moveTo>
                    <a:cubicBezTo>
                      <a:pt x="20" y="2"/>
                      <a:pt x="20" y="2"/>
                      <a:pt x="20" y="2"/>
                    </a:cubicBezTo>
                    <a:cubicBezTo>
                      <a:pt x="18" y="3"/>
                      <a:pt x="16" y="3"/>
                      <a:pt x="13" y="3"/>
                    </a:cubicBezTo>
                    <a:cubicBezTo>
                      <a:pt x="13" y="3"/>
                      <a:pt x="13" y="3"/>
                      <a:pt x="13" y="3"/>
                    </a:cubicBezTo>
                    <a:cubicBezTo>
                      <a:pt x="9" y="3"/>
                      <a:pt x="4" y="2"/>
                      <a:pt x="0" y="0"/>
                    </a:cubicBezTo>
                    <a:cubicBezTo>
                      <a:pt x="2" y="3"/>
                      <a:pt x="6" y="6"/>
                      <a:pt x="10" y="9"/>
                    </a:cubicBezTo>
                    <a:cubicBezTo>
                      <a:pt x="20" y="15"/>
                      <a:pt x="32" y="13"/>
                      <a:pt x="32" y="10"/>
                    </a:cubicBezTo>
                    <a:cubicBezTo>
                      <a:pt x="32" y="10"/>
                      <a:pt x="27" y="6"/>
                      <a:pt x="2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66140DAF-0FE7-40B1-99DF-EE0DB041C994}"/>
                  </a:ext>
                </a:extLst>
              </p:cNvPr>
              <p:cNvSpPr>
                <a:spLocks/>
              </p:cNvSpPr>
              <p:nvPr/>
            </p:nvSpPr>
            <p:spPr bwMode="auto">
              <a:xfrm>
                <a:off x="4516438" y="2925763"/>
                <a:ext cx="106363" cy="60325"/>
              </a:xfrm>
              <a:custGeom>
                <a:avLst/>
                <a:gdLst>
                  <a:gd name="T0" fmla="*/ 7 w 28"/>
                  <a:gd name="T1" fmla="*/ 0 h 16"/>
                  <a:gd name="T2" fmla="*/ 28 w 28"/>
                  <a:gd name="T3" fmla="*/ 14 h 16"/>
                  <a:gd name="T4" fmla="*/ 6 w 28"/>
                  <a:gd name="T5" fmla="*/ 11 h 16"/>
                  <a:gd name="T6" fmla="*/ 0 w 28"/>
                  <a:gd name="T7" fmla="*/ 3 h 16"/>
                  <a:gd name="T8" fmla="*/ 7 w 28"/>
                  <a:gd name="T9" fmla="*/ 0 h 16"/>
                </a:gdLst>
                <a:ahLst/>
                <a:cxnLst>
                  <a:cxn ang="0">
                    <a:pos x="T0" y="T1"/>
                  </a:cxn>
                  <a:cxn ang="0">
                    <a:pos x="T2" y="T3"/>
                  </a:cxn>
                  <a:cxn ang="0">
                    <a:pos x="T4" y="T5"/>
                  </a:cxn>
                  <a:cxn ang="0">
                    <a:pos x="T6" y="T7"/>
                  </a:cxn>
                  <a:cxn ang="0">
                    <a:pos x="T8" y="T9"/>
                  </a:cxn>
                </a:cxnLst>
                <a:rect l="0" t="0" r="r" b="b"/>
                <a:pathLst>
                  <a:path w="28" h="16">
                    <a:moveTo>
                      <a:pt x="7" y="0"/>
                    </a:moveTo>
                    <a:cubicBezTo>
                      <a:pt x="7" y="0"/>
                      <a:pt x="19" y="8"/>
                      <a:pt x="28" y="14"/>
                    </a:cubicBezTo>
                    <a:cubicBezTo>
                      <a:pt x="23" y="16"/>
                      <a:pt x="12" y="15"/>
                      <a:pt x="6" y="11"/>
                    </a:cubicBezTo>
                    <a:cubicBezTo>
                      <a:pt x="2" y="7"/>
                      <a:pt x="0" y="3"/>
                      <a:pt x="0" y="3"/>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A8384668-A179-425C-9CA1-A9D720464075}"/>
                  </a:ext>
                </a:extLst>
              </p:cNvPr>
              <p:cNvSpPr>
                <a:spLocks/>
              </p:cNvSpPr>
              <p:nvPr/>
            </p:nvSpPr>
            <p:spPr bwMode="auto">
              <a:xfrm>
                <a:off x="4486275" y="2986088"/>
                <a:ext cx="87313" cy="61913"/>
              </a:xfrm>
              <a:custGeom>
                <a:avLst/>
                <a:gdLst>
                  <a:gd name="T0" fmla="*/ 17 w 23"/>
                  <a:gd name="T1" fmla="*/ 5 h 16"/>
                  <a:gd name="T2" fmla="*/ 16 w 23"/>
                  <a:gd name="T3" fmla="*/ 5 h 16"/>
                  <a:gd name="T4" fmla="*/ 15 w 23"/>
                  <a:gd name="T5" fmla="*/ 5 h 16"/>
                  <a:gd name="T6" fmla="*/ 0 w 23"/>
                  <a:gd name="T7" fmla="*/ 0 h 16"/>
                  <a:gd name="T8" fmla="*/ 5 w 23"/>
                  <a:gd name="T9" fmla="*/ 8 h 16"/>
                  <a:gd name="T10" fmla="*/ 23 w 23"/>
                  <a:gd name="T11" fmla="*/ 14 h 16"/>
                  <a:gd name="T12" fmla="*/ 17 w 2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17" y="5"/>
                    </a:moveTo>
                    <a:cubicBezTo>
                      <a:pt x="16" y="5"/>
                      <a:pt x="16" y="5"/>
                      <a:pt x="16" y="5"/>
                    </a:cubicBezTo>
                    <a:cubicBezTo>
                      <a:pt x="16" y="5"/>
                      <a:pt x="15" y="5"/>
                      <a:pt x="15" y="5"/>
                    </a:cubicBezTo>
                    <a:cubicBezTo>
                      <a:pt x="10" y="5"/>
                      <a:pt x="4" y="3"/>
                      <a:pt x="0" y="0"/>
                    </a:cubicBezTo>
                    <a:cubicBezTo>
                      <a:pt x="1" y="3"/>
                      <a:pt x="3" y="6"/>
                      <a:pt x="5" y="8"/>
                    </a:cubicBezTo>
                    <a:cubicBezTo>
                      <a:pt x="11" y="16"/>
                      <a:pt x="22" y="16"/>
                      <a:pt x="23" y="14"/>
                    </a:cubicBezTo>
                    <a:cubicBezTo>
                      <a:pt x="23" y="13"/>
                      <a:pt x="20" y="9"/>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BDCBED7B-EA99-49B0-AFDC-8BD0DC9A6E93}"/>
                  </a:ext>
                </a:extLst>
              </p:cNvPr>
              <p:cNvSpPr>
                <a:spLocks/>
              </p:cNvSpPr>
              <p:nvPr/>
            </p:nvSpPr>
            <p:spPr bwMode="auto">
              <a:xfrm>
                <a:off x="4475163" y="2941638"/>
                <a:ext cx="71438" cy="60325"/>
              </a:xfrm>
              <a:custGeom>
                <a:avLst/>
                <a:gdLst>
                  <a:gd name="T0" fmla="*/ 7 w 19"/>
                  <a:gd name="T1" fmla="*/ 0 h 16"/>
                  <a:gd name="T2" fmla="*/ 19 w 19"/>
                  <a:gd name="T3" fmla="*/ 15 h 16"/>
                  <a:gd name="T4" fmla="*/ 2 w 19"/>
                  <a:gd name="T5" fmla="*/ 9 h 16"/>
                  <a:gd name="T6" fmla="*/ 0 w 19"/>
                  <a:gd name="T7" fmla="*/ 1 h 16"/>
                  <a:gd name="T8" fmla="*/ 7 w 19"/>
                  <a:gd name="T9" fmla="*/ 0 h 16"/>
                </a:gdLst>
                <a:ahLst/>
                <a:cxnLst>
                  <a:cxn ang="0">
                    <a:pos x="T0" y="T1"/>
                  </a:cxn>
                  <a:cxn ang="0">
                    <a:pos x="T2" y="T3"/>
                  </a:cxn>
                  <a:cxn ang="0">
                    <a:pos x="T4" y="T5"/>
                  </a:cxn>
                  <a:cxn ang="0">
                    <a:pos x="T6" y="T7"/>
                  </a:cxn>
                  <a:cxn ang="0">
                    <a:pos x="T8" y="T9"/>
                  </a:cxn>
                </a:cxnLst>
                <a:rect l="0" t="0" r="r" b="b"/>
                <a:pathLst>
                  <a:path w="19" h="16">
                    <a:moveTo>
                      <a:pt x="7" y="0"/>
                    </a:moveTo>
                    <a:cubicBezTo>
                      <a:pt x="7" y="0"/>
                      <a:pt x="14" y="8"/>
                      <a:pt x="19" y="15"/>
                    </a:cubicBezTo>
                    <a:cubicBezTo>
                      <a:pt x="13" y="16"/>
                      <a:pt x="5" y="13"/>
                      <a:pt x="2" y="9"/>
                    </a:cubicBezTo>
                    <a:cubicBezTo>
                      <a:pt x="0" y="4"/>
                      <a:pt x="0" y="1"/>
                      <a:pt x="0" y="1"/>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B365E6C8-5E89-4EA7-95B3-7EB282BC54C0}"/>
                  </a:ext>
                </a:extLst>
              </p:cNvPr>
              <p:cNvSpPr>
                <a:spLocks/>
              </p:cNvSpPr>
              <p:nvPr/>
            </p:nvSpPr>
            <p:spPr bwMode="auto">
              <a:xfrm>
                <a:off x="4441825" y="2990850"/>
                <a:ext cx="44450" cy="71438"/>
              </a:xfrm>
              <a:custGeom>
                <a:avLst/>
                <a:gdLst>
                  <a:gd name="T0" fmla="*/ 10 w 12"/>
                  <a:gd name="T1" fmla="*/ 9 h 19"/>
                  <a:gd name="T2" fmla="*/ 10 w 12"/>
                  <a:gd name="T3" fmla="*/ 9 h 19"/>
                  <a:gd name="T4" fmla="*/ 9 w 12"/>
                  <a:gd name="T5" fmla="*/ 9 h 19"/>
                  <a:gd name="T6" fmla="*/ 0 w 12"/>
                  <a:gd name="T7" fmla="*/ 0 h 19"/>
                  <a:gd name="T8" fmla="*/ 1 w 12"/>
                  <a:gd name="T9" fmla="*/ 8 h 19"/>
                  <a:gd name="T10" fmla="*/ 12 w 12"/>
                  <a:gd name="T11" fmla="*/ 18 h 19"/>
                  <a:gd name="T12" fmla="*/ 10 w 12"/>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2" h="19">
                    <a:moveTo>
                      <a:pt x="10" y="9"/>
                    </a:moveTo>
                    <a:cubicBezTo>
                      <a:pt x="10" y="9"/>
                      <a:pt x="10" y="9"/>
                      <a:pt x="10" y="9"/>
                    </a:cubicBezTo>
                    <a:cubicBezTo>
                      <a:pt x="10" y="9"/>
                      <a:pt x="9" y="9"/>
                      <a:pt x="9" y="9"/>
                    </a:cubicBezTo>
                    <a:cubicBezTo>
                      <a:pt x="6" y="7"/>
                      <a:pt x="2" y="3"/>
                      <a:pt x="0" y="0"/>
                    </a:cubicBezTo>
                    <a:cubicBezTo>
                      <a:pt x="0" y="2"/>
                      <a:pt x="0" y="5"/>
                      <a:pt x="1" y="8"/>
                    </a:cubicBezTo>
                    <a:cubicBezTo>
                      <a:pt x="3" y="15"/>
                      <a:pt x="11" y="19"/>
                      <a:pt x="12" y="18"/>
                    </a:cubicBezTo>
                    <a:cubicBezTo>
                      <a:pt x="12" y="17"/>
                      <a:pt x="11" y="14"/>
                      <a:pt x="1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A48A2192-3CB3-4813-BA96-773327AAD219}"/>
                  </a:ext>
                </a:extLst>
              </p:cNvPr>
              <p:cNvSpPr>
                <a:spLocks/>
              </p:cNvSpPr>
              <p:nvPr/>
            </p:nvSpPr>
            <p:spPr bwMode="auto">
              <a:xfrm>
                <a:off x="4438650" y="2952750"/>
                <a:ext cx="41275" cy="65088"/>
              </a:xfrm>
              <a:custGeom>
                <a:avLst/>
                <a:gdLst>
                  <a:gd name="T0" fmla="*/ 7 w 11"/>
                  <a:gd name="T1" fmla="*/ 2 h 17"/>
                  <a:gd name="T2" fmla="*/ 11 w 11"/>
                  <a:gd name="T3" fmla="*/ 17 h 17"/>
                  <a:gd name="T4" fmla="*/ 0 w 11"/>
                  <a:gd name="T5" fmla="*/ 6 h 17"/>
                  <a:gd name="T6" fmla="*/ 1 w 11"/>
                  <a:gd name="T7" fmla="*/ 0 h 17"/>
                  <a:gd name="T8" fmla="*/ 7 w 11"/>
                  <a:gd name="T9" fmla="*/ 2 h 17"/>
                </a:gdLst>
                <a:ahLst/>
                <a:cxnLst>
                  <a:cxn ang="0">
                    <a:pos x="T0" y="T1"/>
                  </a:cxn>
                  <a:cxn ang="0">
                    <a:pos x="T2" y="T3"/>
                  </a:cxn>
                  <a:cxn ang="0">
                    <a:pos x="T4" y="T5"/>
                  </a:cxn>
                  <a:cxn ang="0">
                    <a:pos x="T6" y="T7"/>
                  </a:cxn>
                  <a:cxn ang="0">
                    <a:pos x="T8" y="T9"/>
                  </a:cxn>
                </a:cxnLst>
                <a:rect l="0" t="0" r="r" b="b"/>
                <a:pathLst>
                  <a:path w="11" h="17">
                    <a:moveTo>
                      <a:pt x="7" y="2"/>
                    </a:moveTo>
                    <a:cubicBezTo>
                      <a:pt x="7" y="2"/>
                      <a:pt x="9" y="10"/>
                      <a:pt x="11" y="17"/>
                    </a:cubicBezTo>
                    <a:cubicBezTo>
                      <a:pt x="7" y="16"/>
                      <a:pt x="2" y="11"/>
                      <a:pt x="0" y="6"/>
                    </a:cubicBezTo>
                    <a:cubicBezTo>
                      <a:pt x="1" y="3"/>
                      <a:pt x="1" y="0"/>
                      <a:pt x="1" y="0"/>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C8198CB5-623A-40B8-8B5C-B326D71ACCE5}"/>
                  </a:ext>
                </a:extLst>
              </p:cNvPr>
              <p:cNvSpPr>
                <a:spLocks/>
              </p:cNvSpPr>
              <p:nvPr/>
            </p:nvSpPr>
            <p:spPr bwMode="auto">
              <a:xfrm>
                <a:off x="4716463" y="2797175"/>
                <a:ext cx="241300" cy="65088"/>
              </a:xfrm>
              <a:custGeom>
                <a:avLst/>
                <a:gdLst>
                  <a:gd name="T0" fmla="*/ 62 w 64"/>
                  <a:gd name="T1" fmla="*/ 1 h 17"/>
                  <a:gd name="T2" fmla="*/ 22 w 64"/>
                  <a:gd name="T3" fmla="*/ 0 h 17"/>
                  <a:gd name="T4" fmla="*/ 22 w 64"/>
                  <a:gd name="T5" fmla="*/ 1 h 17"/>
                  <a:gd name="T6" fmla="*/ 0 w 64"/>
                  <a:gd name="T7" fmla="*/ 17 h 17"/>
                  <a:gd name="T8" fmla="*/ 33 w 64"/>
                  <a:gd name="T9" fmla="*/ 16 h 17"/>
                  <a:gd name="T10" fmla="*/ 62 w 64"/>
                  <a:gd name="T11" fmla="*/ 1 h 17"/>
                </a:gdLst>
                <a:ahLst/>
                <a:cxnLst>
                  <a:cxn ang="0">
                    <a:pos x="T0" y="T1"/>
                  </a:cxn>
                  <a:cxn ang="0">
                    <a:pos x="T2" y="T3"/>
                  </a:cxn>
                  <a:cxn ang="0">
                    <a:pos x="T4" y="T5"/>
                  </a:cxn>
                  <a:cxn ang="0">
                    <a:pos x="T6" y="T7"/>
                  </a:cxn>
                  <a:cxn ang="0">
                    <a:pos x="T8" y="T9"/>
                  </a:cxn>
                  <a:cxn ang="0">
                    <a:pos x="T10" y="T11"/>
                  </a:cxn>
                </a:cxnLst>
                <a:rect l="0" t="0" r="r" b="b"/>
                <a:pathLst>
                  <a:path w="64" h="17">
                    <a:moveTo>
                      <a:pt x="62" y="1"/>
                    </a:moveTo>
                    <a:cubicBezTo>
                      <a:pt x="61" y="0"/>
                      <a:pt x="41" y="0"/>
                      <a:pt x="22" y="0"/>
                    </a:cubicBezTo>
                    <a:cubicBezTo>
                      <a:pt x="22" y="1"/>
                      <a:pt x="22" y="1"/>
                      <a:pt x="22" y="1"/>
                    </a:cubicBezTo>
                    <a:cubicBezTo>
                      <a:pt x="20" y="6"/>
                      <a:pt x="13" y="13"/>
                      <a:pt x="0" y="17"/>
                    </a:cubicBezTo>
                    <a:cubicBezTo>
                      <a:pt x="12" y="17"/>
                      <a:pt x="25" y="17"/>
                      <a:pt x="33" y="16"/>
                    </a:cubicBezTo>
                    <a:cubicBezTo>
                      <a:pt x="53" y="13"/>
                      <a:pt x="64" y="4"/>
                      <a:pt x="6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E0F3A291-94FD-470E-93E7-46DD10C33ED0}"/>
                  </a:ext>
                </a:extLst>
              </p:cNvPr>
              <p:cNvSpPr>
                <a:spLocks/>
              </p:cNvSpPr>
              <p:nvPr/>
            </p:nvSpPr>
            <p:spPr bwMode="auto">
              <a:xfrm>
                <a:off x="4403725" y="2774950"/>
                <a:ext cx="388938" cy="204788"/>
              </a:xfrm>
              <a:custGeom>
                <a:avLst/>
                <a:gdLst>
                  <a:gd name="T0" fmla="*/ 0 w 103"/>
                  <a:gd name="T1" fmla="*/ 46 h 54"/>
                  <a:gd name="T2" fmla="*/ 32 w 103"/>
                  <a:gd name="T3" fmla="*/ 26 h 54"/>
                  <a:gd name="T4" fmla="*/ 43 w 103"/>
                  <a:gd name="T5" fmla="*/ 2 h 54"/>
                  <a:gd name="T6" fmla="*/ 68 w 103"/>
                  <a:gd name="T7" fmla="*/ 6 h 54"/>
                  <a:gd name="T8" fmla="*/ 103 w 103"/>
                  <a:gd name="T9" fmla="*/ 6 h 54"/>
                  <a:gd name="T10" fmla="*/ 78 w 103"/>
                  <a:gd name="T11" fmla="*/ 23 h 54"/>
                  <a:gd name="T12" fmla="*/ 55 w 103"/>
                  <a:gd name="T13" fmla="*/ 22 h 54"/>
                  <a:gd name="T14" fmla="*/ 0 w 103"/>
                  <a:gd name="T15" fmla="*/ 54 h 54"/>
                  <a:gd name="T16" fmla="*/ 0 w 103"/>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4">
                    <a:moveTo>
                      <a:pt x="0" y="46"/>
                    </a:moveTo>
                    <a:cubicBezTo>
                      <a:pt x="28" y="46"/>
                      <a:pt x="32" y="26"/>
                      <a:pt x="32" y="26"/>
                    </a:cubicBezTo>
                    <a:cubicBezTo>
                      <a:pt x="23" y="18"/>
                      <a:pt x="26" y="5"/>
                      <a:pt x="43" y="2"/>
                    </a:cubicBezTo>
                    <a:cubicBezTo>
                      <a:pt x="54" y="0"/>
                      <a:pt x="66" y="6"/>
                      <a:pt x="68" y="6"/>
                    </a:cubicBezTo>
                    <a:cubicBezTo>
                      <a:pt x="69" y="7"/>
                      <a:pt x="89" y="6"/>
                      <a:pt x="103" y="6"/>
                    </a:cubicBezTo>
                    <a:cubicBezTo>
                      <a:pt x="101" y="11"/>
                      <a:pt x="94" y="19"/>
                      <a:pt x="78" y="23"/>
                    </a:cubicBezTo>
                    <a:cubicBezTo>
                      <a:pt x="66" y="22"/>
                      <a:pt x="55" y="22"/>
                      <a:pt x="55" y="22"/>
                    </a:cubicBezTo>
                    <a:cubicBezTo>
                      <a:pt x="55" y="22"/>
                      <a:pt x="46" y="54"/>
                      <a:pt x="0" y="54"/>
                    </a:cubicBez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AA41E729-1ECE-4A90-B068-115A64885AB1}"/>
                  </a:ext>
                </a:extLst>
              </p:cNvPr>
              <p:cNvSpPr>
                <a:spLocks/>
              </p:cNvSpPr>
              <p:nvPr/>
            </p:nvSpPr>
            <p:spPr bwMode="auto">
              <a:xfrm>
                <a:off x="3924300" y="2881313"/>
                <a:ext cx="215900" cy="63500"/>
              </a:xfrm>
              <a:custGeom>
                <a:avLst/>
                <a:gdLst>
                  <a:gd name="T0" fmla="*/ 3 w 57"/>
                  <a:gd name="T1" fmla="*/ 4 h 17"/>
                  <a:gd name="T2" fmla="*/ 27 w 57"/>
                  <a:gd name="T3" fmla="*/ 0 h 17"/>
                  <a:gd name="T4" fmla="*/ 28 w 57"/>
                  <a:gd name="T5" fmla="*/ 1 h 17"/>
                  <a:gd name="T6" fmla="*/ 57 w 57"/>
                  <a:gd name="T7" fmla="*/ 10 h 17"/>
                  <a:gd name="T8" fmla="*/ 33 w 57"/>
                  <a:gd name="T9" fmla="*/ 15 h 17"/>
                  <a:gd name="T10" fmla="*/ 3 w 57"/>
                  <a:gd name="T11" fmla="*/ 4 h 17"/>
                </a:gdLst>
                <a:ahLst/>
                <a:cxnLst>
                  <a:cxn ang="0">
                    <a:pos x="T0" y="T1"/>
                  </a:cxn>
                  <a:cxn ang="0">
                    <a:pos x="T2" y="T3"/>
                  </a:cxn>
                  <a:cxn ang="0">
                    <a:pos x="T4" y="T5"/>
                  </a:cxn>
                  <a:cxn ang="0">
                    <a:pos x="T6" y="T7"/>
                  </a:cxn>
                  <a:cxn ang="0">
                    <a:pos x="T8" y="T9"/>
                  </a:cxn>
                  <a:cxn ang="0">
                    <a:pos x="T10" y="T11"/>
                  </a:cxn>
                </a:cxnLst>
                <a:rect l="0" t="0" r="r" b="b"/>
                <a:pathLst>
                  <a:path w="57" h="17">
                    <a:moveTo>
                      <a:pt x="3" y="4"/>
                    </a:moveTo>
                    <a:cubicBezTo>
                      <a:pt x="4" y="3"/>
                      <a:pt x="15" y="2"/>
                      <a:pt x="27" y="0"/>
                    </a:cubicBezTo>
                    <a:cubicBezTo>
                      <a:pt x="28" y="1"/>
                      <a:pt x="28" y="1"/>
                      <a:pt x="28" y="1"/>
                    </a:cubicBezTo>
                    <a:cubicBezTo>
                      <a:pt x="33" y="6"/>
                      <a:pt x="45" y="10"/>
                      <a:pt x="57" y="10"/>
                    </a:cubicBezTo>
                    <a:cubicBezTo>
                      <a:pt x="49" y="12"/>
                      <a:pt x="41" y="14"/>
                      <a:pt x="33" y="15"/>
                    </a:cubicBezTo>
                    <a:cubicBezTo>
                      <a:pt x="13" y="17"/>
                      <a:pt x="0" y="7"/>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36F5121F-10D4-4612-B315-4723D3C71C86}"/>
                  </a:ext>
                </a:extLst>
              </p:cNvPr>
              <p:cNvSpPr>
                <a:spLocks/>
              </p:cNvSpPr>
              <p:nvPr/>
            </p:nvSpPr>
            <p:spPr bwMode="auto">
              <a:xfrm>
                <a:off x="4038600" y="2862263"/>
                <a:ext cx="184150" cy="57150"/>
              </a:xfrm>
              <a:custGeom>
                <a:avLst/>
                <a:gdLst>
                  <a:gd name="T0" fmla="*/ 43 w 49"/>
                  <a:gd name="T1" fmla="*/ 0 h 15"/>
                  <a:gd name="T2" fmla="*/ 0 w 49"/>
                  <a:gd name="T3" fmla="*/ 5 h 15"/>
                  <a:gd name="T4" fmla="*/ 32 w 49"/>
                  <a:gd name="T5" fmla="*/ 14 h 15"/>
                  <a:gd name="T6" fmla="*/ 49 w 49"/>
                  <a:gd name="T7" fmla="*/ 8 h 15"/>
                  <a:gd name="T8" fmla="*/ 43 w 49"/>
                  <a:gd name="T9" fmla="*/ 0 h 15"/>
                </a:gdLst>
                <a:ahLst/>
                <a:cxnLst>
                  <a:cxn ang="0">
                    <a:pos x="T0" y="T1"/>
                  </a:cxn>
                  <a:cxn ang="0">
                    <a:pos x="T2" y="T3"/>
                  </a:cxn>
                  <a:cxn ang="0">
                    <a:pos x="T4" y="T5"/>
                  </a:cxn>
                  <a:cxn ang="0">
                    <a:pos x="T6" y="T7"/>
                  </a:cxn>
                  <a:cxn ang="0">
                    <a:pos x="T8" y="T9"/>
                  </a:cxn>
                </a:cxnLst>
                <a:rect l="0" t="0" r="r" b="b"/>
                <a:pathLst>
                  <a:path w="49" h="15">
                    <a:moveTo>
                      <a:pt x="43" y="0"/>
                    </a:moveTo>
                    <a:cubicBezTo>
                      <a:pt x="43" y="0"/>
                      <a:pt x="19" y="2"/>
                      <a:pt x="0" y="5"/>
                    </a:cubicBezTo>
                    <a:cubicBezTo>
                      <a:pt x="5" y="10"/>
                      <a:pt x="19" y="15"/>
                      <a:pt x="32" y="14"/>
                    </a:cubicBezTo>
                    <a:cubicBezTo>
                      <a:pt x="42" y="11"/>
                      <a:pt x="49" y="8"/>
                      <a:pt x="49" y="8"/>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057B7A4B-D00E-4055-A41E-428268882EF1}"/>
                  </a:ext>
                </a:extLst>
              </p:cNvPr>
              <p:cNvSpPr>
                <a:spLocks/>
              </p:cNvSpPr>
              <p:nvPr/>
            </p:nvSpPr>
            <p:spPr bwMode="auto">
              <a:xfrm>
                <a:off x="4027488" y="2944813"/>
                <a:ext cx="165100" cy="57150"/>
              </a:xfrm>
              <a:custGeom>
                <a:avLst/>
                <a:gdLst>
                  <a:gd name="T0" fmla="*/ 1 w 44"/>
                  <a:gd name="T1" fmla="*/ 7 h 15"/>
                  <a:gd name="T2" fmla="*/ 18 w 44"/>
                  <a:gd name="T3" fmla="*/ 0 h 15"/>
                  <a:gd name="T4" fmla="*/ 19 w 44"/>
                  <a:gd name="T5" fmla="*/ 1 h 15"/>
                  <a:gd name="T6" fmla="*/ 35 w 44"/>
                  <a:gd name="T7" fmla="*/ 4 h 15"/>
                  <a:gd name="T8" fmla="*/ 35 w 44"/>
                  <a:gd name="T9" fmla="*/ 4 h 15"/>
                  <a:gd name="T10" fmla="*/ 44 w 44"/>
                  <a:gd name="T11" fmla="*/ 3 h 15"/>
                  <a:gd name="T12" fmla="*/ 27 w 44"/>
                  <a:gd name="T13" fmla="*/ 10 h 15"/>
                  <a:gd name="T14" fmla="*/ 1 w 44"/>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5">
                    <a:moveTo>
                      <a:pt x="1" y="7"/>
                    </a:moveTo>
                    <a:cubicBezTo>
                      <a:pt x="1" y="7"/>
                      <a:pt x="9" y="4"/>
                      <a:pt x="18" y="0"/>
                    </a:cubicBezTo>
                    <a:cubicBezTo>
                      <a:pt x="19" y="1"/>
                      <a:pt x="19" y="1"/>
                      <a:pt x="19" y="1"/>
                    </a:cubicBezTo>
                    <a:cubicBezTo>
                      <a:pt x="22" y="3"/>
                      <a:pt x="28" y="4"/>
                      <a:pt x="35" y="4"/>
                    </a:cubicBezTo>
                    <a:cubicBezTo>
                      <a:pt x="35" y="4"/>
                      <a:pt x="35" y="4"/>
                      <a:pt x="35" y="4"/>
                    </a:cubicBezTo>
                    <a:cubicBezTo>
                      <a:pt x="38" y="4"/>
                      <a:pt x="41" y="4"/>
                      <a:pt x="44" y="3"/>
                    </a:cubicBezTo>
                    <a:cubicBezTo>
                      <a:pt x="39" y="6"/>
                      <a:pt x="33" y="9"/>
                      <a:pt x="27" y="10"/>
                    </a:cubicBezTo>
                    <a:cubicBezTo>
                      <a:pt x="12" y="15"/>
                      <a:pt x="0" y="10"/>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7C95DF2C-23CF-4883-BF5C-5B15F6BDB192}"/>
                  </a:ext>
                </a:extLst>
              </p:cNvPr>
              <p:cNvSpPr>
                <a:spLocks/>
              </p:cNvSpPr>
              <p:nvPr/>
            </p:nvSpPr>
            <p:spPr bwMode="auto">
              <a:xfrm>
                <a:off x="4102100" y="2900363"/>
                <a:ext cx="147638" cy="60325"/>
              </a:xfrm>
              <a:custGeom>
                <a:avLst/>
                <a:gdLst>
                  <a:gd name="T0" fmla="*/ 32 w 39"/>
                  <a:gd name="T1" fmla="*/ 0 h 16"/>
                  <a:gd name="T2" fmla="*/ 0 w 39"/>
                  <a:gd name="T3" fmla="*/ 12 h 16"/>
                  <a:gd name="T4" fmla="*/ 28 w 39"/>
                  <a:gd name="T5" fmla="*/ 13 h 16"/>
                  <a:gd name="T6" fmla="*/ 39 w 39"/>
                  <a:gd name="T7" fmla="*/ 6 h 16"/>
                  <a:gd name="T8" fmla="*/ 32 w 39"/>
                  <a:gd name="T9" fmla="*/ 0 h 16"/>
                </a:gdLst>
                <a:ahLst/>
                <a:cxnLst>
                  <a:cxn ang="0">
                    <a:pos x="T0" y="T1"/>
                  </a:cxn>
                  <a:cxn ang="0">
                    <a:pos x="T2" y="T3"/>
                  </a:cxn>
                  <a:cxn ang="0">
                    <a:pos x="T4" y="T5"/>
                  </a:cxn>
                  <a:cxn ang="0">
                    <a:pos x="T6" y="T7"/>
                  </a:cxn>
                  <a:cxn ang="0">
                    <a:pos x="T8" y="T9"/>
                  </a:cxn>
                </a:cxnLst>
                <a:rect l="0" t="0" r="r" b="b"/>
                <a:pathLst>
                  <a:path w="39" h="16">
                    <a:moveTo>
                      <a:pt x="32" y="0"/>
                    </a:moveTo>
                    <a:cubicBezTo>
                      <a:pt x="32" y="0"/>
                      <a:pt x="14" y="6"/>
                      <a:pt x="0" y="12"/>
                    </a:cubicBezTo>
                    <a:cubicBezTo>
                      <a:pt x="6" y="15"/>
                      <a:pt x="19" y="16"/>
                      <a:pt x="28" y="13"/>
                    </a:cubicBezTo>
                    <a:cubicBezTo>
                      <a:pt x="34" y="9"/>
                      <a:pt x="39" y="6"/>
                      <a:pt x="39" y="6"/>
                    </a:cubicBez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43CE462C-4879-43E1-8F7B-42DD1C8EAAB7}"/>
                  </a:ext>
                </a:extLst>
              </p:cNvPr>
              <p:cNvSpPr>
                <a:spLocks/>
              </p:cNvSpPr>
              <p:nvPr/>
            </p:nvSpPr>
            <p:spPr bwMode="auto">
              <a:xfrm>
                <a:off x="4132263" y="2979738"/>
                <a:ext cx="123825" cy="57150"/>
              </a:xfrm>
              <a:custGeom>
                <a:avLst/>
                <a:gdLst>
                  <a:gd name="T0" fmla="*/ 11 w 33"/>
                  <a:gd name="T1" fmla="*/ 2 h 15"/>
                  <a:gd name="T2" fmla="*/ 12 w 33"/>
                  <a:gd name="T3" fmla="*/ 2 h 15"/>
                  <a:gd name="T4" fmla="*/ 19 w 33"/>
                  <a:gd name="T5" fmla="*/ 3 h 15"/>
                  <a:gd name="T6" fmla="*/ 19 w 33"/>
                  <a:gd name="T7" fmla="*/ 3 h 15"/>
                  <a:gd name="T8" fmla="*/ 33 w 33"/>
                  <a:gd name="T9" fmla="*/ 0 h 15"/>
                  <a:gd name="T10" fmla="*/ 22 w 33"/>
                  <a:gd name="T11" fmla="*/ 9 h 15"/>
                  <a:gd name="T12" fmla="*/ 1 w 33"/>
                  <a:gd name="T13" fmla="*/ 10 h 15"/>
                  <a:gd name="T14" fmla="*/ 11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11" y="2"/>
                    </a:moveTo>
                    <a:cubicBezTo>
                      <a:pt x="12" y="2"/>
                      <a:pt x="12" y="2"/>
                      <a:pt x="12" y="2"/>
                    </a:cubicBezTo>
                    <a:cubicBezTo>
                      <a:pt x="14" y="3"/>
                      <a:pt x="16" y="3"/>
                      <a:pt x="19" y="3"/>
                    </a:cubicBezTo>
                    <a:cubicBezTo>
                      <a:pt x="19" y="3"/>
                      <a:pt x="19" y="3"/>
                      <a:pt x="19" y="3"/>
                    </a:cubicBezTo>
                    <a:cubicBezTo>
                      <a:pt x="24" y="3"/>
                      <a:pt x="29" y="2"/>
                      <a:pt x="33" y="0"/>
                    </a:cubicBezTo>
                    <a:cubicBezTo>
                      <a:pt x="30" y="3"/>
                      <a:pt x="26" y="6"/>
                      <a:pt x="22" y="9"/>
                    </a:cubicBezTo>
                    <a:cubicBezTo>
                      <a:pt x="12" y="15"/>
                      <a:pt x="0" y="13"/>
                      <a:pt x="1" y="10"/>
                    </a:cubicBezTo>
                    <a:cubicBezTo>
                      <a:pt x="1" y="10"/>
                      <a:pt x="5" y="6"/>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C987636A-FF9A-4C92-B969-76F604C931FD}"/>
                  </a:ext>
                </a:extLst>
              </p:cNvPr>
              <p:cNvSpPr>
                <a:spLocks/>
              </p:cNvSpPr>
              <p:nvPr/>
            </p:nvSpPr>
            <p:spPr bwMode="auto">
              <a:xfrm>
                <a:off x="4184650" y="2925763"/>
                <a:ext cx="106363" cy="60325"/>
              </a:xfrm>
              <a:custGeom>
                <a:avLst/>
                <a:gdLst>
                  <a:gd name="T0" fmla="*/ 21 w 28"/>
                  <a:gd name="T1" fmla="*/ 0 h 16"/>
                  <a:gd name="T2" fmla="*/ 0 w 28"/>
                  <a:gd name="T3" fmla="*/ 14 h 16"/>
                  <a:gd name="T4" fmla="*/ 22 w 28"/>
                  <a:gd name="T5" fmla="*/ 11 h 16"/>
                  <a:gd name="T6" fmla="*/ 28 w 28"/>
                  <a:gd name="T7" fmla="*/ 3 h 16"/>
                  <a:gd name="T8" fmla="*/ 21 w 28"/>
                  <a:gd name="T9" fmla="*/ 0 h 16"/>
                </a:gdLst>
                <a:ahLst/>
                <a:cxnLst>
                  <a:cxn ang="0">
                    <a:pos x="T0" y="T1"/>
                  </a:cxn>
                  <a:cxn ang="0">
                    <a:pos x="T2" y="T3"/>
                  </a:cxn>
                  <a:cxn ang="0">
                    <a:pos x="T4" y="T5"/>
                  </a:cxn>
                  <a:cxn ang="0">
                    <a:pos x="T6" y="T7"/>
                  </a:cxn>
                  <a:cxn ang="0">
                    <a:pos x="T8" y="T9"/>
                  </a:cxn>
                </a:cxnLst>
                <a:rect l="0" t="0" r="r" b="b"/>
                <a:pathLst>
                  <a:path w="28" h="16">
                    <a:moveTo>
                      <a:pt x="21" y="0"/>
                    </a:moveTo>
                    <a:cubicBezTo>
                      <a:pt x="21" y="0"/>
                      <a:pt x="9" y="8"/>
                      <a:pt x="0" y="14"/>
                    </a:cubicBezTo>
                    <a:cubicBezTo>
                      <a:pt x="5" y="16"/>
                      <a:pt x="16" y="15"/>
                      <a:pt x="22" y="11"/>
                    </a:cubicBezTo>
                    <a:cubicBezTo>
                      <a:pt x="26" y="7"/>
                      <a:pt x="28" y="3"/>
                      <a:pt x="28" y="3"/>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C295AE70-1F53-4343-BDF0-3A4770461493}"/>
                  </a:ext>
                </a:extLst>
              </p:cNvPr>
              <p:cNvSpPr>
                <a:spLocks/>
              </p:cNvSpPr>
              <p:nvPr/>
            </p:nvSpPr>
            <p:spPr bwMode="auto">
              <a:xfrm>
                <a:off x="4233863" y="2986088"/>
                <a:ext cx="87313" cy="61913"/>
              </a:xfrm>
              <a:custGeom>
                <a:avLst/>
                <a:gdLst>
                  <a:gd name="T0" fmla="*/ 6 w 23"/>
                  <a:gd name="T1" fmla="*/ 5 h 16"/>
                  <a:gd name="T2" fmla="*/ 7 w 23"/>
                  <a:gd name="T3" fmla="*/ 5 h 16"/>
                  <a:gd name="T4" fmla="*/ 8 w 23"/>
                  <a:gd name="T5" fmla="*/ 5 h 16"/>
                  <a:gd name="T6" fmla="*/ 23 w 23"/>
                  <a:gd name="T7" fmla="*/ 0 h 16"/>
                  <a:gd name="T8" fmla="*/ 18 w 23"/>
                  <a:gd name="T9" fmla="*/ 8 h 16"/>
                  <a:gd name="T10" fmla="*/ 1 w 23"/>
                  <a:gd name="T11" fmla="*/ 14 h 16"/>
                  <a:gd name="T12" fmla="*/ 6 w 2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6" y="5"/>
                    </a:moveTo>
                    <a:cubicBezTo>
                      <a:pt x="7" y="5"/>
                      <a:pt x="7" y="5"/>
                      <a:pt x="7" y="5"/>
                    </a:cubicBezTo>
                    <a:cubicBezTo>
                      <a:pt x="7" y="5"/>
                      <a:pt x="8" y="5"/>
                      <a:pt x="8" y="5"/>
                    </a:cubicBezTo>
                    <a:cubicBezTo>
                      <a:pt x="13" y="5"/>
                      <a:pt x="19" y="3"/>
                      <a:pt x="23" y="0"/>
                    </a:cubicBezTo>
                    <a:cubicBezTo>
                      <a:pt x="22" y="3"/>
                      <a:pt x="20" y="6"/>
                      <a:pt x="18" y="8"/>
                    </a:cubicBezTo>
                    <a:cubicBezTo>
                      <a:pt x="12" y="16"/>
                      <a:pt x="1" y="16"/>
                      <a:pt x="1" y="14"/>
                    </a:cubicBezTo>
                    <a:cubicBezTo>
                      <a:pt x="0" y="13"/>
                      <a:pt x="3" y="9"/>
                      <a:pt x="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59F0A04C-0B11-4813-B744-B9280ACCC7AD}"/>
                  </a:ext>
                </a:extLst>
              </p:cNvPr>
              <p:cNvSpPr>
                <a:spLocks/>
              </p:cNvSpPr>
              <p:nvPr/>
            </p:nvSpPr>
            <p:spPr bwMode="auto">
              <a:xfrm>
                <a:off x="4260850" y="2941638"/>
                <a:ext cx="74613" cy="60325"/>
              </a:xfrm>
              <a:custGeom>
                <a:avLst/>
                <a:gdLst>
                  <a:gd name="T0" fmla="*/ 12 w 20"/>
                  <a:gd name="T1" fmla="*/ 0 h 16"/>
                  <a:gd name="T2" fmla="*/ 0 w 20"/>
                  <a:gd name="T3" fmla="*/ 15 h 16"/>
                  <a:gd name="T4" fmla="*/ 17 w 20"/>
                  <a:gd name="T5" fmla="*/ 9 h 16"/>
                  <a:gd name="T6" fmla="*/ 20 w 20"/>
                  <a:gd name="T7" fmla="*/ 1 h 16"/>
                  <a:gd name="T8" fmla="*/ 12 w 20"/>
                  <a:gd name="T9" fmla="*/ 0 h 16"/>
                </a:gdLst>
                <a:ahLst/>
                <a:cxnLst>
                  <a:cxn ang="0">
                    <a:pos x="T0" y="T1"/>
                  </a:cxn>
                  <a:cxn ang="0">
                    <a:pos x="T2" y="T3"/>
                  </a:cxn>
                  <a:cxn ang="0">
                    <a:pos x="T4" y="T5"/>
                  </a:cxn>
                  <a:cxn ang="0">
                    <a:pos x="T6" y="T7"/>
                  </a:cxn>
                  <a:cxn ang="0">
                    <a:pos x="T8" y="T9"/>
                  </a:cxn>
                </a:cxnLst>
                <a:rect l="0" t="0" r="r" b="b"/>
                <a:pathLst>
                  <a:path w="20" h="16">
                    <a:moveTo>
                      <a:pt x="12" y="0"/>
                    </a:moveTo>
                    <a:cubicBezTo>
                      <a:pt x="12" y="0"/>
                      <a:pt x="6" y="8"/>
                      <a:pt x="0" y="15"/>
                    </a:cubicBezTo>
                    <a:cubicBezTo>
                      <a:pt x="6" y="16"/>
                      <a:pt x="14" y="13"/>
                      <a:pt x="17" y="9"/>
                    </a:cubicBezTo>
                    <a:cubicBezTo>
                      <a:pt x="19" y="4"/>
                      <a:pt x="20" y="1"/>
                      <a:pt x="20" y="1"/>
                    </a:cubicBez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DC3FF1EB-0A00-4924-A9CF-4D05B926D875}"/>
                  </a:ext>
                </a:extLst>
              </p:cNvPr>
              <p:cNvSpPr>
                <a:spLocks/>
              </p:cNvSpPr>
              <p:nvPr/>
            </p:nvSpPr>
            <p:spPr bwMode="auto">
              <a:xfrm>
                <a:off x="4321175" y="2990850"/>
                <a:ext cx="49213" cy="71438"/>
              </a:xfrm>
              <a:custGeom>
                <a:avLst/>
                <a:gdLst>
                  <a:gd name="T0" fmla="*/ 2 w 13"/>
                  <a:gd name="T1" fmla="*/ 9 h 19"/>
                  <a:gd name="T2" fmla="*/ 2 w 13"/>
                  <a:gd name="T3" fmla="*/ 9 h 19"/>
                  <a:gd name="T4" fmla="*/ 3 w 13"/>
                  <a:gd name="T5" fmla="*/ 9 h 19"/>
                  <a:gd name="T6" fmla="*/ 13 w 13"/>
                  <a:gd name="T7" fmla="*/ 0 h 19"/>
                  <a:gd name="T8" fmla="*/ 11 w 13"/>
                  <a:gd name="T9" fmla="*/ 8 h 19"/>
                  <a:gd name="T10" fmla="*/ 0 w 13"/>
                  <a:gd name="T11" fmla="*/ 18 h 19"/>
                  <a:gd name="T12" fmla="*/ 2 w 13"/>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9"/>
                    </a:moveTo>
                    <a:cubicBezTo>
                      <a:pt x="2" y="9"/>
                      <a:pt x="2" y="9"/>
                      <a:pt x="2" y="9"/>
                    </a:cubicBezTo>
                    <a:cubicBezTo>
                      <a:pt x="3" y="9"/>
                      <a:pt x="3" y="9"/>
                      <a:pt x="3" y="9"/>
                    </a:cubicBezTo>
                    <a:cubicBezTo>
                      <a:pt x="7" y="7"/>
                      <a:pt x="11" y="3"/>
                      <a:pt x="13" y="0"/>
                    </a:cubicBezTo>
                    <a:cubicBezTo>
                      <a:pt x="13" y="2"/>
                      <a:pt x="12" y="5"/>
                      <a:pt x="11" y="8"/>
                    </a:cubicBezTo>
                    <a:cubicBezTo>
                      <a:pt x="9" y="15"/>
                      <a:pt x="1" y="19"/>
                      <a:pt x="0" y="18"/>
                    </a:cubicBezTo>
                    <a:cubicBezTo>
                      <a:pt x="0" y="17"/>
                      <a:pt x="1" y="14"/>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8A545894-08DE-4588-A621-8527F58423F8}"/>
                  </a:ext>
                </a:extLst>
              </p:cNvPr>
              <p:cNvSpPr>
                <a:spLocks/>
              </p:cNvSpPr>
              <p:nvPr/>
            </p:nvSpPr>
            <p:spPr bwMode="auto">
              <a:xfrm>
                <a:off x="4329113" y="2952750"/>
                <a:ext cx="41275" cy="65088"/>
              </a:xfrm>
              <a:custGeom>
                <a:avLst/>
                <a:gdLst>
                  <a:gd name="T0" fmla="*/ 5 w 11"/>
                  <a:gd name="T1" fmla="*/ 2 h 17"/>
                  <a:gd name="T2" fmla="*/ 0 w 11"/>
                  <a:gd name="T3" fmla="*/ 17 h 17"/>
                  <a:gd name="T4" fmla="*/ 11 w 11"/>
                  <a:gd name="T5" fmla="*/ 6 h 17"/>
                  <a:gd name="T6" fmla="*/ 10 w 11"/>
                  <a:gd name="T7" fmla="*/ 0 h 17"/>
                  <a:gd name="T8" fmla="*/ 5 w 11"/>
                  <a:gd name="T9" fmla="*/ 2 h 17"/>
                </a:gdLst>
                <a:ahLst/>
                <a:cxnLst>
                  <a:cxn ang="0">
                    <a:pos x="T0" y="T1"/>
                  </a:cxn>
                  <a:cxn ang="0">
                    <a:pos x="T2" y="T3"/>
                  </a:cxn>
                  <a:cxn ang="0">
                    <a:pos x="T4" y="T5"/>
                  </a:cxn>
                  <a:cxn ang="0">
                    <a:pos x="T6" y="T7"/>
                  </a:cxn>
                  <a:cxn ang="0">
                    <a:pos x="T8" y="T9"/>
                  </a:cxn>
                </a:cxnLst>
                <a:rect l="0" t="0" r="r" b="b"/>
                <a:pathLst>
                  <a:path w="11" h="17">
                    <a:moveTo>
                      <a:pt x="5" y="2"/>
                    </a:moveTo>
                    <a:cubicBezTo>
                      <a:pt x="5" y="2"/>
                      <a:pt x="2" y="10"/>
                      <a:pt x="0" y="17"/>
                    </a:cubicBezTo>
                    <a:cubicBezTo>
                      <a:pt x="4" y="16"/>
                      <a:pt x="9" y="11"/>
                      <a:pt x="11" y="6"/>
                    </a:cubicBezTo>
                    <a:cubicBezTo>
                      <a:pt x="11" y="3"/>
                      <a:pt x="10" y="0"/>
                      <a:pt x="10" y="0"/>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6D03F766-52B4-4D21-BD31-BBC832B34762}"/>
                  </a:ext>
                </a:extLst>
              </p:cNvPr>
              <p:cNvSpPr>
                <a:spLocks/>
              </p:cNvSpPr>
              <p:nvPr/>
            </p:nvSpPr>
            <p:spPr bwMode="auto">
              <a:xfrm>
                <a:off x="3852863" y="2797175"/>
                <a:ext cx="238125" cy="65088"/>
              </a:xfrm>
              <a:custGeom>
                <a:avLst/>
                <a:gdLst>
                  <a:gd name="T0" fmla="*/ 2 w 63"/>
                  <a:gd name="T1" fmla="*/ 1 h 17"/>
                  <a:gd name="T2" fmla="*/ 41 w 63"/>
                  <a:gd name="T3" fmla="*/ 0 h 17"/>
                  <a:gd name="T4" fmla="*/ 41 w 63"/>
                  <a:gd name="T5" fmla="*/ 1 h 17"/>
                  <a:gd name="T6" fmla="*/ 63 w 63"/>
                  <a:gd name="T7" fmla="*/ 17 h 17"/>
                  <a:gd name="T8" fmla="*/ 30 w 63"/>
                  <a:gd name="T9" fmla="*/ 16 h 17"/>
                  <a:gd name="T10" fmla="*/ 2 w 63"/>
                  <a:gd name="T11" fmla="*/ 1 h 17"/>
                </a:gdLst>
                <a:ahLst/>
                <a:cxnLst>
                  <a:cxn ang="0">
                    <a:pos x="T0" y="T1"/>
                  </a:cxn>
                  <a:cxn ang="0">
                    <a:pos x="T2" y="T3"/>
                  </a:cxn>
                  <a:cxn ang="0">
                    <a:pos x="T4" y="T5"/>
                  </a:cxn>
                  <a:cxn ang="0">
                    <a:pos x="T6" y="T7"/>
                  </a:cxn>
                  <a:cxn ang="0">
                    <a:pos x="T8" y="T9"/>
                  </a:cxn>
                  <a:cxn ang="0">
                    <a:pos x="T10" y="T11"/>
                  </a:cxn>
                </a:cxnLst>
                <a:rect l="0" t="0" r="r" b="b"/>
                <a:pathLst>
                  <a:path w="63" h="17">
                    <a:moveTo>
                      <a:pt x="2" y="1"/>
                    </a:moveTo>
                    <a:cubicBezTo>
                      <a:pt x="3" y="0"/>
                      <a:pt x="22" y="0"/>
                      <a:pt x="41" y="0"/>
                    </a:cubicBezTo>
                    <a:cubicBezTo>
                      <a:pt x="41" y="1"/>
                      <a:pt x="41" y="1"/>
                      <a:pt x="41" y="1"/>
                    </a:cubicBezTo>
                    <a:cubicBezTo>
                      <a:pt x="44" y="6"/>
                      <a:pt x="50" y="13"/>
                      <a:pt x="63" y="17"/>
                    </a:cubicBezTo>
                    <a:cubicBezTo>
                      <a:pt x="51" y="17"/>
                      <a:pt x="38" y="17"/>
                      <a:pt x="30" y="16"/>
                    </a:cubicBezTo>
                    <a:cubicBezTo>
                      <a:pt x="10" y="13"/>
                      <a:pt x="0" y="4"/>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8C59E54D-71A3-4581-8771-DDF927153ED5}"/>
                  </a:ext>
                </a:extLst>
              </p:cNvPr>
              <p:cNvSpPr>
                <a:spLocks/>
              </p:cNvSpPr>
              <p:nvPr/>
            </p:nvSpPr>
            <p:spPr bwMode="auto">
              <a:xfrm>
                <a:off x="4019550" y="2774950"/>
                <a:ext cx="384175" cy="204788"/>
              </a:xfrm>
              <a:custGeom>
                <a:avLst/>
                <a:gdLst>
                  <a:gd name="T0" fmla="*/ 102 w 102"/>
                  <a:gd name="T1" fmla="*/ 46 h 54"/>
                  <a:gd name="T2" fmla="*/ 70 w 102"/>
                  <a:gd name="T3" fmla="*/ 26 h 54"/>
                  <a:gd name="T4" fmla="*/ 59 w 102"/>
                  <a:gd name="T5" fmla="*/ 2 h 54"/>
                  <a:gd name="T6" fmla="*/ 34 w 102"/>
                  <a:gd name="T7" fmla="*/ 6 h 54"/>
                  <a:gd name="T8" fmla="*/ 0 w 102"/>
                  <a:gd name="T9" fmla="*/ 6 h 54"/>
                  <a:gd name="T10" fmla="*/ 24 w 102"/>
                  <a:gd name="T11" fmla="*/ 23 h 54"/>
                  <a:gd name="T12" fmla="*/ 47 w 102"/>
                  <a:gd name="T13" fmla="*/ 22 h 54"/>
                  <a:gd name="T14" fmla="*/ 102 w 102"/>
                  <a:gd name="T15" fmla="*/ 54 h 54"/>
                  <a:gd name="T16" fmla="*/ 102 w 102"/>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4">
                    <a:moveTo>
                      <a:pt x="102" y="46"/>
                    </a:moveTo>
                    <a:cubicBezTo>
                      <a:pt x="74" y="46"/>
                      <a:pt x="70" y="26"/>
                      <a:pt x="70" y="26"/>
                    </a:cubicBezTo>
                    <a:cubicBezTo>
                      <a:pt x="79" y="18"/>
                      <a:pt x="77" y="5"/>
                      <a:pt x="59" y="2"/>
                    </a:cubicBezTo>
                    <a:cubicBezTo>
                      <a:pt x="48" y="0"/>
                      <a:pt x="36" y="6"/>
                      <a:pt x="34" y="6"/>
                    </a:cubicBezTo>
                    <a:cubicBezTo>
                      <a:pt x="34" y="7"/>
                      <a:pt x="13" y="6"/>
                      <a:pt x="0" y="6"/>
                    </a:cubicBezTo>
                    <a:cubicBezTo>
                      <a:pt x="1" y="11"/>
                      <a:pt x="8" y="19"/>
                      <a:pt x="24" y="23"/>
                    </a:cubicBezTo>
                    <a:cubicBezTo>
                      <a:pt x="36" y="22"/>
                      <a:pt x="47" y="22"/>
                      <a:pt x="47" y="22"/>
                    </a:cubicBezTo>
                    <a:cubicBezTo>
                      <a:pt x="47" y="22"/>
                      <a:pt x="57" y="54"/>
                      <a:pt x="102" y="54"/>
                    </a:cubicBezTo>
                    <a:lnTo>
                      <a:pt x="10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4C838678-1F1E-4283-9D68-00AFD4C7360B}"/>
                  </a:ext>
                </a:extLst>
              </p:cNvPr>
              <p:cNvSpPr>
                <a:spLocks/>
              </p:cNvSpPr>
              <p:nvPr/>
            </p:nvSpPr>
            <p:spPr bwMode="auto">
              <a:xfrm>
                <a:off x="4370388" y="2843213"/>
                <a:ext cx="68263" cy="1000125"/>
              </a:xfrm>
              <a:custGeom>
                <a:avLst/>
                <a:gdLst>
                  <a:gd name="T0" fmla="*/ 17 w 18"/>
                  <a:gd name="T1" fmla="*/ 9 h 264"/>
                  <a:gd name="T2" fmla="*/ 9 w 18"/>
                  <a:gd name="T3" fmla="*/ 0 h 264"/>
                  <a:gd name="T4" fmla="*/ 1 w 18"/>
                  <a:gd name="T5" fmla="*/ 9 h 264"/>
                  <a:gd name="T6" fmla="*/ 9 w 18"/>
                  <a:gd name="T7" fmla="*/ 264 h 264"/>
                  <a:gd name="T8" fmla="*/ 17 w 18"/>
                  <a:gd name="T9" fmla="*/ 9 h 264"/>
                </a:gdLst>
                <a:ahLst/>
                <a:cxnLst>
                  <a:cxn ang="0">
                    <a:pos x="T0" y="T1"/>
                  </a:cxn>
                  <a:cxn ang="0">
                    <a:pos x="T2" y="T3"/>
                  </a:cxn>
                  <a:cxn ang="0">
                    <a:pos x="T4" y="T5"/>
                  </a:cxn>
                  <a:cxn ang="0">
                    <a:pos x="T6" y="T7"/>
                  </a:cxn>
                  <a:cxn ang="0">
                    <a:pos x="T8" y="T9"/>
                  </a:cxn>
                </a:cxnLst>
                <a:rect l="0" t="0" r="r" b="b"/>
                <a:pathLst>
                  <a:path w="18" h="264">
                    <a:moveTo>
                      <a:pt x="17" y="9"/>
                    </a:moveTo>
                    <a:cubicBezTo>
                      <a:pt x="17" y="6"/>
                      <a:pt x="13" y="0"/>
                      <a:pt x="9" y="0"/>
                    </a:cubicBezTo>
                    <a:cubicBezTo>
                      <a:pt x="5" y="0"/>
                      <a:pt x="2" y="6"/>
                      <a:pt x="1" y="9"/>
                    </a:cubicBezTo>
                    <a:cubicBezTo>
                      <a:pt x="0" y="12"/>
                      <a:pt x="7" y="264"/>
                      <a:pt x="9" y="264"/>
                    </a:cubicBezTo>
                    <a:cubicBezTo>
                      <a:pt x="11" y="264"/>
                      <a:pt x="18" y="12"/>
                      <a:pt x="17"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C98B6604-C244-408F-9299-F6C1C8884340}"/>
                  </a:ext>
                </a:extLst>
              </p:cNvPr>
              <p:cNvSpPr>
                <a:spLocks/>
              </p:cNvSpPr>
              <p:nvPr/>
            </p:nvSpPr>
            <p:spPr bwMode="auto">
              <a:xfrm>
                <a:off x="4351338" y="2755900"/>
                <a:ext cx="82550" cy="79375"/>
              </a:xfrm>
              <a:custGeom>
                <a:avLst/>
                <a:gdLst>
                  <a:gd name="T0" fmla="*/ 6 w 22"/>
                  <a:gd name="T1" fmla="*/ 9 h 21"/>
                  <a:gd name="T2" fmla="*/ 20 w 22"/>
                  <a:gd name="T3" fmla="*/ 3 h 21"/>
                  <a:gd name="T4" fmla="*/ 22 w 22"/>
                  <a:gd name="T5" fmla="*/ 3 h 21"/>
                  <a:gd name="T6" fmla="*/ 14 w 22"/>
                  <a:gd name="T7" fmla="*/ 0 h 21"/>
                  <a:gd name="T8" fmla="*/ 0 w 22"/>
                  <a:gd name="T9" fmla="*/ 13 h 21"/>
                  <a:gd name="T10" fmla="*/ 3 w 22"/>
                  <a:gd name="T11" fmla="*/ 21 h 21"/>
                  <a:gd name="T12" fmla="*/ 6 w 22"/>
                  <a:gd name="T13" fmla="*/ 9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6" y="9"/>
                    </a:moveTo>
                    <a:cubicBezTo>
                      <a:pt x="10" y="5"/>
                      <a:pt x="14" y="3"/>
                      <a:pt x="20" y="3"/>
                    </a:cubicBezTo>
                    <a:cubicBezTo>
                      <a:pt x="20" y="3"/>
                      <a:pt x="21" y="3"/>
                      <a:pt x="22" y="3"/>
                    </a:cubicBezTo>
                    <a:cubicBezTo>
                      <a:pt x="20" y="1"/>
                      <a:pt x="17" y="0"/>
                      <a:pt x="14" y="0"/>
                    </a:cubicBezTo>
                    <a:cubicBezTo>
                      <a:pt x="6" y="0"/>
                      <a:pt x="0" y="6"/>
                      <a:pt x="0" y="13"/>
                    </a:cubicBezTo>
                    <a:cubicBezTo>
                      <a:pt x="0" y="16"/>
                      <a:pt x="1" y="19"/>
                      <a:pt x="3" y="21"/>
                    </a:cubicBezTo>
                    <a:cubicBezTo>
                      <a:pt x="3" y="17"/>
                      <a:pt x="4" y="13"/>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45A39B5B-937A-42ED-A330-6E3C75FF1226}"/>
                  </a:ext>
                </a:extLst>
              </p:cNvPr>
              <p:cNvSpPr>
                <a:spLocks/>
              </p:cNvSpPr>
              <p:nvPr/>
            </p:nvSpPr>
            <p:spPr bwMode="auto">
              <a:xfrm>
                <a:off x="4365625" y="2767013"/>
                <a:ext cx="90488" cy="90488"/>
              </a:xfrm>
              <a:custGeom>
                <a:avLst/>
                <a:gdLst>
                  <a:gd name="T0" fmla="*/ 1 w 24"/>
                  <a:gd name="T1" fmla="*/ 20 h 24"/>
                  <a:gd name="T2" fmla="*/ 10 w 24"/>
                  <a:gd name="T3" fmla="*/ 24 h 24"/>
                  <a:gd name="T4" fmla="*/ 24 w 24"/>
                  <a:gd name="T5" fmla="*/ 11 h 24"/>
                  <a:gd name="T6" fmla="*/ 20 w 24"/>
                  <a:gd name="T7" fmla="*/ 2 h 24"/>
                  <a:gd name="T8" fmla="*/ 4 w 24"/>
                  <a:gd name="T9" fmla="*/ 7 h 24"/>
                  <a:gd name="T10" fmla="*/ 1 w 24"/>
                  <a:gd name="T11" fmla="*/ 20 h 24"/>
                </a:gdLst>
                <a:ahLst/>
                <a:cxnLst>
                  <a:cxn ang="0">
                    <a:pos x="T0" y="T1"/>
                  </a:cxn>
                  <a:cxn ang="0">
                    <a:pos x="T2" y="T3"/>
                  </a:cxn>
                  <a:cxn ang="0">
                    <a:pos x="T4" y="T5"/>
                  </a:cxn>
                  <a:cxn ang="0">
                    <a:pos x="T6" y="T7"/>
                  </a:cxn>
                  <a:cxn ang="0">
                    <a:pos x="T8" y="T9"/>
                  </a:cxn>
                  <a:cxn ang="0">
                    <a:pos x="T10" y="T11"/>
                  </a:cxn>
                </a:cxnLst>
                <a:rect l="0" t="0" r="r" b="b"/>
                <a:pathLst>
                  <a:path w="24" h="24">
                    <a:moveTo>
                      <a:pt x="1" y="20"/>
                    </a:moveTo>
                    <a:cubicBezTo>
                      <a:pt x="4" y="22"/>
                      <a:pt x="7" y="24"/>
                      <a:pt x="10" y="24"/>
                    </a:cubicBezTo>
                    <a:cubicBezTo>
                      <a:pt x="18" y="24"/>
                      <a:pt x="24" y="18"/>
                      <a:pt x="24" y="11"/>
                    </a:cubicBezTo>
                    <a:cubicBezTo>
                      <a:pt x="24" y="7"/>
                      <a:pt x="22" y="4"/>
                      <a:pt x="20" y="2"/>
                    </a:cubicBezTo>
                    <a:cubicBezTo>
                      <a:pt x="14" y="0"/>
                      <a:pt x="8" y="2"/>
                      <a:pt x="4" y="7"/>
                    </a:cubicBezTo>
                    <a:cubicBezTo>
                      <a:pt x="1" y="11"/>
                      <a:pt x="0" y="16"/>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E55AD64D-6310-443B-A1FF-3A509381D050}"/>
                  </a:ext>
                </a:extLst>
              </p:cNvPr>
              <p:cNvSpPr>
                <a:spLocks/>
              </p:cNvSpPr>
              <p:nvPr/>
            </p:nvSpPr>
            <p:spPr bwMode="auto">
              <a:xfrm>
                <a:off x="4192588" y="3078163"/>
                <a:ext cx="192088" cy="158750"/>
              </a:xfrm>
              <a:custGeom>
                <a:avLst/>
                <a:gdLst>
                  <a:gd name="T0" fmla="*/ 36 w 51"/>
                  <a:gd name="T1" fmla="*/ 42 h 42"/>
                  <a:gd name="T2" fmla="*/ 51 w 51"/>
                  <a:gd name="T3" fmla="*/ 36 h 42"/>
                  <a:gd name="T4" fmla="*/ 50 w 51"/>
                  <a:gd name="T5" fmla="*/ 36 h 42"/>
                  <a:gd name="T6" fmla="*/ 44 w 51"/>
                  <a:gd name="T7" fmla="*/ 34 h 42"/>
                  <a:gd name="T8" fmla="*/ 10 w 51"/>
                  <a:gd name="T9" fmla="*/ 20 h 42"/>
                  <a:gd name="T10" fmla="*/ 16 w 51"/>
                  <a:gd name="T11" fmla="*/ 11 h 42"/>
                  <a:gd name="T12" fmla="*/ 17 w 51"/>
                  <a:gd name="T13" fmla="*/ 0 h 42"/>
                  <a:gd name="T14" fmla="*/ 0 w 51"/>
                  <a:gd name="T15" fmla="*/ 19 h 42"/>
                  <a:gd name="T16" fmla="*/ 36 w 51"/>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2">
                    <a:moveTo>
                      <a:pt x="36" y="42"/>
                    </a:moveTo>
                    <a:cubicBezTo>
                      <a:pt x="40" y="39"/>
                      <a:pt x="45" y="37"/>
                      <a:pt x="51" y="36"/>
                    </a:cubicBezTo>
                    <a:cubicBezTo>
                      <a:pt x="51" y="36"/>
                      <a:pt x="51" y="36"/>
                      <a:pt x="50" y="36"/>
                    </a:cubicBezTo>
                    <a:cubicBezTo>
                      <a:pt x="48" y="35"/>
                      <a:pt x="46" y="35"/>
                      <a:pt x="44" y="34"/>
                    </a:cubicBezTo>
                    <a:cubicBezTo>
                      <a:pt x="27" y="32"/>
                      <a:pt x="10" y="29"/>
                      <a:pt x="10" y="20"/>
                    </a:cubicBezTo>
                    <a:cubicBezTo>
                      <a:pt x="10" y="13"/>
                      <a:pt x="14" y="11"/>
                      <a:pt x="16" y="11"/>
                    </a:cubicBezTo>
                    <a:cubicBezTo>
                      <a:pt x="17" y="0"/>
                      <a:pt x="17" y="0"/>
                      <a:pt x="17" y="0"/>
                    </a:cubicBezTo>
                    <a:cubicBezTo>
                      <a:pt x="7" y="2"/>
                      <a:pt x="0" y="9"/>
                      <a:pt x="0" y="19"/>
                    </a:cubicBezTo>
                    <a:cubicBezTo>
                      <a:pt x="0" y="34"/>
                      <a:pt x="18" y="39"/>
                      <a:pt x="36"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9A6A386A-7391-4557-977D-3A3F4B860CBF}"/>
                  </a:ext>
                </a:extLst>
              </p:cNvPr>
              <p:cNvSpPr>
                <a:spLocks/>
              </p:cNvSpPr>
              <p:nvPr/>
            </p:nvSpPr>
            <p:spPr bwMode="auto">
              <a:xfrm>
                <a:off x="4414838" y="3767138"/>
                <a:ext cx="38100" cy="15875"/>
              </a:xfrm>
              <a:custGeom>
                <a:avLst/>
                <a:gdLst>
                  <a:gd name="T0" fmla="*/ 10 w 10"/>
                  <a:gd name="T1" fmla="*/ 4 h 4"/>
                  <a:gd name="T2" fmla="*/ 3 w 10"/>
                  <a:gd name="T3" fmla="*/ 0 h 4"/>
                  <a:gd name="T4" fmla="*/ 0 w 10"/>
                  <a:gd name="T5" fmla="*/ 1 h 4"/>
                  <a:gd name="T6" fmla="*/ 0 w 10"/>
                  <a:gd name="T7" fmla="*/ 1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cubicBezTo>
                      <a:pt x="8" y="3"/>
                      <a:pt x="5" y="1"/>
                      <a:pt x="3" y="0"/>
                    </a:cubicBezTo>
                    <a:cubicBezTo>
                      <a:pt x="2" y="0"/>
                      <a:pt x="1" y="1"/>
                      <a:pt x="0" y="1"/>
                    </a:cubicBezTo>
                    <a:cubicBezTo>
                      <a:pt x="0" y="1"/>
                      <a:pt x="0" y="1"/>
                      <a:pt x="0" y="1"/>
                    </a:cubicBezTo>
                    <a:cubicBezTo>
                      <a:pt x="4" y="2"/>
                      <a:pt x="7"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7652D00E-EFCC-40E4-9B22-ADC1A33E8989}"/>
                  </a:ext>
                </a:extLst>
              </p:cNvPr>
              <p:cNvSpPr>
                <a:spLocks/>
              </p:cNvSpPr>
              <p:nvPr/>
            </p:nvSpPr>
            <p:spPr bwMode="auto">
              <a:xfrm>
                <a:off x="4332288" y="3403600"/>
                <a:ext cx="161925" cy="231775"/>
              </a:xfrm>
              <a:custGeom>
                <a:avLst/>
                <a:gdLst>
                  <a:gd name="T0" fmla="*/ 33 w 43"/>
                  <a:gd name="T1" fmla="*/ 0 h 61"/>
                  <a:gd name="T2" fmla="*/ 43 w 43"/>
                  <a:gd name="T3" fmla="*/ 17 h 61"/>
                  <a:gd name="T4" fmla="*/ 24 w 43"/>
                  <a:gd name="T5" fmla="*/ 37 h 61"/>
                  <a:gd name="T6" fmla="*/ 9 w 43"/>
                  <a:gd name="T7" fmla="*/ 47 h 61"/>
                  <a:gd name="T8" fmla="*/ 17 w 43"/>
                  <a:gd name="T9" fmla="*/ 55 h 61"/>
                  <a:gd name="T10" fmla="*/ 13 w 43"/>
                  <a:gd name="T11" fmla="*/ 58 h 61"/>
                  <a:gd name="T12" fmla="*/ 8 w 43"/>
                  <a:gd name="T13" fmla="*/ 61 h 61"/>
                  <a:gd name="T14" fmla="*/ 0 w 43"/>
                  <a:gd name="T15" fmla="*/ 47 h 61"/>
                  <a:gd name="T16" fmla="*/ 6 w 43"/>
                  <a:gd name="T17" fmla="*/ 35 h 61"/>
                  <a:gd name="T18" fmla="*/ 22 w 43"/>
                  <a:gd name="T19" fmla="*/ 28 h 61"/>
                  <a:gd name="T20" fmla="*/ 34 w 43"/>
                  <a:gd name="T21" fmla="*/ 17 h 61"/>
                  <a:gd name="T22" fmla="*/ 22 w 43"/>
                  <a:gd name="T23" fmla="*/ 5 h 61"/>
                  <a:gd name="T24" fmla="*/ 28 w 43"/>
                  <a:gd name="T25" fmla="*/ 2 h 61"/>
                  <a:gd name="T26" fmla="*/ 33 w 43"/>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1">
                    <a:moveTo>
                      <a:pt x="33" y="0"/>
                    </a:moveTo>
                    <a:cubicBezTo>
                      <a:pt x="40" y="5"/>
                      <a:pt x="43" y="10"/>
                      <a:pt x="43" y="17"/>
                    </a:cubicBezTo>
                    <a:cubicBezTo>
                      <a:pt x="43" y="29"/>
                      <a:pt x="35" y="33"/>
                      <a:pt x="24" y="37"/>
                    </a:cubicBezTo>
                    <a:cubicBezTo>
                      <a:pt x="15" y="39"/>
                      <a:pt x="9" y="42"/>
                      <a:pt x="9" y="47"/>
                    </a:cubicBezTo>
                    <a:cubicBezTo>
                      <a:pt x="9" y="52"/>
                      <a:pt x="11" y="54"/>
                      <a:pt x="17" y="55"/>
                    </a:cubicBezTo>
                    <a:cubicBezTo>
                      <a:pt x="17" y="55"/>
                      <a:pt x="14" y="57"/>
                      <a:pt x="13" y="58"/>
                    </a:cubicBezTo>
                    <a:cubicBezTo>
                      <a:pt x="10" y="59"/>
                      <a:pt x="8" y="61"/>
                      <a:pt x="8" y="61"/>
                    </a:cubicBezTo>
                    <a:cubicBezTo>
                      <a:pt x="2" y="58"/>
                      <a:pt x="0" y="54"/>
                      <a:pt x="0" y="47"/>
                    </a:cubicBezTo>
                    <a:cubicBezTo>
                      <a:pt x="0" y="42"/>
                      <a:pt x="2" y="38"/>
                      <a:pt x="6" y="35"/>
                    </a:cubicBezTo>
                    <a:cubicBezTo>
                      <a:pt x="10" y="32"/>
                      <a:pt x="17" y="30"/>
                      <a:pt x="22" y="28"/>
                    </a:cubicBezTo>
                    <a:cubicBezTo>
                      <a:pt x="30" y="26"/>
                      <a:pt x="34" y="23"/>
                      <a:pt x="34" y="17"/>
                    </a:cubicBezTo>
                    <a:cubicBezTo>
                      <a:pt x="34" y="11"/>
                      <a:pt x="27" y="6"/>
                      <a:pt x="22" y="5"/>
                    </a:cubicBezTo>
                    <a:cubicBezTo>
                      <a:pt x="23" y="4"/>
                      <a:pt x="27" y="3"/>
                      <a:pt x="28" y="2"/>
                    </a:cubicBezTo>
                    <a:cubicBezTo>
                      <a:pt x="29" y="2"/>
                      <a:pt x="33" y="0"/>
                      <a:pt x="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852FD9C7-9441-4157-9B5E-114C5CC04CF4}"/>
                  </a:ext>
                </a:extLst>
              </p:cNvPr>
              <p:cNvSpPr>
                <a:spLocks/>
              </p:cNvSpPr>
              <p:nvPr/>
            </p:nvSpPr>
            <p:spPr bwMode="auto">
              <a:xfrm>
                <a:off x="4294188" y="3078163"/>
                <a:ext cx="317500" cy="317500"/>
              </a:xfrm>
              <a:custGeom>
                <a:avLst/>
                <a:gdLst>
                  <a:gd name="T0" fmla="*/ 16 w 84"/>
                  <a:gd name="T1" fmla="*/ 84 h 84"/>
                  <a:gd name="T2" fmla="*/ 0 w 84"/>
                  <a:gd name="T3" fmla="*/ 62 h 84"/>
                  <a:gd name="T4" fmla="*/ 10 w 84"/>
                  <a:gd name="T5" fmla="*/ 44 h 84"/>
                  <a:gd name="T6" fmla="*/ 42 w 84"/>
                  <a:gd name="T7" fmla="*/ 34 h 84"/>
                  <a:gd name="T8" fmla="*/ 75 w 84"/>
                  <a:gd name="T9" fmla="*/ 20 h 84"/>
                  <a:gd name="T10" fmla="*/ 69 w 84"/>
                  <a:gd name="T11" fmla="*/ 11 h 84"/>
                  <a:gd name="T12" fmla="*/ 69 w 84"/>
                  <a:gd name="T13" fmla="*/ 0 h 84"/>
                  <a:gd name="T14" fmla="*/ 84 w 84"/>
                  <a:gd name="T15" fmla="*/ 19 h 84"/>
                  <a:gd name="T16" fmla="*/ 49 w 84"/>
                  <a:gd name="T17" fmla="*/ 42 h 84"/>
                  <a:gd name="T18" fmla="*/ 8 w 84"/>
                  <a:gd name="T19" fmla="*/ 62 h 84"/>
                  <a:gd name="T20" fmla="*/ 23 w 84"/>
                  <a:gd name="T21" fmla="*/ 78 h 84"/>
                  <a:gd name="T22" fmla="*/ 26 w 84"/>
                  <a:gd name="T23" fmla="*/ 80 h 84"/>
                  <a:gd name="T24" fmla="*/ 21 w 84"/>
                  <a:gd name="T25" fmla="*/ 81 h 84"/>
                  <a:gd name="T26" fmla="*/ 16 w 84"/>
                  <a:gd name="T2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84">
                    <a:moveTo>
                      <a:pt x="16" y="84"/>
                    </a:moveTo>
                    <a:cubicBezTo>
                      <a:pt x="4" y="79"/>
                      <a:pt x="0" y="72"/>
                      <a:pt x="0" y="62"/>
                    </a:cubicBezTo>
                    <a:cubicBezTo>
                      <a:pt x="0" y="54"/>
                      <a:pt x="3" y="48"/>
                      <a:pt x="10" y="44"/>
                    </a:cubicBezTo>
                    <a:cubicBezTo>
                      <a:pt x="18" y="39"/>
                      <a:pt x="31" y="36"/>
                      <a:pt x="42" y="34"/>
                    </a:cubicBezTo>
                    <a:cubicBezTo>
                      <a:pt x="58" y="32"/>
                      <a:pt x="75" y="29"/>
                      <a:pt x="75" y="20"/>
                    </a:cubicBezTo>
                    <a:cubicBezTo>
                      <a:pt x="75" y="13"/>
                      <a:pt x="71" y="11"/>
                      <a:pt x="69" y="11"/>
                    </a:cubicBezTo>
                    <a:cubicBezTo>
                      <a:pt x="69" y="0"/>
                      <a:pt x="69" y="0"/>
                      <a:pt x="69" y="0"/>
                    </a:cubicBezTo>
                    <a:cubicBezTo>
                      <a:pt x="79" y="2"/>
                      <a:pt x="84" y="9"/>
                      <a:pt x="84" y="19"/>
                    </a:cubicBezTo>
                    <a:cubicBezTo>
                      <a:pt x="84" y="34"/>
                      <a:pt x="67" y="39"/>
                      <a:pt x="49" y="42"/>
                    </a:cubicBezTo>
                    <a:cubicBezTo>
                      <a:pt x="30" y="45"/>
                      <a:pt x="8" y="48"/>
                      <a:pt x="8" y="62"/>
                    </a:cubicBezTo>
                    <a:cubicBezTo>
                      <a:pt x="8" y="70"/>
                      <a:pt x="13" y="74"/>
                      <a:pt x="23" y="78"/>
                    </a:cubicBezTo>
                    <a:cubicBezTo>
                      <a:pt x="25" y="79"/>
                      <a:pt x="26" y="80"/>
                      <a:pt x="26" y="80"/>
                    </a:cubicBezTo>
                    <a:cubicBezTo>
                      <a:pt x="25" y="80"/>
                      <a:pt x="23" y="81"/>
                      <a:pt x="21" y="81"/>
                    </a:cubicBezTo>
                    <a:cubicBezTo>
                      <a:pt x="19" y="82"/>
                      <a:pt x="16" y="84"/>
                      <a:pt x="16"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104F489F-D27C-44F4-ADAE-6577747E40BC}"/>
                  </a:ext>
                </a:extLst>
              </p:cNvPr>
              <p:cNvSpPr>
                <a:spLocks/>
              </p:cNvSpPr>
              <p:nvPr/>
            </p:nvSpPr>
            <p:spPr bwMode="auto">
              <a:xfrm>
                <a:off x="4354513" y="3643313"/>
                <a:ext cx="114300" cy="139700"/>
              </a:xfrm>
              <a:custGeom>
                <a:avLst/>
                <a:gdLst>
                  <a:gd name="T0" fmla="*/ 24 w 30"/>
                  <a:gd name="T1" fmla="*/ 0 h 37"/>
                  <a:gd name="T2" fmla="*/ 30 w 30"/>
                  <a:gd name="T3" fmla="*/ 14 h 37"/>
                  <a:gd name="T4" fmla="*/ 19 w 30"/>
                  <a:gd name="T5" fmla="*/ 31 h 37"/>
                  <a:gd name="T6" fmla="*/ 0 w 30"/>
                  <a:gd name="T7" fmla="*/ 37 h 37"/>
                  <a:gd name="T8" fmla="*/ 22 w 30"/>
                  <a:gd name="T9" fmla="*/ 14 h 37"/>
                  <a:gd name="T10" fmla="*/ 15 w 30"/>
                  <a:gd name="T11" fmla="*/ 4 h 37"/>
                  <a:gd name="T12" fmla="*/ 24 w 30"/>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0" h="37">
                    <a:moveTo>
                      <a:pt x="24" y="0"/>
                    </a:moveTo>
                    <a:cubicBezTo>
                      <a:pt x="28" y="4"/>
                      <a:pt x="30" y="9"/>
                      <a:pt x="30" y="14"/>
                    </a:cubicBezTo>
                    <a:cubicBezTo>
                      <a:pt x="30" y="21"/>
                      <a:pt x="26" y="27"/>
                      <a:pt x="19" y="31"/>
                    </a:cubicBezTo>
                    <a:cubicBezTo>
                      <a:pt x="13" y="34"/>
                      <a:pt x="6" y="35"/>
                      <a:pt x="0" y="37"/>
                    </a:cubicBezTo>
                    <a:cubicBezTo>
                      <a:pt x="10" y="32"/>
                      <a:pt x="21" y="25"/>
                      <a:pt x="22" y="14"/>
                    </a:cubicBezTo>
                    <a:cubicBezTo>
                      <a:pt x="22" y="11"/>
                      <a:pt x="20" y="7"/>
                      <a:pt x="15" y="4"/>
                    </a:cubicBezTo>
                    <a:cubicBezTo>
                      <a:pt x="14" y="4"/>
                      <a:pt x="2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BA1A0E9D-BD51-4A29-A2CF-9E2BA4E66D62}"/>
                  </a:ext>
                </a:extLst>
              </p:cNvPr>
              <p:cNvSpPr>
                <a:spLocks/>
              </p:cNvSpPr>
              <p:nvPr/>
            </p:nvSpPr>
            <p:spPr bwMode="auto">
              <a:xfrm>
                <a:off x="4313238" y="3244850"/>
                <a:ext cx="203200" cy="284163"/>
              </a:xfrm>
              <a:custGeom>
                <a:avLst/>
                <a:gdLst>
                  <a:gd name="T0" fmla="*/ 19 w 54"/>
                  <a:gd name="T1" fmla="*/ 38 h 75"/>
                  <a:gd name="T2" fmla="*/ 45 w 54"/>
                  <a:gd name="T3" fmla="*/ 18 h 75"/>
                  <a:gd name="T4" fmla="*/ 28 w 54"/>
                  <a:gd name="T5" fmla="*/ 3 h 75"/>
                  <a:gd name="T6" fmla="*/ 44 w 54"/>
                  <a:gd name="T7" fmla="*/ 0 h 75"/>
                  <a:gd name="T8" fmla="*/ 54 w 54"/>
                  <a:gd name="T9" fmla="*/ 18 h 75"/>
                  <a:gd name="T10" fmla="*/ 38 w 54"/>
                  <a:gd name="T11" fmla="*/ 40 h 75"/>
                  <a:gd name="T12" fmla="*/ 9 w 54"/>
                  <a:gd name="T13" fmla="*/ 59 h 75"/>
                  <a:gd name="T14" fmla="*/ 21 w 54"/>
                  <a:gd name="T15" fmla="*/ 70 h 75"/>
                  <a:gd name="T16" fmla="*/ 10 w 54"/>
                  <a:gd name="T17" fmla="*/ 75 h 75"/>
                  <a:gd name="T18" fmla="*/ 0 w 54"/>
                  <a:gd name="T19" fmla="*/ 59 h 75"/>
                  <a:gd name="T20" fmla="*/ 19 w 54"/>
                  <a:gd name="T21"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5">
                    <a:moveTo>
                      <a:pt x="19" y="38"/>
                    </a:moveTo>
                    <a:cubicBezTo>
                      <a:pt x="30" y="34"/>
                      <a:pt x="45" y="32"/>
                      <a:pt x="45" y="18"/>
                    </a:cubicBezTo>
                    <a:cubicBezTo>
                      <a:pt x="45" y="9"/>
                      <a:pt x="37" y="5"/>
                      <a:pt x="28" y="3"/>
                    </a:cubicBezTo>
                    <a:cubicBezTo>
                      <a:pt x="34" y="2"/>
                      <a:pt x="39" y="1"/>
                      <a:pt x="44" y="0"/>
                    </a:cubicBezTo>
                    <a:cubicBezTo>
                      <a:pt x="50" y="5"/>
                      <a:pt x="54" y="10"/>
                      <a:pt x="54" y="18"/>
                    </a:cubicBezTo>
                    <a:cubicBezTo>
                      <a:pt x="54" y="28"/>
                      <a:pt x="49" y="35"/>
                      <a:pt x="38" y="40"/>
                    </a:cubicBezTo>
                    <a:cubicBezTo>
                      <a:pt x="19" y="48"/>
                      <a:pt x="9" y="50"/>
                      <a:pt x="9" y="59"/>
                    </a:cubicBezTo>
                    <a:cubicBezTo>
                      <a:pt x="9" y="65"/>
                      <a:pt x="13" y="68"/>
                      <a:pt x="21" y="70"/>
                    </a:cubicBezTo>
                    <a:cubicBezTo>
                      <a:pt x="17" y="71"/>
                      <a:pt x="13" y="73"/>
                      <a:pt x="10" y="75"/>
                    </a:cubicBezTo>
                    <a:cubicBezTo>
                      <a:pt x="3" y="71"/>
                      <a:pt x="0" y="67"/>
                      <a:pt x="0" y="59"/>
                    </a:cubicBezTo>
                    <a:cubicBezTo>
                      <a:pt x="0" y="47"/>
                      <a:pt x="8" y="43"/>
                      <a:pt x="1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3938E1C6-28EC-43D2-AEBD-1A93931A1DB7}"/>
                  </a:ext>
                </a:extLst>
              </p:cNvPr>
              <p:cNvSpPr>
                <a:spLocks/>
              </p:cNvSpPr>
              <p:nvPr/>
            </p:nvSpPr>
            <p:spPr bwMode="auto">
              <a:xfrm>
                <a:off x="4340225" y="3540125"/>
                <a:ext cx="139700" cy="220663"/>
              </a:xfrm>
              <a:custGeom>
                <a:avLst/>
                <a:gdLst>
                  <a:gd name="T0" fmla="*/ 13 w 37"/>
                  <a:gd name="T1" fmla="*/ 23 h 58"/>
                  <a:gd name="T2" fmla="*/ 28 w 37"/>
                  <a:gd name="T3" fmla="*/ 11 h 58"/>
                  <a:gd name="T4" fmla="*/ 20 w 37"/>
                  <a:gd name="T5" fmla="*/ 3 h 58"/>
                  <a:gd name="T6" fmla="*/ 31 w 37"/>
                  <a:gd name="T7" fmla="*/ 0 h 58"/>
                  <a:gd name="T8" fmla="*/ 36 w 37"/>
                  <a:gd name="T9" fmla="*/ 11 h 58"/>
                  <a:gd name="T10" fmla="*/ 17 w 37"/>
                  <a:gd name="T11" fmla="*/ 30 h 58"/>
                  <a:gd name="T12" fmla="*/ 9 w 37"/>
                  <a:gd name="T13" fmla="*/ 41 h 58"/>
                  <a:gd name="T14" fmla="*/ 16 w 37"/>
                  <a:gd name="T15" fmla="*/ 55 h 58"/>
                  <a:gd name="T16" fmla="*/ 11 w 37"/>
                  <a:gd name="T17" fmla="*/ 58 h 58"/>
                  <a:gd name="T18" fmla="*/ 0 w 37"/>
                  <a:gd name="T19" fmla="*/ 41 h 58"/>
                  <a:gd name="T20" fmla="*/ 13 w 37"/>
                  <a:gd name="T21"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8">
                    <a:moveTo>
                      <a:pt x="13" y="23"/>
                    </a:moveTo>
                    <a:cubicBezTo>
                      <a:pt x="21" y="18"/>
                      <a:pt x="28" y="18"/>
                      <a:pt x="28" y="11"/>
                    </a:cubicBezTo>
                    <a:cubicBezTo>
                      <a:pt x="28" y="7"/>
                      <a:pt x="24" y="5"/>
                      <a:pt x="20" y="3"/>
                    </a:cubicBezTo>
                    <a:cubicBezTo>
                      <a:pt x="23" y="3"/>
                      <a:pt x="27" y="2"/>
                      <a:pt x="31" y="0"/>
                    </a:cubicBezTo>
                    <a:cubicBezTo>
                      <a:pt x="35" y="3"/>
                      <a:pt x="36" y="7"/>
                      <a:pt x="36" y="11"/>
                    </a:cubicBezTo>
                    <a:cubicBezTo>
                      <a:pt x="37" y="23"/>
                      <a:pt x="27" y="25"/>
                      <a:pt x="17" y="30"/>
                    </a:cubicBezTo>
                    <a:cubicBezTo>
                      <a:pt x="12" y="32"/>
                      <a:pt x="9" y="36"/>
                      <a:pt x="9" y="41"/>
                    </a:cubicBezTo>
                    <a:cubicBezTo>
                      <a:pt x="9" y="47"/>
                      <a:pt x="12" y="51"/>
                      <a:pt x="16" y="55"/>
                    </a:cubicBezTo>
                    <a:cubicBezTo>
                      <a:pt x="14" y="56"/>
                      <a:pt x="13" y="57"/>
                      <a:pt x="11" y="58"/>
                    </a:cubicBezTo>
                    <a:cubicBezTo>
                      <a:pt x="4" y="54"/>
                      <a:pt x="0" y="48"/>
                      <a:pt x="0" y="41"/>
                    </a:cubicBezTo>
                    <a:cubicBezTo>
                      <a:pt x="0" y="33"/>
                      <a:pt x="5" y="27"/>
                      <a:pt x="13"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1B7C8CBA-7F40-4E10-9A3E-008F4D8373D7}"/>
                  </a:ext>
                </a:extLst>
              </p:cNvPr>
              <p:cNvSpPr>
                <a:spLocks noEditPoints="1"/>
              </p:cNvSpPr>
              <p:nvPr/>
            </p:nvSpPr>
            <p:spPr bwMode="auto">
              <a:xfrm>
                <a:off x="4468813" y="3070225"/>
                <a:ext cx="96838" cy="76200"/>
              </a:xfrm>
              <a:custGeom>
                <a:avLst/>
                <a:gdLst>
                  <a:gd name="T0" fmla="*/ 26 w 26"/>
                  <a:gd name="T1" fmla="*/ 14 h 20"/>
                  <a:gd name="T2" fmla="*/ 18 w 26"/>
                  <a:gd name="T3" fmla="*/ 19 h 20"/>
                  <a:gd name="T4" fmla="*/ 5 w 26"/>
                  <a:gd name="T5" fmla="*/ 18 h 20"/>
                  <a:gd name="T6" fmla="*/ 18 w 26"/>
                  <a:gd name="T7" fmla="*/ 14 h 20"/>
                  <a:gd name="T8" fmla="*/ 20 w 26"/>
                  <a:gd name="T9" fmla="*/ 9 h 20"/>
                  <a:gd name="T10" fmla="*/ 12 w 26"/>
                  <a:gd name="T11" fmla="*/ 12 h 20"/>
                  <a:gd name="T12" fmla="*/ 0 w 26"/>
                  <a:gd name="T13" fmla="*/ 11 h 20"/>
                  <a:gd name="T14" fmla="*/ 23 w 26"/>
                  <a:gd name="T15" fmla="*/ 2 h 20"/>
                  <a:gd name="T16" fmla="*/ 26 w 26"/>
                  <a:gd name="T17" fmla="*/ 14 h 20"/>
                  <a:gd name="T18" fmla="*/ 12 w 26"/>
                  <a:gd name="T19" fmla="*/ 4 h 20"/>
                  <a:gd name="T20" fmla="*/ 10 w 26"/>
                  <a:gd name="T21" fmla="*/ 6 h 20"/>
                  <a:gd name="T22" fmla="*/ 13 w 26"/>
                  <a:gd name="T23" fmla="*/ 7 h 20"/>
                  <a:gd name="T24" fmla="*/ 16 w 26"/>
                  <a:gd name="T25" fmla="*/ 5 h 20"/>
                  <a:gd name="T26" fmla="*/ 12 w 26"/>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0">
                    <a:moveTo>
                      <a:pt x="26" y="14"/>
                    </a:moveTo>
                    <a:cubicBezTo>
                      <a:pt x="26" y="14"/>
                      <a:pt x="23" y="18"/>
                      <a:pt x="18" y="19"/>
                    </a:cubicBezTo>
                    <a:cubicBezTo>
                      <a:pt x="10" y="20"/>
                      <a:pt x="6" y="19"/>
                      <a:pt x="5" y="18"/>
                    </a:cubicBezTo>
                    <a:cubicBezTo>
                      <a:pt x="4" y="17"/>
                      <a:pt x="15" y="17"/>
                      <a:pt x="18" y="14"/>
                    </a:cubicBezTo>
                    <a:cubicBezTo>
                      <a:pt x="22" y="12"/>
                      <a:pt x="20" y="9"/>
                      <a:pt x="20" y="9"/>
                    </a:cubicBezTo>
                    <a:cubicBezTo>
                      <a:pt x="20" y="9"/>
                      <a:pt x="17" y="11"/>
                      <a:pt x="12" y="12"/>
                    </a:cubicBezTo>
                    <a:cubicBezTo>
                      <a:pt x="8" y="13"/>
                      <a:pt x="0" y="13"/>
                      <a:pt x="0" y="11"/>
                    </a:cubicBezTo>
                    <a:cubicBezTo>
                      <a:pt x="0" y="9"/>
                      <a:pt x="10" y="0"/>
                      <a:pt x="23" y="2"/>
                    </a:cubicBezTo>
                    <a:lnTo>
                      <a:pt x="26" y="14"/>
                    </a:lnTo>
                    <a:close/>
                    <a:moveTo>
                      <a:pt x="12" y="4"/>
                    </a:moveTo>
                    <a:cubicBezTo>
                      <a:pt x="11" y="4"/>
                      <a:pt x="9" y="6"/>
                      <a:pt x="10" y="6"/>
                    </a:cubicBezTo>
                    <a:cubicBezTo>
                      <a:pt x="10" y="7"/>
                      <a:pt x="12" y="7"/>
                      <a:pt x="13" y="7"/>
                    </a:cubicBezTo>
                    <a:cubicBezTo>
                      <a:pt x="15" y="6"/>
                      <a:pt x="16" y="5"/>
                      <a:pt x="16" y="5"/>
                    </a:cubicBezTo>
                    <a:cubicBezTo>
                      <a:pt x="15" y="4"/>
                      <a:pt x="14" y="4"/>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A6B6B3D9-CA33-42FF-AAAD-367DDDF6FAE9}"/>
                  </a:ext>
                </a:extLst>
              </p:cNvPr>
              <p:cNvSpPr>
                <a:spLocks/>
              </p:cNvSpPr>
              <p:nvPr/>
            </p:nvSpPr>
            <p:spPr bwMode="auto">
              <a:xfrm>
                <a:off x="4460875" y="3119438"/>
                <a:ext cx="79375" cy="15875"/>
              </a:xfrm>
              <a:custGeom>
                <a:avLst/>
                <a:gdLst>
                  <a:gd name="T0" fmla="*/ 21 w 21"/>
                  <a:gd name="T1" fmla="*/ 1 h 4"/>
                  <a:gd name="T2" fmla="*/ 14 w 21"/>
                  <a:gd name="T3" fmla="*/ 0 h 4"/>
                  <a:gd name="T4" fmla="*/ 6 w 21"/>
                  <a:gd name="T5" fmla="*/ 2 h 4"/>
                  <a:gd name="T6" fmla="*/ 1 w 21"/>
                  <a:gd name="T7" fmla="*/ 1 h 4"/>
                  <a:gd name="T8" fmla="*/ 1 w 21"/>
                  <a:gd name="T9" fmla="*/ 2 h 4"/>
                  <a:gd name="T10" fmla="*/ 6 w 21"/>
                  <a:gd name="T11" fmla="*/ 4 h 4"/>
                  <a:gd name="T12" fmla="*/ 14 w 21"/>
                  <a:gd name="T13" fmla="*/ 1 h 4"/>
                  <a:gd name="T14" fmla="*/ 20 w 21"/>
                  <a:gd name="T15" fmla="*/ 3 h 4"/>
                  <a:gd name="T16" fmla="*/ 21 w 21"/>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
                    <a:moveTo>
                      <a:pt x="21" y="1"/>
                    </a:moveTo>
                    <a:cubicBezTo>
                      <a:pt x="21" y="1"/>
                      <a:pt x="17" y="0"/>
                      <a:pt x="14" y="0"/>
                    </a:cubicBezTo>
                    <a:cubicBezTo>
                      <a:pt x="11" y="0"/>
                      <a:pt x="8" y="3"/>
                      <a:pt x="6" y="2"/>
                    </a:cubicBezTo>
                    <a:cubicBezTo>
                      <a:pt x="4" y="2"/>
                      <a:pt x="2" y="1"/>
                      <a:pt x="1" y="1"/>
                    </a:cubicBezTo>
                    <a:cubicBezTo>
                      <a:pt x="1" y="1"/>
                      <a:pt x="0" y="2"/>
                      <a:pt x="1" y="2"/>
                    </a:cubicBezTo>
                    <a:cubicBezTo>
                      <a:pt x="3" y="3"/>
                      <a:pt x="4" y="4"/>
                      <a:pt x="6" y="4"/>
                    </a:cubicBezTo>
                    <a:cubicBezTo>
                      <a:pt x="9" y="4"/>
                      <a:pt x="12" y="1"/>
                      <a:pt x="14" y="1"/>
                    </a:cubicBezTo>
                    <a:cubicBezTo>
                      <a:pt x="16" y="1"/>
                      <a:pt x="20" y="3"/>
                      <a:pt x="20" y="3"/>
                    </a:cubicBez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4914F1FE-7304-4215-96C7-13542D8715C1}"/>
                  </a:ext>
                </a:extLst>
              </p:cNvPr>
              <p:cNvSpPr>
                <a:spLocks noEditPoints="1"/>
              </p:cNvSpPr>
              <p:nvPr/>
            </p:nvSpPr>
            <p:spPr bwMode="auto">
              <a:xfrm>
                <a:off x="4241800" y="3070225"/>
                <a:ext cx="101600" cy="76200"/>
              </a:xfrm>
              <a:custGeom>
                <a:avLst/>
                <a:gdLst>
                  <a:gd name="T0" fmla="*/ 4 w 27"/>
                  <a:gd name="T1" fmla="*/ 2 h 20"/>
                  <a:gd name="T2" fmla="*/ 27 w 27"/>
                  <a:gd name="T3" fmla="*/ 11 h 20"/>
                  <a:gd name="T4" fmla="*/ 14 w 27"/>
                  <a:gd name="T5" fmla="*/ 12 h 20"/>
                  <a:gd name="T6" fmla="*/ 7 w 27"/>
                  <a:gd name="T7" fmla="*/ 9 h 20"/>
                  <a:gd name="T8" fmla="*/ 8 w 27"/>
                  <a:gd name="T9" fmla="*/ 14 h 20"/>
                  <a:gd name="T10" fmla="*/ 21 w 27"/>
                  <a:gd name="T11" fmla="*/ 18 h 20"/>
                  <a:gd name="T12" fmla="*/ 9 w 27"/>
                  <a:gd name="T13" fmla="*/ 19 h 20"/>
                  <a:gd name="T14" fmla="*/ 0 w 27"/>
                  <a:gd name="T15" fmla="*/ 14 h 20"/>
                  <a:gd name="T16" fmla="*/ 4 w 27"/>
                  <a:gd name="T17" fmla="*/ 2 h 20"/>
                  <a:gd name="T18" fmla="*/ 11 w 27"/>
                  <a:gd name="T19" fmla="*/ 5 h 20"/>
                  <a:gd name="T20" fmla="*/ 13 w 27"/>
                  <a:gd name="T21" fmla="*/ 7 h 20"/>
                  <a:gd name="T22" fmla="*/ 17 w 27"/>
                  <a:gd name="T23" fmla="*/ 6 h 20"/>
                  <a:gd name="T24" fmla="*/ 14 w 27"/>
                  <a:gd name="T25" fmla="*/ 4 h 20"/>
                  <a:gd name="T26" fmla="*/ 11 w 27"/>
                  <a:gd name="T27"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0">
                    <a:moveTo>
                      <a:pt x="4" y="2"/>
                    </a:moveTo>
                    <a:cubicBezTo>
                      <a:pt x="16" y="0"/>
                      <a:pt x="27" y="9"/>
                      <a:pt x="27" y="11"/>
                    </a:cubicBezTo>
                    <a:cubicBezTo>
                      <a:pt x="26" y="13"/>
                      <a:pt x="19" y="13"/>
                      <a:pt x="14" y="12"/>
                    </a:cubicBezTo>
                    <a:cubicBezTo>
                      <a:pt x="9" y="11"/>
                      <a:pt x="7" y="9"/>
                      <a:pt x="7" y="9"/>
                    </a:cubicBezTo>
                    <a:cubicBezTo>
                      <a:pt x="7" y="9"/>
                      <a:pt x="5" y="12"/>
                      <a:pt x="8" y="14"/>
                    </a:cubicBezTo>
                    <a:cubicBezTo>
                      <a:pt x="11" y="17"/>
                      <a:pt x="22" y="17"/>
                      <a:pt x="21" y="18"/>
                    </a:cubicBezTo>
                    <a:cubicBezTo>
                      <a:pt x="21" y="19"/>
                      <a:pt x="16" y="20"/>
                      <a:pt x="9" y="19"/>
                    </a:cubicBezTo>
                    <a:cubicBezTo>
                      <a:pt x="3" y="18"/>
                      <a:pt x="0" y="14"/>
                      <a:pt x="0" y="14"/>
                    </a:cubicBezTo>
                    <a:lnTo>
                      <a:pt x="4" y="2"/>
                    </a:lnTo>
                    <a:close/>
                    <a:moveTo>
                      <a:pt x="11" y="5"/>
                    </a:moveTo>
                    <a:cubicBezTo>
                      <a:pt x="11" y="5"/>
                      <a:pt x="12" y="6"/>
                      <a:pt x="13" y="7"/>
                    </a:cubicBezTo>
                    <a:cubicBezTo>
                      <a:pt x="15" y="7"/>
                      <a:pt x="17" y="7"/>
                      <a:pt x="17" y="6"/>
                    </a:cubicBezTo>
                    <a:cubicBezTo>
                      <a:pt x="17" y="6"/>
                      <a:pt x="16" y="4"/>
                      <a:pt x="14" y="4"/>
                    </a:cubicBezTo>
                    <a:cubicBezTo>
                      <a:pt x="13" y="4"/>
                      <a:pt x="11" y="4"/>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4">
                <a:extLst>
                  <a:ext uri="{FF2B5EF4-FFF2-40B4-BE49-F238E27FC236}">
                    <a16:creationId xmlns:a16="http://schemas.microsoft.com/office/drawing/2014/main" id="{6F550450-A141-4660-8EDA-E6E4131BF4CF}"/>
                  </a:ext>
                </a:extLst>
              </p:cNvPr>
              <p:cNvSpPr>
                <a:spLocks/>
              </p:cNvSpPr>
              <p:nvPr/>
            </p:nvSpPr>
            <p:spPr bwMode="auto">
              <a:xfrm>
                <a:off x="4268788" y="3119438"/>
                <a:ext cx="77788" cy="15875"/>
              </a:xfrm>
              <a:custGeom>
                <a:avLst/>
                <a:gdLst>
                  <a:gd name="T0" fmla="*/ 0 w 21"/>
                  <a:gd name="T1" fmla="*/ 1 h 4"/>
                  <a:gd name="T2" fmla="*/ 8 w 21"/>
                  <a:gd name="T3" fmla="*/ 0 h 4"/>
                  <a:gd name="T4" fmla="*/ 16 w 21"/>
                  <a:gd name="T5" fmla="*/ 2 h 4"/>
                  <a:gd name="T6" fmla="*/ 20 w 21"/>
                  <a:gd name="T7" fmla="*/ 1 h 4"/>
                  <a:gd name="T8" fmla="*/ 20 w 21"/>
                  <a:gd name="T9" fmla="*/ 2 h 4"/>
                  <a:gd name="T10" fmla="*/ 15 w 21"/>
                  <a:gd name="T11" fmla="*/ 4 h 4"/>
                  <a:gd name="T12" fmla="*/ 7 w 21"/>
                  <a:gd name="T13" fmla="*/ 1 h 4"/>
                  <a:gd name="T14" fmla="*/ 2 w 21"/>
                  <a:gd name="T15" fmla="*/ 3 h 4"/>
                  <a:gd name="T16" fmla="*/ 0 w 21"/>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
                    <a:moveTo>
                      <a:pt x="0" y="1"/>
                    </a:moveTo>
                    <a:cubicBezTo>
                      <a:pt x="0" y="1"/>
                      <a:pt x="5" y="0"/>
                      <a:pt x="8" y="0"/>
                    </a:cubicBezTo>
                    <a:cubicBezTo>
                      <a:pt x="11" y="0"/>
                      <a:pt x="13" y="3"/>
                      <a:pt x="16" y="2"/>
                    </a:cubicBezTo>
                    <a:cubicBezTo>
                      <a:pt x="18" y="2"/>
                      <a:pt x="20" y="1"/>
                      <a:pt x="20" y="1"/>
                    </a:cubicBezTo>
                    <a:cubicBezTo>
                      <a:pt x="21" y="1"/>
                      <a:pt x="21" y="2"/>
                      <a:pt x="20" y="2"/>
                    </a:cubicBezTo>
                    <a:cubicBezTo>
                      <a:pt x="19" y="3"/>
                      <a:pt x="17" y="4"/>
                      <a:pt x="15" y="4"/>
                    </a:cubicBezTo>
                    <a:cubicBezTo>
                      <a:pt x="12" y="4"/>
                      <a:pt x="9" y="1"/>
                      <a:pt x="7" y="1"/>
                    </a:cubicBezTo>
                    <a:cubicBezTo>
                      <a:pt x="5" y="1"/>
                      <a:pt x="2" y="3"/>
                      <a:pt x="2" y="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48" name="Straight Connector 47">
            <a:extLst>
              <a:ext uri="{FF2B5EF4-FFF2-40B4-BE49-F238E27FC236}">
                <a16:creationId xmlns:a16="http://schemas.microsoft.com/office/drawing/2014/main" id="{680CCC8E-03DD-44D6-A5E6-B6F4CA0797F6}"/>
              </a:ext>
            </a:extLst>
          </p:cNvPr>
          <p:cNvCxnSpPr/>
          <p:nvPr/>
        </p:nvCxnSpPr>
        <p:spPr>
          <a:xfrm>
            <a:off x="2403029" y="3838606"/>
            <a:ext cx="288153" cy="0"/>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A68B318-36E9-4C13-B8FE-A04DD87CC3CF}"/>
              </a:ext>
            </a:extLst>
          </p:cNvPr>
          <p:cNvSpPr txBox="1">
            <a:spLocks noChangeArrowheads="1"/>
          </p:cNvSpPr>
          <p:nvPr/>
        </p:nvSpPr>
        <p:spPr bwMode="auto">
          <a:xfrm>
            <a:off x="4359371" y="2673997"/>
            <a:ext cx="31049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gn="ctr"/>
            <a:r>
              <a:rPr lang="en-US" sz="1000" b="1" u="sng" dirty="0">
                <a:solidFill>
                  <a:schemeClr val="bg1"/>
                </a:solidFill>
              </a:rPr>
              <a:t>Health Insurance Portability and Accountability Act  and Health Information Technology for Economic and Clinical Health (HITECH) Act’s</a:t>
            </a:r>
            <a:endParaRPr lang="en-US" altLang="en-US" sz="1000" b="1" u="sng" dirty="0">
              <a:solidFill>
                <a:schemeClr val="bg1"/>
              </a:solidFill>
              <a:cs typeface="Arial" panose="020B0604020202020204" pitchFamily="34" charset="0"/>
            </a:endParaRPr>
          </a:p>
          <a:p>
            <a:pPr algn="ctr"/>
            <a:endParaRPr lang="en-US" altLang="en-US" sz="1000" b="1" u="sng" dirty="0">
              <a:solidFill>
                <a:schemeClr val="bg1"/>
              </a:solidFill>
              <a:latin typeface="+mn-lt"/>
              <a:cs typeface="Arial" panose="020B0604020202020204" pitchFamily="34" charset="0"/>
            </a:endParaRPr>
          </a:p>
        </p:txBody>
      </p:sp>
      <p:cxnSp>
        <p:nvCxnSpPr>
          <p:cNvPr id="50" name="Straight Connector 49">
            <a:extLst>
              <a:ext uri="{FF2B5EF4-FFF2-40B4-BE49-F238E27FC236}">
                <a16:creationId xmlns:a16="http://schemas.microsoft.com/office/drawing/2014/main" id="{CE6BBDE4-60ED-4EC5-9839-8AD8CB733A41}"/>
              </a:ext>
            </a:extLst>
          </p:cNvPr>
          <p:cNvCxnSpPr/>
          <p:nvPr/>
        </p:nvCxnSpPr>
        <p:spPr>
          <a:xfrm>
            <a:off x="5756195" y="3322357"/>
            <a:ext cx="28815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Flowchart: Data 5">
            <a:extLst>
              <a:ext uri="{FF2B5EF4-FFF2-40B4-BE49-F238E27FC236}">
                <a16:creationId xmlns:a16="http://schemas.microsoft.com/office/drawing/2014/main" id="{57A3E29B-6D16-47D0-9305-A6B310F1AC26}"/>
              </a:ext>
            </a:extLst>
          </p:cNvPr>
          <p:cNvSpPr/>
          <p:nvPr/>
        </p:nvSpPr>
        <p:spPr>
          <a:xfrm>
            <a:off x="7618958" y="1800294"/>
            <a:ext cx="3848100" cy="4076625"/>
          </a:xfrm>
          <a:prstGeom prst="roundRect">
            <a:avLst>
              <a:gd name="adj" fmla="val 68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E9EF0FE-AC37-4265-9363-1CA8AFE05362}"/>
              </a:ext>
            </a:extLst>
          </p:cNvPr>
          <p:cNvSpPr txBox="1">
            <a:spLocks noChangeArrowheads="1"/>
          </p:cNvSpPr>
          <p:nvPr/>
        </p:nvSpPr>
        <p:spPr bwMode="auto">
          <a:xfrm>
            <a:off x="4376229" y="3256816"/>
            <a:ext cx="3104906" cy="258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nSpc>
                <a:spcPts val="2200"/>
              </a:lnSpc>
              <a:spcBef>
                <a:spcPts val="0"/>
              </a:spcBef>
            </a:pPr>
            <a:r>
              <a:rPr lang="en-US" sz="900" b="1" dirty="0">
                <a:solidFill>
                  <a:schemeClr val="bg1"/>
                </a:solidFill>
              </a:rPr>
              <a:t>of 1996 (HIPAA): required HHS to adopt national standards for electronic health care transactions and code sets, unique health identifiers, and security. At the same time, Congress recognized that advances in electronic technology could erode the privacy of health information. Consequently, Congress incorporated into HIPAA provisions that mandated the adoption of </a:t>
            </a:r>
            <a:r>
              <a:rPr lang="en-US" sz="900" b="1" u="sng" dirty="0">
                <a:solidFill>
                  <a:schemeClr val="bg1"/>
                </a:solidFill>
              </a:rPr>
              <a:t>Federal privacy protections </a:t>
            </a:r>
            <a:r>
              <a:rPr lang="en-US" sz="900" b="1" dirty="0">
                <a:solidFill>
                  <a:schemeClr val="bg1"/>
                </a:solidFill>
              </a:rPr>
              <a:t>for individually identifiable health information.</a:t>
            </a:r>
            <a:endParaRPr lang="en-US" sz="900" b="1" dirty="0">
              <a:solidFill>
                <a:schemeClr val="bg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0AB7D6CD-7697-4648-93B6-AD6A5978745B}"/>
              </a:ext>
            </a:extLst>
          </p:cNvPr>
          <p:cNvGrpSpPr/>
          <p:nvPr/>
        </p:nvGrpSpPr>
        <p:grpSpPr>
          <a:xfrm>
            <a:off x="9096410" y="1921832"/>
            <a:ext cx="854595" cy="761427"/>
            <a:chOff x="3694113" y="2559050"/>
            <a:chExt cx="1419225" cy="1423988"/>
          </a:xfrm>
        </p:grpSpPr>
        <p:sp>
          <p:nvSpPr>
            <p:cNvPr id="54" name="Freeform 5">
              <a:extLst>
                <a:ext uri="{FF2B5EF4-FFF2-40B4-BE49-F238E27FC236}">
                  <a16:creationId xmlns:a16="http://schemas.microsoft.com/office/drawing/2014/main" id="{35A68471-5797-4CDE-83CE-C730A511D050}"/>
                </a:ext>
              </a:extLst>
            </p:cNvPr>
            <p:cNvSpPr>
              <a:spLocks/>
            </p:cNvSpPr>
            <p:nvPr/>
          </p:nvSpPr>
          <p:spPr bwMode="auto">
            <a:xfrm>
              <a:off x="3694113" y="2559050"/>
              <a:ext cx="1419225" cy="1423988"/>
            </a:xfrm>
            <a:custGeom>
              <a:avLst/>
              <a:gdLst>
                <a:gd name="T0" fmla="*/ 376 w 376"/>
                <a:gd name="T1" fmla="*/ 326 h 376"/>
                <a:gd name="T2" fmla="*/ 326 w 376"/>
                <a:gd name="T3" fmla="*/ 376 h 376"/>
                <a:gd name="T4" fmla="*/ 50 w 376"/>
                <a:gd name="T5" fmla="*/ 376 h 376"/>
                <a:gd name="T6" fmla="*/ 0 w 376"/>
                <a:gd name="T7" fmla="*/ 326 h 376"/>
                <a:gd name="T8" fmla="*/ 0 w 376"/>
                <a:gd name="T9" fmla="*/ 50 h 376"/>
                <a:gd name="T10" fmla="*/ 50 w 376"/>
                <a:gd name="T11" fmla="*/ 0 h 376"/>
                <a:gd name="T12" fmla="*/ 326 w 376"/>
                <a:gd name="T13" fmla="*/ 0 h 376"/>
                <a:gd name="T14" fmla="*/ 376 w 376"/>
                <a:gd name="T15" fmla="*/ 50 h 376"/>
                <a:gd name="T16" fmla="*/ 376 w 376"/>
                <a:gd name="T17" fmla="*/ 3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376">
                  <a:moveTo>
                    <a:pt x="376" y="326"/>
                  </a:moveTo>
                  <a:cubicBezTo>
                    <a:pt x="376" y="354"/>
                    <a:pt x="354" y="376"/>
                    <a:pt x="326" y="376"/>
                  </a:cubicBezTo>
                  <a:cubicBezTo>
                    <a:pt x="50" y="376"/>
                    <a:pt x="50" y="376"/>
                    <a:pt x="50" y="376"/>
                  </a:cubicBezTo>
                  <a:cubicBezTo>
                    <a:pt x="22" y="376"/>
                    <a:pt x="0" y="354"/>
                    <a:pt x="0" y="326"/>
                  </a:cubicBezTo>
                  <a:cubicBezTo>
                    <a:pt x="0" y="50"/>
                    <a:pt x="0" y="50"/>
                    <a:pt x="0" y="50"/>
                  </a:cubicBezTo>
                  <a:cubicBezTo>
                    <a:pt x="0" y="22"/>
                    <a:pt x="22" y="0"/>
                    <a:pt x="50" y="0"/>
                  </a:cubicBezTo>
                  <a:cubicBezTo>
                    <a:pt x="326" y="0"/>
                    <a:pt x="326" y="0"/>
                    <a:pt x="326" y="0"/>
                  </a:cubicBezTo>
                  <a:cubicBezTo>
                    <a:pt x="354" y="0"/>
                    <a:pt x="376" y="22"/>
                    <a:pt x="376" y="50"/>
                  </a:cubicBezTo>
                  <a:lnTo>
                    <a:pt x="376" y="326"/>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0FBD32C7-9CA5-495A-820C-1CC38A3F07A0}"/>
                </a:ext>
              </a:extLst>
            </p:cNvPr>
            <p:cNvSpPr>
              <a:spLocks/>
            </p:cNvSpPr>
            <p:nvPr/>
          </p:nvSpPr>
          <p:spPr bwMode="auto">
            <a:xfrm>
              <a:off x="3857625" y="2755900"/>
              <a:ext cx="1255713" cy="1227138"/>
            </a:xfrm>
            <a:custGeom>
              <a:avLst/>
              <a:gdLst>
                <a:gd name="T0" fmla="*/ 283 w 333"/>
                <a:gd name="T1" fmla="*/ 324 h 324"/>
                <a:gd name="T2" fmla="*/ 185 w 333"/>
                <a:gd name="T3" fmla="*/ 324 h 324"/>
                <a:gd name="T4" fmla="*/ 145 w 333"/>
                <a:gd name="T5" fmla="*/ 287 h 324"/>
                <a:gd name="T6" fmla="*/ 132 w 333"/>
                <a:gd name="T7" fmla="*/ 271 h 324"/>
                <a:gd name="T8" fmla="*/ 140 w 333"/>
                <a:gd name="T9" fmla="*/ 267 h 324"/>
                <a:gd name="T10" fmla="*/ 133 w 333"/>
                <a:gd name="T11" fmla="*/ 260 h 324"/>
                <a:gd name="T12" fmla="*/ 128 w 333"/>
                <a:gd name="T13" fmla="*/ 248 h 324"/>
                <a:gd name="T14" fmla="*/ 135 w 333"/>
                <a:gd name="T15" fmla="*/ 234 h 324"/>
                <a:gd name="T16" fmla="*/ 130 w 333"/>
                <a:gd name="T17" fmla="*/ 229 h 324"/>
                <a:gd name="T18" fmla="*/ 126 w 333"/>
                <a:gd name="T19" fmla="*/ 218 h 324"/>
                <a:gd name="T20" fmla="*/ 132 w 333"/>
                <a:gd name="T21" fmla="*/ 206 h 324"/>
                <a:gd name="T22" fmla="*/ 126 w 333"/>
                <a:gd name="T23" fmla="*/ 200 h 324"/>
                <a:gd name="T24" fmla="*/ 121 w 333"/>
                <a:gd name="T25" fmla="*/ 188 h 324"/>
                <a:gd name="T26" fmla="*/ 131 w 333"/>
                <a:gd name="T27" fmla="*/ 172 h 324"/>
                <a:gd name="T28" fmla="*/ 122 w 333"/>
                <a:gd name="T29" fmla="*/ 163 h 324"/>
                <a:gd name="T30" fmla="*/ 116 w 333"/>
                <a:gd name="T31" fmla="*/ 147 h 324"/>
                <a:gd name="T32" fmla="*/ 117 w 333"/>
                <a:gd name="T33" fmla="*/ 138 h 324"/>
                <a:gd name="T34" fmla="*/ 95 w 333"/>
                <a:gd name="T35" fmla="*/ 116 h 324"/>
                <a:gd name="T36" fmla="*/ 90 w 333"/>
                <a:gd name="T37" fmla="*/ 108 h 324"/>
                <a:gd name="T38" fmla="*/ 23 w 333"/>
                <a:gd name="T39" fmla="*/ 41 h 324"/>
                <a:gd name="T40" fmla="*/ 21 w 333"/>
                <a:gd name="T41" fmla="*/ 37 h 324"/>
                <a:gd name="T42" fmla="*/ 23 w 333"/>
                <a:gd name="T43" fmla="*/ 37 h 324"/>
                <a:gd name="T44" fmla="*/ 3 w 333"/>
                <a:gd name="T45" fmla="*/ 16 h 324"/>
                <a:gd name="T46" fmla="*/ 1 w 333"/>
                <a:gd name="T47" fmla="*/ 12 h 324"/>
                <a:gd name="T48" fmla="*/ 40 w 333"/>
                <a:gd name="T49" fmla="*/ 11 h 324"/>
                <a:gd name="T50" fmla="*/ 54 w 333"/>
                <a:gd name="T51" fmla="*/ 25 h 324"/>
                <a:gd name="T52" fmla="*/ 54 w 333"/>
                <a:gd name="T53" fmla="*/ 25 h 324"/>
                <a:gd name="T54" fmla="*/ 43 w 333"/>
                <a:gd name="T55" fmla="*/ 11 h 324"/>
                <a:gd name="T56" fmla="*/ 77 w 333"/>
                <a:gd name="T57" fmla="*/ 11 h 324"/>
                <a:gd name="T58" fmla="*/ 102 w 333"/>
                <a:gd name="T59" fmla="*/ 7 h 324"/>
                <a:gd name="T60" fmla="*/ 115 w 333"/>
                <a:gd name="T61" fmla="*/ 13 h 324"/>
                <a:gd name="T62" fmla="*/ 137 w 333"/>
                <a:gd name="T63" fmla="*/ 35 h 324"/>
                <a:gd name="T64" fmla="*/ 137 w 333"/>
                <a:gd name="T65" fmla="*/ 32 h 324"/>
                <a:gd name="T66" fmla="*/ 140 w 333"/>
                <a:gd name="T67" fmla="*/ 27 h 324"/>
                <a:gd name="T68" fmla="*/ 134 w 333"/>
                <a:gd name="T69" fmla="*/ 21 h 324"/>
                <a:gd name="T70" fmla="*/ 131 w 333"/>
                <a:gd name="T71" fmla="*/ 13 h 324"/>
                <a:gd name="T72" fmla="*/ 145 w 333"/>
                <a:gd name="T73" fmla="*/ 0 h 324"/>
                <a:gd name="T74" fmla="*/ 153 w 333"/>
                <a:gd name="T75" fmla="*/ 3 h 324"/>
                <a:gd name="T76" fmla="*/ 172 w 333"/>
                <a:gd name="T77" fmla="*/ 22 h 324"/>
                <a:gd name="T78" fmla="*/ 188 w 333"/>
                <a:gd name="T79" fmla="*/ 7 h 324"/>
                <a:gd name="T80" fmla="*/ 213 w 333"/>
                <a:gd name="T81" fmla="*/ 11 h 324"/>
                <a:gd name="T82" fmla="*/ 248 w 333"/>
                <a:gd name="T83" fmla="*/ 11 h 324"/>
                <a:gd name="T84" fmla="*/ 250 w 333"/>
                <a:gd name="T85" fmla="*/ 11 h 324"/>
                <a:gd name="T86" fmla="*/ 290 w 333"/>
                <a:gd name="T87" fmla="*/ 12 h 324"/>
                <a:gd name="T88" fmla="*/ 333 w 333"/>
                <a:gd name="T89" fmla="*/ 56 h 324"/>
                <a:gd name="T90" fmla="*/ 333 w 333"/>
                <a:gd name="T91" fmla="*/ 274 h 324"/>
                <a:gd name="T92" fmla="*/ 283 w 333"/>
                <a:gd name="T93"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324">
                  <a:moveTo>
                    <a:pt x="283" y="324"/>
                  </a:moveTo>
                  <a:cubicBezTo>
                    <a:pt x="185" y="324"/>
                    <a:pt x="185" y="324"/>
                    <a:pt x="185" y="324"/>
                  </a:cubicBezTo>
                  <a:cubicBezTo>
                    <a:pt x="185" y="324"/>
                    <a:pt x="145" y="287"/>
                    <a:pt x="145" y="287"/>
                  </a:cubicBezTo>
                  <a:cubicBezTo>
                    <a:pt x="132" y="271"/>
                    <a:pt x="132" y="271"/>
                    <a:pt x="132" y="271"/>
                  </a:cubicBezTo>
                  <a:cubicBezTo>
                    <a:pt x="135" y="270"/>
                    <a:pt x="137" y="268"/>
                    <a:pt x="140" y="267"/>
                  </a:cubicBezTo>
                  <a:cubicBezTo>
                    <a:pt x="140" y="267"/>
                    <a:pt x="133" y="260"/>
                    <a:pt x="133" y="260"/>
                  </a:cubicBezTo>
                  <a:cubicBezTo>
                    <a:pt x="130" y="257"/>
                    <a:pt x="128" y="253"/>
                    <a:pt x="128" y="248"/>
                  </a:cubicBezTo>
                  <a:cubicBezTo>
                    <a:pt x="128" y="242"/>
                    <a:pt x="131" y="238"/>
                    <a:pt x="135" y="234"/>
                  </a:cubicBezTo>
                  <a:cubicBezTo>
                    <a:pt x="134" y="233"/>
                    <a:pt x="131" y="230"/>
                    <a:pt x="130" y="229"/>
                  </a:cubicBezTo>
                  <a:cubicBezTo>
                    <a:pt x="127" y="227"/>
                    <a:pt x="126" y="223"/>
                    <a:pt x="126" y="218"/>
                  </a:cubicBezTo>
                  <a:cubicBezTo>
                    <a:pt x="126" y="213"/>
                    <a:pt x="128" y="209"/>
                    <a:pt x="132" y="206"/>
                  </a:cubicBezTo>
                  <a:cubicBezTo>
                    <a:pt x="131" y="206"/>
                    <a:pt x="126" y="201"/>
                    <a:pt x="126" y="200"/>
                  </a:cubicBezTo>
                  <a:cubicBezTo>
                    <a:pt x="123" y="197"/>
                    <a:pt x="121" y="193"/>
                    <a:pt x="121" y="188"/>
                  </a:cubicBezTo>
                  <a:cubicBezTo>
                    <a:pt x="121" y="180"/>
                    <a:pt x="125" y="176"/>
                    <a:pt x="131" y="172"/>
                  </a:cubicBezTo>
                  <a:cubicBezTo>
                    <a:pt x="131" y="172"/>
                    <a:pt x="123" y="164"/>
                    <a:pt x="122" y="163"/>
                  </a:cubicBezTo>
                  <a:cubicBezTo>
                    <a:pt x="118" y="159"/>
                    <a:pt x="116" y="154"/>
                    <a:pt x="116" y="147"/>
                  </a:cubicBezTo>
                  <a:cubicBezTo>
                    <a:pt x="116" y="144"/>
                    <a:pt x="116" y="141"/>
                    <a:pt x="117" y="138"/>
                  </a:cubicBezTo>
                  <a:cubicBezTo>
                    <a:pt x="117" y="138"/>
                    <a:pt x="95" y="116"/>
                    <a:pt x="95" y="116"/>
                  </a:cubicBezTo>
                  <a:cubicBezTo>
                    <a:pt x="92" y="114"/>
                    <a:pt x="91" y="111"/>
                    <a:pt x="90" y="108"/>
                  </a:cubicBezTo>
                  <a:cubicBezTo>
                    <a:pt x="89" y="108"/>
                    <a:pt x="24" y="42"/>
                    <a:pt x="23" y="41"/>
                  </a:cubicBezTo>
                  <a:cubicBezTo>
                    <a:pt x="21" y="40"/>
                    <a:pt x="20" y="38"/>
                    <a:pt x="21" y="37"/>
                  </a:cubicBezTo>
                  <a:cubicBezTo>
                    <a:pt x="21" y="37"/>
                    <a:pt x="22" y="37"/>
                    <a:pt x="23" y="37"/>
                  </a:cubicBezTo>
                  <a:cubicBezTo>
                    <a:pt x="22" y="36"/>
                    <a:pt x="3" y="17"/>
                    <a:pt x="3" y="16"/>
                  </a:cubicBezTo>
                  <a:cubicBezTo>
                    <a:pt x="1" y="15"/>
                    <a:pt x="0" y="13"/>
                    <a:pt x="1" y="12"/>
                  </a:cubicBezTo>
                  <a:cubicBezTo>
                    <a:pt x="2" y="11"/>
                    <a:pt x="21" y="11"/>
                    <a:pt x="40" y="11"/>
                  </a:cubicBezTo>
                  <a:cubicBezTo>
                    <a:pt x="41" y="13"/>
                    <a:pt x="52" y="23"/>
                    <a:pt x="54" y="25"/>
                  </a:cubicBezTo>
                  <a:cubicBezTo>
                    <a:pt x="54" y="25"/>
                    <a:pt x="54" y="25"/>
                    <a:pt x="54" y="25"/>
                  </a:cubicBezTo>
                  <a:cubicBezTo>
                    <a:pt x="51" y="22"/>
                    <a:pt x="44" y="15"/>
                    <a:pt x="43" y="11"/>
                  </a:cubicBezTo>
                  <a:cubicBezTo>
                    <a:pt x="56" y="11"/>
                    <a:pt x="77" y="12"/>
                    <a:pt x="77" y="11"/>
                  </a:cubicBezTo>
                  <a:cubicBezTo>
                    <a:pt x="79" y="11"/>
                    <a:pt x="91" y="5"/>
                    <a:pt x="102" y="7"/>
                  </a:cubicBezTo>
                  <a:cubicBezTo>
                    <a:pt x="108" y="8"/>
                    <a:pt x="112" y="10"/>
                    <a:pt x="115" y="13"/>
                  </a:cubicBezTo>
                  <a:cubicBezTo>
                    <a:pt x="115" y="13"/>
                    <a:pt x="137" y="34"/>
                    <a:pt x="137" y="35"/>
                  </a:cubicBezTo>
                  <a:cubicBezTo>
                    <a:pt x="137" y="33"/>
                    <a:pt x="137" y="32"/>
                    <a:pt x="137" y="32"/>
                  </a:cubicBezTo>
                  <a:cubicBezTo>
                    <a:pt x="137" y="31"/>
                    <a:pt x="138" y="28"/>
                    <a:pt x="140" y="27"/>
                  </a:cubicBezTo>
                  <a:cubicBezTo>
                    <a:pt x="134" y="21"/>
                    <a:pt x="134" y="21"/>
                    <a:pt x="134" y="21"/>
                  </a:cubicBezTo>
                  <a:cubicBezTo>
                    <a:pt x="132" y="19"/>
                    <a:pt x="131" y="16"/>
                    <a:pt x="131" y="13"/>
                  </a:cubicBezTo>
                  <a:cubicBezTo>
                    <a:pt x="131" y="6"/>
                    <a:pt x="137" y="0"/>
                    <a:pt x="145" y="0"/>
                  </a:cubicBezTo>
                  <a:cubicBezTo>
                    <a:pt x="148" y="0"/>
                    <a:pt x="151" y="1"/>
                    <a:pt x="153" y="3"/>
                  </a:cubicBezTo>
                  <a:cubicBezTo>
                    <a:pt x="153" y="3"/>
                    <a:pt x="172" y="22"/>
                    <a:pt x="172" y="22"/>
                  </a:cubicBezTo>
                  <a:cubicBezTo>
                    <a:pt x="171" y="15"/>
                    <a:pt x="176" y="9"/>
                    <a:pt x="188" y="7"/>
                  </a:cubicBezTo>
                  <a:cubicBezTo>
                    <a:pt x="199" y="5"/>
                    <a:pt x="211" y="11"/>
                    <a:pt x="213" y="11"/>
                  </a:cubicBezTo>
                  <a:cubicBezTo>
                    <a:pt x="214" y="12"/>
                    <a:pt x="234" y="11"/>
                    <a:pt x="248" y="11"/>
                  </a:cubicBezTo>
                  <a:cubicBezTo>
                    <a:pt x="247" y="13"/>
                    <a:pt x="249" y="14"/>
                    <a:pt x="250" y="11"/>
                  </a:cubicBezTo>
                  <a:cubicBezTo>
                    <a:pt x="269" y="11"/>
                    <a:pt x="289" y="11"/>
                    <a:pt x="290" y="12"/>
                  </a:cubicBezTo>
                  <a:cubicBezTo>
                    <a:pt x="285" y="7"/>
                    <a:pt x="333" y="56"/>
                    <a:pt x="333" y="56"/>
                  </a:cubicBezTo>
                  <a:cubicBezTo>
                    <a:pt x="333" y="274"/>
                    <a:pt x="333" y="274"/>
                    <a:pt x="333" y="274"/>
                  </a:cubicBezTo>
                  <a:cubicBezTo>
                    <a:pt x="333" y="302"/>
                    <a:pt x="311" y="324"/>
                    <a:pt x="283" y="324"/>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6" name="Group 55">
              <a:extLst>
                <a:ext uri="{FF2B5EF4-FFF2-40B4-BE49-F238E27FC236}">
                  <a16:creationId xmlns:a16="http://schemas.microsoft.com/office/drawing/2014/main" id="{26F501AA-F126-4AF4-A908-99E4D7BB7067}"/>
                </a:ext>
              </a:extLst>
            </p:cNvPr>
            <p:cNvGrpSpPr/>
            <p:nvPr/>
          </p:nvGrpSpPr>
          <p:grpSpPr>
            <a:xfrm>
              <a:off x="3852863" y="2755900"/>
              <a:ext cx="1104900" cy="1087438"/>
              <a:chOff x="3852863" y="2755900"/>
              <a:chExt cx="1104900" cy="1087438"/>
            </a:xfrm>
          </p:grpSpPr>
          <p:sp>
            <p:nvSpPr>
              <p:cNvPr id="57" name="Freeform 7">
                <a:extLst>
                  <a:ext uri="{FF2B5EF4-FFF2-40B4-BE49-F238E27FC236}">
                    <a16:creationId xmlns:a16="http://schemas.microsoft.com/office/drawing/2014/main" id="{885F063F-A7F9-4A80-93CB-23373D4C1F75}"/>
                  </a:ext>
                </a:extLst>
              </p:cNvPr>
              <p:cNvSpPr>
                <a:spLocks/>
              </p:cNvSpPr>
              <p:nvPr/>
            </p:nvSpPr>
            <p:spPr bwMode="auto">
              <a:xfrm>
                <a:off x="4672013" y="2881313"/>
                <a:ext cx="211138" cy="63500"/>
              </a:xfrm>
              <a:custGeom>
                <a:avLst/>
                <a:gdLst>
                  <a:gd name="T0" fmla="*/ 53 w 56"/>
                  <a:gd name="T1" fmla="*/ 4 h 17"/>
                  <a:gd name="T2" fmla="*/ 29 w 56"/>
                  <a:gd name="T3" fmla="*/ 0 h 17"/>
                  <a:gd name="T4" fmla="*/ 28 w 56"/>
                  <a:gd name="T5" fmla="*/ 1 h 17"/>
                  <a:gd name="T6" fmla="*/ 0 w 56"/>
                  <a:gd name="T7" fmla="*/ 10 h 17"/>
                  <a:gd name="T8" fmla="*/ 23 w 56"/>
                  <a:gd name="T9" fmla="*/ 15 h 17"/>
                  <a:gd name="T10" fmla="*/ 53 w 56"/>
                  <a:gd name="T11" fmla="*/ 4 h 17"/>
                </a:gdLst>
                <a:ahLst/>
                <a:cxnLst>
                  <a:cxn ang="0">
                    <a:pos x="T0" y="T1"/>
                  </a:cxn>
                  <a:cxn ang="0">
                    <a:pos x="T2" y="T3"/>
                  </a:cxn>
                  <a:cxn ang="0">
                    <a:pos x="T4" y="T5"/>
                  </a:cxn>
                  <a:cxn ang="0">
                    <a:pos x="T6" y="T7"/>
                  </a:cxn>
                  <a:cxn ang="0">
                    <a:pos x="T8" y="T9"/>
                  </a:cxn>
                  <a:cxn ang="0">
                    <a:pos x="T10" y="T11"/>
                  </a:cxn>
                </a:cxnLst>
                <a:rect l="0" t="0" r="r" b="b"/>
                <a:pathLst>
                  <a:path w="56" h="17">
                    <a:moveTo>
                      <a:pt x="53" y="4"/>
                    </a:moveTo>
                    <a:cubicBezTo>
                      <a:pt x="52" y="3"/>
                      <a:pt x="42" y="2"/>
                      <a:pt x="29" y="0"/>
                    </a:cubicBezTo>
                    <a:cubicBezTo>
                      <a:pt x="28" y="1"/>
                      <a:pt x="28" y="1"/>
                      <a:pt x="28" y="1"/>
                    </a:cubicBezTo>
                    <a:cubicBezTo>
                      <a:pt x="24" y="6"/>
                      <a:pt x="11" y="10"/>
                      <a:pt x="0" y="10"/>
                    </a:cubicBezTo>
                    <a:cubicBezTo>
                      <a:pt x="7" y="12"/>
                      <a:pt x="15" y="14"/>
                      <a:pt x="23" y="15"/>
                    </a:cubicBezTo>
                    <a:cubicBezTo>
                      <a:pt x="43" y="17"/>
                      <a:pt x="56" y="7"/>
                      <a:pt x="5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a:extLst>
                  <a:ext uri="{FF2B5EF4-FFF2-40B4-BE49-F238E27FC236}">
                    <a16:creationId xmlns:a16="http://schemas.microsoft.com/office/drawing/2014/main" id="{83E6F3EE-90FB-4D17-A235-073A4DE29F93}"/>
                  </a:ext>
                </a:extLst>
              </p:cNvPr>
              <p:cNvSpPr>
                <a:spLocks/>
              </p:cNvSpPr>
              <p:nvPr/>
            </p:nvSpPr>
            <p:spPr bwMode="auto">
              <a:xfrm>
                <a:off x="4589463" y="2862263"/>
                <a:ext cx="184150" cy="57150"/>
              </a:xfrm>
              <a:custGeom>
                <a:avLst/>
                <a:gdLst>
                  <a:gd name="T0" fmla="*/ 6 w 49"/>
                  <a:gd name="T1" fmla="*/ 0 h 15"/>
                  <a:gd name="T2" fmla="*/ 49 w 49"/>
                  <a:gd name="T3" fmla="*/ 5 h 15"/>
                  <a:gd name="T4" fmla="*/ 16 w 49"/>
                  <a:gd name="T5" fmla="*/ 14 h 15"/>
                  <a:gd name="T6" fmla="*/ 0 w 49"/>
                  <a:gd name="T7" fmla="*/ 8 h 15"/>
                  <a:gd name="T8" fmla="*/ 6 w 49"/>
                  <a:gd name="T9" fmla="*/ 0 h 15"/>
                </a:gdLst>
                <a:ahLst/>
                <a:cxnLst>
                  <a:cxn ang="0">
                    <a:pos x="T0" y="T1"/>
                  </a:cxn>
                  <a:cxn ang="0">
                    <a:pos x="T2" y="T3"/>
                  </a:cxn>
                  <a:cxn ang="0">
                    <a:pos x="T4" y="T5"/>
                  </a:cxn>
                  <a:cxn ang="0">
                    <a:pos x="T6" y="T7"/>
                  </a:cxn>
                  <a:cxn ang="0">
                    <a:pos x="T8" y="T9"/>
                  </a:cxn>
                </a:cxnLst>
                <a:rect l="0" t="0" r="r" b="b"/>
                <a:pathLst>
                  <a:path w="49" h="15">
                    <a:moveTo>
                      <a:pt x="6" y="0"/>
                    </a:moveTo>
                    <a:cubicBezTo>
                      <a:pt x="6" y="0"/>
                      <a:pt x="29" y="2"/>
                      <a:pt x="49" y="5"/>
                    </a:cubicBezTo>
                    <a:cubicBezTo>
                      <a:pt x="43" y="10"/>
                      <a:pt x="29" y="15"/>
                      <a:pt x="16" y="14"/>
                    </a:cubicBezTo>
                    <a:cubicBezTo>
                      <a:pt x="7" y="11"/>
                      <a:pt x="0" y="8"/>
                      <a:pt x="0" y="8"/>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a:extLst>
                  <a:ext uri="{FF2B5EF4-FFF2-40B4-BE49-F238E27FC236}">
                    <a16:creationId xmlns:a16="http://schemas.microsoft.com/office/drawing/2014/main" id="{6C86A4BB-EA3C-4B22-AECE-0695711E9F7D}"/>
                  </a:ext>
                </a:extLst>
              </p:cNvPr>
              <p:cNvSpPr>
                <a:spLocks/>
              </p:cNvSpPr>
              <p:nvPr/>
            </p:nvSpPr>
            <p:spPr bwMode="auto">
              <a:xfrm>
                <a:off x="4619625" y="2944813"/>
                <a:ext cx="165100" cy="57150"/>
              </a:xfrm>
              <a:custGeom>
                <a:avLst/>
                <a:gdLst>
                  <a:gd name="T0" fmla="*/ 42 w 44"/>
                  <a:gd name="T1" fmla="*/ 7 h 15"/>
                  <a:gd name="T2" fmla="*/ 25 w 44"/>
                  <a:gd name="T3" fmla="*/ 0 h 15"/>
                  <a:gd name="T4" fmla="*/ 24 w 44"/>
                  <a:gd name="T5" fmla="*/ 1 h 15"/>
                  <a:gd name="T6" fmla="*/ 8 w 44"/>
                  <a:gd name="T7" fmla="*/ 4 h 15"/>
                  <a:gd name="T8" fmla="*/ 8 w 44"/>
                  <a:gd name="T9" fmla="*/ 4 h 15"/>
                  <a:gd name="T10" fmla="*/ 0 w 44"/>
                  <a:gd name="T11" fmla="*/ 3 h 15"/>
                  <a:gd name="T12" fmla="*/ 16 w 44"/>
                  <a:gd name="T13" fmla="*/ 10 h 15"/>
                  <a:gd name="T14" fmla="*/ 42 w 44"/>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5">
                    <a:moveTo>
                      <a:pt x="42" y="7"/>
                    </a:moveTo>
                    <a:cubicBezTo>
                      <a:pt x="42" y="7"/>
                      <a:pt x="34" y="4"/>
                      <a:pt x="25" y="0"/>
                    </a:cubicBezTo>
                    <a:cubicBezTo>
                      <a:pt x="24" y="1"/>
                      <a:pt x="24" y="1"/>
                      <a:pt x="24" y="1"/>
                    </a:cubicBezTo>
                    <a:cubicBezTo>
                      <a:pt x="21" y="3"/>
                      <a:pt x="15" y="4"/>
                      <a:pt x="8" y="4"/>
                    </a:cubicBezTo>
                    <a:cubicBezTo>
                      <a:pt x="8" y="4"/>
                      <a:pt x="8" y="4"/>
                      <a:pt x="8" y="4"/>
                    </a:cubicBezTo>
                    <a:cubicBezTo>
                      <a:pt x="5" y="4"/>
                      <a:pt x="2" y="4"/>
                      <a:pt x="0" y="3"/>
                    </a:cubicBezTo>
                    <a:cubicBezTo>
                      <a:pt x="5" y="6"/>
                      <a:pt x="10" y="9"/>
                      <a:pt x="16" y="10"/>
                    </a:cubicBezTo>
                    <a:cubicBezTo>
                      <a:pt x="31" y="15"/>
                      <a:pt x="44" y="10"/>
                      <a:pt x="4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0">
                <a:extLst>
                  <a:ext uri="{FF2B5EF4-FFF2-40B4-BE49-F238E27FC236}">
                    <a16:creationId xmlns:a16="http://schemas.microsoft.com/office/drawing/2014/main" id="{475E11B8-470A-46DF-8065-0564D89DCB88}"/>
                  </a:ext>
                </a:extLst>
              </p:cNvPr>
              <p:cNvSpPr>
                <a:spLocks/>
              </p:cNvSpPr>
              <p:nvPr/>
            </p:nvSpPr>
            <p:spPr bwMode="auto">
              <a:xfrm>
                <a:off x="4559300" y="2900363"/>
                <a:ext cx="146050" cy="60325"/>
              </a:xfrm>
              <a:custGeom>
                <a:avLst/>
                <a:gdLst>
                  <a:gd name="T0" fmla="*/ 7 w 39"/>
                  <a:gd name="T1" fmla="*/ 0 h 16"/>
                  <a:gd name="T2" fmla="*/ 39 w 39"/>
                  <a:gd name="T3" fmla="*/ 12 h 16"/>
                  <a:gd name="T4" fmla="*/ 11 w 39"/>
                  <a:gd name="T5" fmla="*/ 13 h 16"/>
                  <a:gd name="T6" fmla="*/ 0 w 39"/>
                  <a:gd name="T7" fmla="*/ 6 h 16"/>
                  <a:gd name="T8" fmla="*/ 7 w 39"/>
                  <a:gd name="T9" fmla="*/ 0 h 16"/>
                </a:gdLst>
                <a:ahLst/>
                <a:cxnLst>
                  <a:cxn ang="0">
                    <a:pos x="T0" y="T1"/>
                  </a:cxn>
                  <a:cxn ang="0">
                    <a:pos x="T2" y="T3"/>
                  </a:cxn>
                  <a:cxn ang="0">
                    <a:pos x="T4" y="T5"/>
                  </a:cxn>
                  <a:cxn ang="0">
                    <a:pos x="T6" y="T7"/>
                  </a:cxn>
                  <a:cxn ang="0">
                    <a:pos x="T8" y="T9"/>
                  </a:cxn>
                </a:cxnLst>
                <a:rect l="0" t="0" r="r" b="b"/>
                <a:pathLst>
                  <a:path w="39" h="16">
                    <a:moveTo>
                      <a:pt x="7" y="0"/>
                    </a:moveTo>
                    <a:cubicBezTo>
                      <a:pt x="7" y="0"/>
                      <a:pt x="25" y="6"/>
                      <a:pt x="39" y="12"/>
                    </a:cubicBezTo>
                    <a:cubicBezTo>
                      <a:pt x="33" y="15"/>
                      <a:pt x="21" y="16"/>
                      <a:pt x="11" y="13"/>
                    </a:cubicBezTo>
                    <a:cubicBezTo>
                      <a:pt x="5" y="9"/>
                      <a:pt x="0" y="6"/>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
                <a:extLst>
                  <a:ext uri="{FF2B5EF4-FFF2-40B4-BE49-F238E27FC236}">
                    <a16:creationId xmlns:a16="http://schemas.microsoft.com/office/drawing/2014/main" id="{34E7C216-CBC6-44DB-8C7B-4D907203E639}"/>
                  </a:ext>
                </a:extLst>
              </p:cNvPr>
              <p:cNvSpPr>
                <a:spLocks/>
              </p:cNvSpPr>
              <p:nvPr/>
            </p:nvSpPr>
            <p:spPr bwMode="auto">
              <a:xfrm>
                <a:off x="4554538" y="2979738"/>
                <a:ext cx="120650" cy="57150"/>
              </a:xfrm>
              <a:custGeom>
                <a:avLst/>
                <a:gdLst>
                  <a:gd name="T0" fmla="*/ 21 w 32"/>
                  <a:gd name="T1" fmla="*/ 2 h 15"/>
                  <a:gd name="T2" fmla="*/ 20 w 32"/>
                  <a:gd name="T3" fmla="*/ 2 h 15"/>
                  <a:gd name="T4" fmla="*/ 13 w 32"/>
                  <a:gd name="T5" fmla="*/ 3 h 15"/>
                  <a:gd name="T6" fmla="*/ 13 w 32"/>
                  <a:gd name="T7" fmla="*/ 3 h 15"/>
                  <a:gd name="T8" fmla="*/ 0 w 32"/>
                  <a:gd name="T9" fmla="*/ 0 h 15"/>
                  <a:gd name="T10" fmla="*/ 10 w 32"/>
                  <a:gd name="T11" fmla="*/ 9 h 15"/>
                  <a:gd name="T12" fmla="*/ 32 w 32"/>
                  <a:gd name="T13" fmla="*/ 10 h 15"/>
                  <a:gd name="T14" fmla="*/ 21 w 32"/>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5">
                    <a:moveTo>
                      <a:pt x="21" y="2"/>
                    </a:moveTo>
                    <a:cubicBezTo>
                      <a:pt x="20" y="2"/>
                      <a:pt x="20" y="2"/>
                      <a:pt x="20" y="2"/>
                    </a:cubicBezTo>
                    <a:cubicBezTo>
                      <a:pt x="18" y="3"/>
                      <a:pt x="16" y="3"/>
                      <a:pt x="13" y="3"/>
                    </a:cubicBezTo>
                    <a:cubicBezTo>
                      <a:pt x="13" y="3"/>
                      <a:pt x="13" y="3"/>
                      <a:pt x="13" y="3"/>
                    </a:cubicBezTo>
                    <a:cubicBezTo>
                      <a:pt x="9" y="3"/>
                      <a:pt x="4" y="2"/>
                      <a:pt x="0" y="0"/>
                    </a:cubicBezTo>
                    <a:cubicBezTo>
                      <a:pt x="2" y="3"/>
                      <a:pt x="6" y="6"/>
                      <a:pt x="10" y="9"/>
                    </a:cubicBezTo>
                    <a:cubicBezTo>
                      <a:pt x="20" y="15"/>
                      <a:pt x="32" y="13"/>
                      <a:pt x="32" y="10"/>
                    </a:cubicBezTo>
                    <a:cubicBezTo>
                      <a:pt x="32" y="10"/>
                      <a:pt x="27" y="6"/>
                      <a:pt x="2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2">
                <a:extLst>
                  <a:ext uri="{FF2B5EF4-FFF2-40B4-BE49-F238E27FC236}">
                    <a16:creationId xmlns:a16="http://schemas.microsoft.com/office/drawing/2014/main" id="{BA936EE0-A1FF-498F-8AA1-DF557435A4A1}"/>
                  </a:ext>
                </a:extLst>
              </p:cNvPr>
              <p:cNvSpPr>
                <a:spLocks/>
              </p:cNvSpPr>
              <p:nvPr/>
            </p:nvSpPr>
            <p:spPr bwMode="auto">
              <a:xfrm>
                <a:off x="4516438" y="2925763"/>
                <a:ext cx="106363" cy="60325"/>
              </a:xfrm>
              <a:custGeom>
                <a:avLst/>
                <a:gdLst>
                  <a:gd name="T0" fmla="*/ 7 w 28"/>
                  <a:gd name="T1" fmla="*/ 0 h 16"/>
                  <a:gd name="T2" fmla="*/ 28 w 28"/>
                  <a:gd name="T3" fmla="*/ 14 h 16"/>
                  <a:gd name="T4" fmla="*/ 6 w 28"/>
                  <a:gd name="T5" fmla="*/ 11 h 16"/>
                  <a:gd name="T6" fmla="*/ 0 w 28"/>
                  <a:gd name="T7" fmla="*/ 3 h 16"/>
                  <a:gd name="T8" fmla="*/ 7 w 28"/>
                  <a:gd name="T9" fmla="*/ 0 h 16"/>
                </a:gdLst>
                <a:ahLst/>
                <a:cxnLst>
                  <a:cxn ang="0">
                    <a:pos x="T0" y="T1"/>
                  </a:cxn>
                  <a:cxn ang="0">
                    <a:pos x="T2" y="T3"/>
                  </a:cxn>
                  <a:cxn ang="0">
                    <a:pos x="T4" y="T5"/>
                  </a:cxn>
                  <a:cxn ang="0">
                    <a:pos x="T6" y="T7"/>
                  </a:cxn>
                  <a:cxn ang="0">
                    <a:pos x="T8" y="T9"/>
                  </a:cxn>
                </a:cxnLst>
                <a:rect l="0" t="0" r="r" b="b"/>
                <a:pathLst>
                  <a:path w="28" h="16">
                    <a:moveTo>
                      <a:pt x="7" y="0"/>
                    </a:moveTo>
                    <a:cubicBezTo>
                      <a:pt x="7" y="0"/>
                      <a:pt x="19" y="8"/>
                      <a:pt x="28" y="14"/>
                    </a:cubicBezTo>
                    <a:cubicBezTo>
                      <a:pt x="23" y="16"/>
                      <a:pt x="12" y="15"/>
                      <a:pt x="6" y="11"/>
                    </a:cubicBezTo>
                    <a:cubicBezTo>
                      <a:pt x="2" y="7"/>
                      <a:pt x="0" y="3"/>
                      <a:pt x="0" y="3"/>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3">
                <a:extLst>
                  <a:ext uri="{FF2B5EF4-FFF2-40B4-BE49-F238E27FC236}">
                    <a16:creationId xmlns:a16="http://schemas.microsoft.com/office/drawing/2014/main" id="{AF98900A-16D0-420C-B02E-1F4F292F67D4}"/>
                  </a:ext>
                </a:extLst>
              </p:cNvPr>
              <p:cNvSpPr>
                <a:spLocks/>
              </p:cNvSpPr>
              <p:nvPr/>
            </p:nvSpPr>
            <p:spPr bwMode="auto">
              <a:xfrm>
                <a:off x="4486275" y="2986088"/>
                <a:ext cx="87313" cy="61913"/>
              </a:xfrm>
              <a:custGeom>
                <a:avLst/>
                <a:gdLst>
                  <a:gd name="T0" fmla="*/ 17 w 23"/>
                  <a:gd name="T1" fmla="*/ 5 h 16"/>
                  <a:gd name="T2" fmla="*/ 16 w 23"/>
                  <a:gd name="T3" fmla="*/ 5 h 16"/>
                  <a:gd name="T4" fmla="*/ 15 w 23"/>
                  <a:gd name="T5" fmla="*/ 5 h 16"/>
                  <a:gd name="T6" fmla="*/ 0 w 23"/>
                  <a:gd name="T7" fmla="*/ 0 h 16"/>
                  <a:gd name="T8" fmla="*/ 5 w 23"/>
                  <a:gd name="T9" fmla="*/ 8 h 16"/>
                  <a:gd name="T10" fmla="*/ 23 w 23"/>
                  <a:gd name="T11" fmla="*/ 14 h 16"/>
                  <a:gd name="T12" fmla="*/ 17 w 2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17" y="5"/>
                    </a:moveTo>
                    <a:cubicBezTo>
                      <a:pt x="16" y="5"/>
                      <a:pt x="16" y="5"/>
                      <a:pt x="16" y="5"/>
                    </a:cubicBezTo>
                    <a:cubicBezTo>
                      <a:pt x="16" y="5"/>
                      <a:pt x="15" y="5"/>
                      <a:pt x="15" y="5"/>
                    </a:cubicBezTo>
                    <a:cubicBezTo>
                      <a:pt x="10" y="5"/>
                      <a:pt x="4" y="3"/>
                      <a:pt x="0" y="0"/>
                    </a:cubicBezTo>
                    <a:cubicBezTo>
                      <a:pt x="1" y="3"/>
                      <a:pt x="3" y="6"/>
                      <a:pt x="5" y="8"/>
                    </a:cubicBezTo>
                    <a:cubicBezTo>
                      <a:pt x="11" y="16"/>
                      <a:pt x="22" y="16"/>
                      <a:pt x="23" y="14"/>
                    </a:cubicBezTo>
                    <a:cubicBezTo>
                      <a:pt x="23" y="13"/>
                      <a:pt x="20" y="9"/>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4">
                <a:extLst>
                  <a:ext uri="{FF2B5EF4-FFF2-40B4-BE49-F238E27FC236}">
                    <a16:creationId xmlns:a16="http://schemas.microsoft.com/office/drawing/2014/main" id="{C8F018E5-D510-4E2E-9787-3059FFA7CA03}"/>
                  </a:ext>
                </a:extLst>
              </p:cNvPr>
              <p:cNvSpPr>
                <a:spLocks/>
              </p:cNvSpPr>
              <p:nvPr/>
            </p:nvSpPr>
            <p:spPr bwMode="auto">
              <a:xfrm>
                <a:off x="4475163" y="2941638"/>
                <a:ext cx="71438" cy="60325"/>
              </a:xfrm>
              <a:custGeom>
                <a:avLst/>
                <a:gdLst>
                  <a:gd name="T0" fmla="*/ 7 w 19"/>
                  <a:gd name="T1" fmla="*/ 0 h 16"/>
                  <a:gd name="T2" fmla="*/ 19 w 19"/>
                  <a:gd name="T3" fmla="*/ 15 h 16"/>
                  <a:gd name="T4" fmla="*/ 2 w 19"/>
                  <a:gd name="T5" fmla="*/ 9 h 16"/>
                  <a:gd name="T6" fmla="*/ 0 w 19"/>
                  <a:gd name="T7" fmla="*/ 1 h 16"/>
                  <a:gd name="T8" fmla="*/ 7 w 19"/>
                  <a:gd name="T9" fmla="*/ 0 h 16"/>
                </a:gdLst>
                <a:ahLst/>
                <a:cxnLst>
                  <a:cxn ang="0">
                    <a:pos x="T0" y="T1"/>
                  </a:cxn>
                  <a:cxn ang="0">
                    <a:pos x="T2" y="T3"/>
                  </a:cxn>
                  <a:cxn ang="0">
                    <a:pos x="T4" y="T5"/>
                  </a:cxn>
                  <a:cxn ang="0">
                    <a:pos x="T6" y="T7"/>
                  </a:cxn>
                  <a:cxn ang="0">
                    <a:pos x="T8" y="T9"/>
                  </a:cxn>
                </a:cxnLst>
                <a:rect l="0" t="0" r="r" b="b"/>
                <a:pathLst>
                  <a:path w="19" h="16">
                    <a:moveTo>
                      <a:pt x="7" y="0"/>
                    </a:moveTo>
                    <a:cubicBezTo>
                      <a:pt x="7" y="0"/>
                      <a:pt x="14" y="8"/>
                      <a:pt x="19" y="15"/>
                    </a:cubicBezTo>
                    <a:cubicBezTo>
                      <a:pt x="13" y="16"/>
                      <a:pt x="5" y="13"/>
                      <a:pt x="2" y="9"/>
                    </a:cubicBezTo>
                    <a:cubicBezTo>
                      <a:pt x="0" y="4"/>
                      <a:pt x="0" y="1"/>
                      <a:pt x="0" y="1"/>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5">
                <a:extLst>
                  <a:ext uri="{FF2B5EF4-FFF2-40B4-BE49-F238E27FC236}">
                    <a16:creationId xmlns:a16="http://schemas.microsoft.com/office/drawing/2014/main" id="{1487AFA8-8F1E-409D-8AC6-D8489AF7ECAE}"/>
                  </a:ext>
                </a:extLst>
              </p:cNvPr>
              <p:cNvSpPr>
                <a:spLocks/>
              </p:cNvSpPr>
              <p:nvPr/>
            </p:nvSpPr>
            <p:spPr bwMode="auto">
              <a:xfrm>
                <a:off x="4441825" y="2990850"/>
                <a:ext cx="44450" cy="71438"/>
              </a:xfrm>
              <a:custGeom>
                <a:avLst/>
                <a:gdLst>
                  <a:gd name="T0" fmla="*/ 10 w 12"/>
                  <a:gd name="T1" fmla="*/ 9 h 19"/>
                  <a:gd name="T2" fmla="*/ 10 w 12"/>
                  <a:gd name="T3" fmla="*/ 9 h 19"/>
                  <a:gd name="T4" fmla="*/ 9 w 12"/>
                  <a:gd name="T5" fmla="*/ 9 h 19"/>
                  <a:gd name="T6" fmla="*/ 0 w 12"/>
                  <a:gd name="T7" fmla="*/ 0 h 19"/>
                  <a:gd name="T8" fmla="*/ 1 w 12"/>
                  <a:gd name="T9" fmla="*/ 8 h 19"/>
                  <a:gd name="T10" fmla="*/ 12 w 12"/>
                  <a:gd name="T11" fmla="*/ 18 h 19"/>
                  <a:gd name="T12" fmla="*/ 10 w 12"/>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2" h="19">
                    <a:moveTo>
                      <a:pt x="10" y="9"/>
                    </a:moveTo>
                    <a:cubicBezTo>
                      <a:pt x="10" y="9"/>
                      <a:pt x="10" y="9"/>
                      <a:pt x="10" y="9"/>
                    </a:cubicBezTo>
                    <a:cubicBezTo>
                      <a:pt x="10" y="9"/>
                      <a:pt x="9" y="9"/>
                      <a:pt x="9" y="9"/>
                    </a:cubicBezTo>
                    <a:cubicBezTo>
                      <a:pt x="6" y="7"/>
                      <a:pt x="2" y="3"/>
                      <a:pt x="0" y="0"/>
                    </a:cubicBezTo>
                    <a:cubicBezTo>
                      <a:pt x="0" y="2"/>
                      <a:pt x="0" y="5"/>
                      <a:pt x="1" y="8"/>
                    </a:cubicBezTo>
                    <a:cubicBezTo>
                      <a:pt x="3" y="15"/>
                      <a:pt x="11" y="19"/>
                      <a:pt x="12" y="18"/>
                    </a:cubicBezTo>
                    <a:cubicBezTo>
                      <a:pt x="12" y="17"/>
                      <a:pt x="11" y="14"/>
                      <a:pt x="1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6">
                <a:extLst>
                  <a:ext uri="{FF2B5EF4-FFF2-40B4-BE49-F238E27FC236}">
                    <a16:creationId xmlns:a16="http://schemas.microsoft.com/office/drawing/2014/main" id="{ED500C70-D45E-4E3A-923D-DBDCD3115268}"/>
                  </a:ext>
                </a:extLst>
              </p:cNvPr>
              <p:cNvSpPr>
                <a:spLocks/>
              </p:cNvSpPr>
              <p:nvPr/>
            </p:nvSpPr>
            <p:spPr bwMode="auto">
              <a:xfrm>
                <a:off x="4438650" y="2952750"/>
                <a:ext cx="41275" cy="65088"/>
              </a:xfrm>
              <a:custGeom>
                <a:avLst/>
                <a:gdLst>
                  <a:gd name="T0" fmla="*/ 7 w 11"/>
                  <a:gd name="T1" fmla="*/ 2 h 17"/>
                  <a:gd name="T2" fmla="*/ 11 w 11"/>
                  <a:gd name="T3" fmla="*/ 17 h 17"/>
                  <a:gd name="T4" fmla="*/ 0 w 11"/>
                  <a:gd name="T5" fmla="*/ 6 h 17"/>
                  <a:gd name="T6" fmla="*/ 1 w 11"/>
                  <a:gd name="T7" fmla="*/ 0 h 17"/>
                  <a:gd name="T8" fmla="*/ 7 w 11"/>
                  <a:gd name="T9" fmla="*/ 2 h 17"/>
                </a:gdLst>
                <a:ahLst/>
                <a:cxnLst>
                  <a:cxn ang="0">
                    <a:pos x="T0" y="T1"/>
                  </a:cxn>
                  <a:cxn ang="0">
                    <a:pos x="T2" y="T3"/>
                  </a:cxn>
                  <a:cxn ang="0">
                    <a:pos x="T4" y="T5"/>
                  </a:cxn>
                  <a:cxn ang="0">
                    <a:pos x="T6" y="T7"/>
                  </a:cxn>
                  <a:cxn ang="0">
                    <a:pos x="T8" y="T9"/>
                  </a:cxn>
                </a:cxnLst>
                <a:rect l="0" t="0" r="r" b="b"/>
                <a:pathLst>
                  <a:path w="11" h="17">
                    <a:moveTo>
                      <a:pt x="7" y="2"/>
                    </a:moveTo>
                    <a:cubicBezTo>
                      <a:pt x="7" y="2"/>
                      <a:pt x="9" y="10"/>
                      <a:pt x="11" y="17"/>
                    </a:cubicBezTo>
                    <a:cubicBezTo>
                      <a:pt x="7" y="16"/>
                      <a:pt x="2" y="11"/>
                      <a:pt x="0" y="6"/>
                    </a:cubicBezTo>
                    <a:cubicBezTo>
                      <a:pt x="1" y="3"/>
                      <a:pt x="1" y="0"/>
                      <a:pt x="1" y="0"/>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7">
                <a:extLst>
                  <a:ext uri="{FF2B5EF4-FFF2-40B4-BE49-F238E27FC236}">
                    <a16:creationId xmlns:a16="http://schemas.microsoft.com/office/drawing/2014/main" id="{9980E6D8-9F4A-4D0D-8729-13FE7BAFD6C7}"/>
                  </a:ext>
                </a:extLst>
              </p:cNvPr>
              <p:cNvSpPr>
                <a:spLocks/>
              </p:cNvSpPr>
              <p:nvPr/>
            </p:nvSpPr>
            <p:spPr bwMode="auto">
              <a:xfrm>
                <a:off x="4716463" y="2797175"/>
                <a:ext cx="241300" cy="65088"/>
              </a:xfrm>
              <a:custGeom>
                <a:avLst/>
                <a:gdLst>
                  <a:gd name="T0" fmla="*/ 62 w 64"/>
                  <a:gd name="T1" fmla="*/ 1 h 17"/>
                  <a:gd name="T2" fmla="*/ 22 w 64"/>
                  <a:gd name="T3" fmla="*/ 0 h 17"/>
                  <a:gd name="T4" fmla="*/ 22 w 64"/>
                  <a:gd name="T5" fmla="*/ 1 h 17"/>
                  <a:gd name="T6" fmla="*/ 0 w 64"/>
                  <a:gd name="T7" fmla="*/ 17 h 17"/>
                  <a:gd name="T8" fmla="*/ 33 w 64"/>
                  <a:gd name="T9" fmla="*/ 16 h 17"/>
                  <a:gd name="T10" fmla="*/ 62 w 64"/>
                  <a:gd name="T11" fmla="*/ 1 h 17"/>
                </a:gdLst>
                <a:ahLst/>
                <a:cxnLst>
                  <a:cxn ang="0">
                    <a:pos x="T0" y="T1"/>
                  </a:cxn>
                  <a:cxn ang="0">
                    <a:pos x="T2" y="T3"/>
                  </a:cxn>
                  <a:cxn ang="0">
                    <a:pos x="T4" y="T5"/>
                  </a:cxn>
                  <a:cxn ang="0">
                    <a:pos x="T6" y="T7"/>
                  </a:cxn>
                  <a:cxn ang="0">
                    <a:pos x="T8" y="T9"/>
                  </a:cxn>
                  <a:cxn ang="0">
                    <a:pos x="T10" y="T11"/>
                  </a:cxn>
                </a:cxnLst>
                <a:rect l="0" t="0" r="r" b="b"/>
                <a:pathLst>
                  <a:path w="64" h="17">
                    <a:moveTo>
                      <a:pt x="62" y="1"/>
                    </a:moveTo>
                    <a:cubicBezTo>
                      <a:pt x="61" y="0"/>
                      <a:pt x="41" y="0"/>
                      <a:pt x="22" y="0"/>
                    </a:cubicBezTo>
                    <a:cubicBezTo>
                      <a:pt x="22" y="1"/>
                      <a:pt x="22" y="1"/>
                      <a:pt x="22" y="1"/>
                    </a:cubicBezTo>
                    <a:cubicBezTo>
                      <a:pt x="20" y="6"/>
                      <a:pt x="13" y="13"/>
                      <a:pt x="0" y="17"/>
                    </a:cubicBezTo>
                    <a:cubicBezTo>
                      <a:pt x="12" y="17"/>
                      <a:pt x="25" y="17"/>
                      <a:pt x="33" y="16"/>
                    </a:cubicBezTo>
                    <a:cubicBezTo>
                      <a:pt x="53" y="13"/>
                      <a:pt x="64" y="4"/>
                      <a:pt x="6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8">
                <a:extLst>
                  <a:ext uri="{FF2B5EF4-FFF2-40B4-BE49-F238E27FC236}">
                    <a16:creationId xmlns:a16="http://schemas.microsoft.com/office/drawing/2014/main" id="{233CC1D6-4A97-4C34-A399-287B23D25CDC}"/>
                  </a:ext>
                </a:extLst>
              </p:cNvPr>
              <p:cNvSpPr>
                <a:spLocks/>
              </p:cNvSpPr>
              <p:nvPr/>
            </p:nvSpPr>
            <p:spPr bwMode="auto">
              <a:xfrm>
                <a:off x="4403725" y="2774950"/>
                <a:ext cx="388938" cy="204788"/>
              </a:xfrm>
              <a:custGeom>
                <a:avLst/>
                <a:gdLst>
                  <a:gd name="T0" fmla="*/ 0 w 103"/>
                  <a:gd name="T1" fmla="*/ 46 h 54"/>
                  <a:gd name="T2" fmla="*/ 32 w 103"/>
                  <a:gd name="T3" fmla="*/ 26 h 54"/>
                  <a:gd name="T4" fmla="*/ 43 w 103"/>
                  <a:gd name="T5" fmla="*/ 2 h 54"/>
                  <a:gd name="T6" fmla="*/ 68 w 103"/>
                  <a:gd name="T7" fmla="*/ 6 h 54"/>
                  <a:gd name="T8" fmla="*/ 103 w 103"/>
                  <a:gd name="T9" fmla="*/ 6 h 54"/>
                  <a:gd name="T10" fmla="*/ 78 w 103"/>
                  <a:gd name="T11" fmla="*/ 23 h 54"/>
                  <a:gd name="T12" fmla="*/ 55 w 103"/>
                  <a:gd name="T13" fmla="*/ 22 h 54"/>
                  <a:gd name="T14" fmla="*/ 0 w 103"/>
                  <a:gd name="T15" fmla="*/ 54 h 54"/>
                  <a:gd name="T16" fmla="*/ 0 w 103"/>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4">
                    <a:moveTo>
                      <a:pt x="0" y="46"/>
                    </a:moveTo>
                    <a:cubicBezTo>
                      <a:pt x="28" y="46"/>
                      <a:pt x="32" y="26"/>
                      <a:pt x="32" y="26"/>
                    </a:cubicBezTo>
                    <a:cubicBezTo>
                      <a:pt x="23" y="18"/>
                      <a:pt x="26" y="5"/>
                      <a:pt x="43" y="2"/>
                    </a:cubicBezTo>
                    <a:cubicBezTo>
                      <a:pt x="54" y="0"/>
                      <a:pt x="66" y="6"/>
                      <a:pt x="68" y="6"/>
                    </a:cubicBezTo>
                    <a:cubicBezTo>
                      <a:pt x="69" y="7"/>
                      <a:pt x="89" y="6"/>
                      <a:pt x="103" y="6"/>
                    </a:cubicBezTo>
                    <a:cubicBezTo>
                      <a:pt x="101" y="11"/>
                      <a:pt x="94" y="19"/>
                      <a:pt x="78" y="23"/>
                    </a:cubicBezTo>
                    <a:cubicBezTo>
                      <a:pt x="66" y="22"/>
                      <a:pt x="55" y="22"/>
                      <a:pt x="55" y="22"/>
                    </a:cubicBezTo>
                    <a:cubicBezTo>
                      <a:pt x="55" y="22"/>
                      <a:pt x="46" y="54"/>
                      <a:pt x="0" y="54"/>
                    </a:cubicBez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9">
                <a:extLst>
                  <a:ext uri="{FF2B5EF4-FFF2-40B4-BE49-F238E27FC236}">
                    <a16:creationId xmlns:a16="http://schemas.microsoft.com/office/drawing/2014/main" id="{471EC127-765D-4B6D-9FDA-FB5CC493E07D}"/>
                  </a:ext>
                </a:extLst>
              </p:cNvPr>
              <p:cNvSpPr>
                <a:spLocks/>
              </p:cNvSpPr>
              <p:nvPr/>
            </p:nvSpPr>
            <p:spPr bwMode="auto">
              <a:xfrm>
                <a:off x="3924300" y="2881313"/>
                <a:ext cx="215900" cy="63500"/>
              </a:xfrm>
              <a:custGeom>
                <a:avLst/>
                <a:gdLst>
                  <a:gd name="T0" fmla="*/ 3 w 57"/>
                  <a:gd name="T1" fmla="*/ 4 h 17"/>
                  <a:gd name="T2" fmla="*/ 27 w 57"/>
                  <a:gd name="T3" fmla="*/ 0 h 17"/>
                  <a:gd name="T4" fmla="*/ 28 w 57"/>
                  <a:gd name="T5" fmla="*/ 1 h 17"/>
                  <a:gd name="T6" fmla="*/ 57 w 57"/>
                  <a:gd name="T7" fmla="*/ 10 h 17"/>
                  <a:gd name="T8" fmla="*/ 33 w 57"/>
                  <a:gd name="T9" fmla="*/ 15 h 17"/>
                  <a:gd name="T10" fmla="*/ 3 w 57"/>
                  <a:gd name="T11" fmla="*/ 4 h 17"/>
                </a:gdLst>
                <a:ahLst/>
                <a:cxnLst>
                  <a:cxn ang="0">
                    <a:pos x="T0" y="T1"/>
                  </a:cxn>
                  <a:cxn ang="0">
                    <a:pos x="T2" y="T3"/>
                  </a:cxn>
                  <a:cxn ang="0">
                    <a:pos x="T4" y="T5"/>
                  </a:cxn>
                  <a:cxn ang="0">
                    <a:pos x="T6" y="T7"/>
                  </a:cxn>
                  <a:cxn ang="0">
                    <a:pos x="T8" y="T9"/>
                  </a:cxn>
                  <a:cxn ang="0">
                    <a:pos x="T10" y="T11"/>
                  </a:cxn>
                </a:cxnLst>
                <a:rect l="0" t="0" r="r" b="b"/>
                <a:pathLst>
                  <a:path w="57" h="17">
                    <a:moveTo>
                      <a:pt x="3" y="4"/>
                    </a:moveTo>
                    <a:cubicBezTo>
                      <a:pt x="4" y="3"/>
                      <a:pt x="15" y="2"/>
                      <a:pt x="27" y="0"/>
                    </a:cubicBezTo>
                    <a:cubicBezTo>
                      <a:pt x="28" y="1"/>
                      <a:pt x="28" y="1"/>
                      <a:pt x="28" y="1"/>
                    </a:cubicBezTo>
                    <a:cubicBezTo>
                      <a:pt x="33" y="6"/>
                      <a:pt x="45" y="10"/>
                      <a:pt x="57" y="10"/>
                    </a:cubicBezTo>
                    <a:cubicBezTo>
                      <a:pt x="49" y="12"/>
                      <a:pt x="41" y="14"/>
                      <a:pt x="33" y="15"/>
                    </a:cubicBezTo>
                    <a:cubicBezTo>
                      <a:pt x="13" y="17"/>
                      <a:pt x="0" y="7"/>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0">
                <a:extLst>
                  <a:ext uri="{FF2B5EF4-FFF2-40B4-BE49-F238E27FC236}">
                    <a16:creationId xmlns:a16="http://schemas.microsoft.com/office/drawing/2014/main" id="{5F777CC3-4713-4DCA-9CAE-D24E8162748B}"/>
                  </a:ext>
                </a:extLst>
              </p:cNvPr>
              <p:cNvSpPr>
                <a:spLocks/>
              </p:cNvSpPr>
              <p:nvPr/>
            </p:nvSpPr>
            <p:spPr bwMode="auto">
              <a:xfrm>
                <a:off x="4038600" y="2862263"/>
                <a:ext cx="184150" cy="57150"/>
              </a:xfrm>
              <a:custGeom>
                <a:avLst/>
                <a:gdLst>
                  <a:gd name="T0" fmla="*/ 43 w 49"/>
                  <a:gd name="T1" fmla="*/ 0 h 15"/>
                  <a:gd name="T2" fmla="*/ 0 w 49"/>
                  <a:gd name="T3" fmla="*/ 5 h 15"/>
                  <a:gd name="T4" fmla="*/ 32 w 49"/>
                  <a:gd name="T5" fmla="*/ 14 h 15"/>
                  <a:gd name="T6" fmla="*/ 49 w 49"/>
                  <a:gd name="T7" fmla="*/ 8 h 15"/>
                  <a:gd name="T8" fmla="*/ 43 w 49"/>
                  <a:gd name="T9" fmla="*/ 0 h 15"/>
                </a:gdLst>
                <a:ahLst/>
                <a:cxnLst>
                  <a:cxn ang="0">
                    <a:pos x="T0" y="T1"/>
                  </a:cxn>
                  <a:cxn ang="0">
                    <a:pos x="T2" y="T3"/>
                  </a:cxn>
                  <a:cxn ang="0">
                    <a:pos x="T4" y="T5"/>
                  </a:cxn>
                  <a:cxn ang="0">
                    <a:pos x="T6" y="T7"/>
                  </a:cxn>
                  <a:cxn ang="0">
                    <a:pos x="T8" y="T9"/>
                  </a:cxn>
                </a:cxnLst>
                <a:rect l="0" t="0" r="r" b="b"/>
                <a:pathLst>
                  <a:path w="49" h="15">
                    <a:moveTo>
                      <a:pt x="43" y="0"/>
                    </a:moveTo>
                    <a:cubicBezTo>
                      <a:pt x="43" y="0"/>
                      <a:pt x="19" y="2"/>
                      <a:pt x="0" y="5"/>
                    </a:cubicBezTo>
                    <a:cubicBezTo>
                      <a:pt x="5" y="10"/>
                      <a:pt x="19" y="15"/>
                      <a:pt x="32" y="14"/>
                    </a:cubicBezTo>
                    <a:cubicBezTo>
                      <a:pt x="42" y="11"/>
                      <a:pt x="49" y="8"/>
                      <a:pt x="49" y="8"/>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1">
                <a:extLst>
                  <a:ext uri="{FF2B5EF4-FFF2-40B4-BE49-F238E27FC236}">
                    <a16:creationId xmlns:a16="http://schemas.microsoft.com/office/drawing/2014/main" id="{F1E38333-B991-4352-A013-C0B06B667531}"/>
                  </a:ext>
                </a:extLst>
              </p:cNvPr>
              <p:cNvSpPr>
                <a:spLocks/>
              </p:cNvSpPr>
              <p:nvPr/>
            </p:nvSpPr>
            <p:spPr bwMode="auto">
              <a:xfrm>
                <a:off x="4027488" y="2944813"/>
                <a:ext cx="165100" cy="57150"/>
              </a:xfrm>
              <a:custGeom>
                <a:avLst/>
                <a:gdLst>
                  <a:gd name="T0" fmla="*/ 1 w 44"/>
                  <a:gd name="T1" fmla="*/ 7 h 15"/>
                  <a:gd name="T2" fmla="*/ 18 w 44"/>
                  <a:gd name="T3" fmla="*/ 0 h 15"/>
                  <a:gd name="T4" fmla="*/ 19 w 44"/>
                  <a:gd name="T5" fmla="*/ 1 h 15"/>
                  <a:gd name="T6" fmla="*/ 35 w 44"/>
                  <a:gd name="T7" fmla="*/ 4 h 15"/>
                  <a:gd name="T8" fmla="*/ 35 w 44"/>
                  <a:gd name="T9" fmla="*/ 4 h 15"/>
                  <a:gd name="T10" fmla="*/ 44 w 44"/>
                  <a:gd name="T11" fmla="*/ 3 h 15"/>
                  <a:gd name="T12" fmla="*/ 27 w 44"/>
                  <a:gd name="T13" fmla="*/ 10 h 15"/>
                  <a:gd name="T14" fmla="*/ 1 w 44"/>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5">
                    <a:moveTo>
                      <a:pt x="1" y="7"/>
                    </a:moveTo>
                    <a:cubicBezTo>
                      <a:pt x="1" y="7"/>
                      <a:pt x="9" y="4"/>
                      <a:pt x="18" y="0"/>
                    </a:cubicBezTo>
                    <a:cubicBezTo>
                      <a:pt x="19" y="1"/>
                      <a:pt x="19" y="1"/>
                      <a:pt x="19" y="1"/>
                    </a:cubicBezTo>
                    <a:cubicBezTo>
                      <a:pt x="22" y="3"/>
                      <a:pt x="28" y="4"/>
                      <a:pt x="35" y="4"/>
                    </a:cubicBezTo>
                    <a:cubicBezTo>
                      <a:pt x="35" y="4"/>
                      <a:pt x="35" y="4"/>
                      <a:pt x="35" y="4"/>
                    </a:cubicBezTo>
                    <a:cubicBezTo>
                      <a:pt x="38" y="4"/>
                      <a:pt x="41" y="4"/>
                      <a:pt x="44" y="3"/>
                    </a:cubicBezTo>
                    <a:cubicBezTo>
                      <a:pt x="39" y="6"/>
                      <a:pt x="33" y="9"/>
                      <a:pt x="27" y="10"/>
                    </a:cubicBezTo>
                    <a:cubicBezTo>
                      <a:pt x="12" y="15"/>
                      <a:pt x="0" y="10"/>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2">
                <a:extLst>
                  <a:ext uri="{FF2B5EF4-FFF2-40B4-BE49-F238E27FC236}">
                    <a16:creationId xmlns:a16="http://schemas.microsoft.com/office/drawing/2014/main" id="{C50FD980-E8B4-4A00-91C2-89BFA78B9615}"/>
                  </a:ext>
                </a:extLst>
              </p:cNvPr>
              <p:cNvSpPr>
                <a:spLocks/>
              </p:cNvSpPr>
              <p:nvPr/>
            </p:nvSpPr>
            <p:spPr bwMode="auto">
              <a:xfrm>
                <a:off x="4102100" y="2900363"/>
                <a:ext cx="147638" cy="60325"/>
              </a:xfrm>
              <a:custGeom>
                <a:avLst/>
                <a:gdLst>
                  <a:gd name="T0" fmla="*/ 32 w 39"/>
                  <a:gd name="T1" fmla="*/ 0 h 16"/>
                  <a:gd name="T2" fmla="*/ 0 w 39"/>
                  <a:gd name="T3" fmla="*/ 12 h 16"/>
                  <a:gd name="T4" fmla="*/ 28 w 39"/>
                  <a:gd name="T5" fmla="*/ 13 h 16"/>
                  <a:gd name="T6" fmla="*/ 39 w 39"/>
                  <a:gd name="T7" fmla="*/ 6 h 16"/>
                  <a:gd name="T8" fmla="*/ 32 w 39"/>
                  <a:gd name="T9" fmla="*/ 0 h 16"/>
                </a:gdLst>
                <a:ahLst/>
                <a:cxnLst>
                  <a:cxn ang="0">
                    <a:pos x="T0" y="T1"/>
                  </a:cxn>
                  <a:cxn ang="0">
                    <a:pos x="T2" y="T3"/>
                  </a:cxn>
                  <a:cxn ang="0">
                    <a:pos x="T4" y="T5"/>
                  </a:cxn>
                  <a:cxn ang="0">
                    <a:pos x="T6" y="T7"/>
                  </a:cxn>
                  <a:cxn ang="0">
                    <a:pos x="T8" y="T9"/>
                  </a:cxn>
                </a:cxnLst>
                <a:rect l="0" t="0" r="r" b="b"/>
                <a:pathLst>
                  <a:path w="39" h="16">
                    <a:moveTo>
                      <a:pt x="32" y="0"/>
                    </a:moveTo>
                    <a:cubicBezTo>
                      <a:pt x="32" y="0"/>
                      <a:pt x="14" y="6"/>
                      <a:pt x="0" y="12"/>
                    </a:cubicBezTo>
                    <a:cubicBezTo>
                      <a:pt x="6" y="15"/>
                      <a:pt x="19" y="16"/>
                      <a:pt x="28" y="13"/>
                    </a:cubicBezTo>
                    <a:cubicBezTo>
                      <a:pt x="34" y="9"/>
                      <a:pt x="39" y="6"/>
                      <a:pt x="39" y="6"/>
                    </a:cubicBez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3">
                <a:extLst>
                  <a:ext uri="{FF2B5EF4-FFF2-40B4-BE49-F238E27FC236}">
                    <a16:creationId xmlns:a16="http://schemas.microsoft.com/office/drawing/2014/main" id="{E9F3822A-325F-4A83-AA79-3B329FD6BF02}"/>
                  </a:ext>
                </a:extLst>
              </p:cNvPr>
              <p:cNvSpPr>
                <a:spLocks/>
              </p:cNvSpPr>
              <p:nvPr/>
            </p:nvSpPr>
            <p:spPr bwMode="auto">
              <a:xfrm>
                <a:off x="4132263" y="2979738"/>
                <a:ext cx="123825" cy="57150"/>
              </a:xfrm>
              <a:custGeom>
                <a:avLst/>
                <a:gdLst>
                  <a:gd name="T0" fmla="*/ 11 w 33"/>
                  <a:gd name="T1" fmla="*/ 2 h 15"/>
                  <a:gd name="T2" fmla="*/ 12 w 33"/>
                  <a:gd name="T3" fmla="*/ 2 h 15"/>
                  <a:gd name="T4" fmla="*/ 19 w 33"/>
                  <a:gd name="T5" fmla="*/ 3 h 15"/>
                  <a:gd name="T6" fmla="*/ 19 w 33"/>
                  <a:gd name="T7" fmla="*/ 3 h 15"/>
                  <a:gd name="T8" fmla="*/ 33 w 33"/>
                  <a:gd name="T9" fmla="*/ 0 h 15"/>
                  <a:gd name="T10" fmla="*/ 22 w 33"/>
                  <a:gd name="T11" fmla="*/ 9 h 15"/>
                  <a:gd name="T12" fmla="*/ 1 w 33"/>
                  <a:gd name="T13" fmla="*/ 10 h 15"/>
                  <a:gd name="T14" fmla="*/ 11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11" y="2"/>
                    </a:moveTo>
                    <a:cubicBezTo>
                      <a:pt x="12" y="2"/>
                      <a:pt x="12" y="2"/>
                      <a:pt x="12" y="2"/>
                    </a:cubicBezTo>
                    <a:cubicBezTo>
                      <a:pt x="14" y="3"/>
                      <a:pt x="16" y="3"/>
                      <a:pt x="19" y="3"/>
                    </a:cubicBezTo>
                    <a:cubicBezTo>
                      <a:pt x="19" y="3"/>
                      <a:pt x="19" y="3"/>
                      <a:pt x="19" y="3"/>
                    </a:cubicBezTo>
                    <a:cubicBezTo>
                      <a:pt x="24" y="3"/>
                      <a:pt x="29" y="2"/>
                      <a:pt x="33" y="0"/>
                    </a:cubicBezTo>
                    <a:cubicBezTo>
                      <a:pt x="30" y="3"/>
                      <a:pt x="26" y="6"/>
                      <a:pt x="22" y="9"/>
                    </a:cubicBezTo>
                    <a:cubicBezTo>
                      <a:pt x="12" y="15"/>
                      <a:pt x="0" y="13"/>
                      <a:pt x="1" y="10"/>
                    </a:cubicBezTo>
                    <a:cubicBezTo>
                      <a:pt x="1" y="10"/>
                      <a:pt x="5" y="6"/>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4">
                <a:extLst>
                  <a:ext uri="{FF2B5EF4-FFF2-40B4-BE49-F238E27FC236}">
                    <a16:creationId xmlns:a16="http://schemas.microsoft.com/office/drawing/2014/main" id="{B4D85753-4447-4FA7-8204-1F0A88F0F5D3}"/>
                  </a:ext>
                </a:extLst>
              </p:cNvPr>
              <p:cNvSpPr>
                <a:spLocks/>
              </p:cNvSpPr>
              <p:nvPr/>
            </p:nvSpPr>
            <p:spPr bwMode="auto">
              <a:xfrm>
                <a:off x="4184650" y="2925763"/>
                <a:ext cx="106363" cy="60325"/>
              </a:xfrm>
              <a:custGeom>
                <a:avLst/>
                <a:gdLst>
                  <a:gd name="T0" fmla="*/ 21 w 28"/>
                  <a:gd name="T1" fmla="*/ 0 h 16"/>
                  <a:gd name="T2" fmla="*/ 0 w 28"/>
                  <a:gd name="T3" fmla="*/ 14 h 16"/>
                  <a:gd name="T4" fmla="*/ 22 w 28"/>
                  <a:gd name="T5" fmla="*/ 11 h 16"/>
                  <a:gd name="T6" fmla="*/ 28 w 28"/>
                  <a:gd name="T7" fmla="*/ 3 h 16"/>
                  <a:gd name="T8" fmla="*/ 21 w 28"/>
                  <a:gd name="T9" fmla="*/ 0 h 16"/>
                </a:gdLst>
                <a:ahLst/>
                <a:cxnLst>
                  <a:cxn ang="0">
                    <a:pos x="T0" y="T1"/>
                  </a:cxn>
                  <a:cxn ang="0">
                    <a:pos x="T2" y="T3"/>
                  </a:cxn>
                  <a:cxn ang="0">
                    <a:pos x="T4" y="T5"/>
                  </a:cxn>
                  <a:cxn ang="0">
                    <a:pos x="T6" y="T7"/>
                  </a:cxn>
                  <a:cxn ang="0">
                    <a:pos x="T8" y="T9"/>
                  </a:cxn>
                </a:cxnLst>
                <a:rect l="0" t="0" r="r" b="b"/>
                <a:pathLst>
                  <a:path w="28" h="16">
                    <a:moveTo>
                      <a:pt x="21" y="0"/>
                    </a:moveTo>
                    <a:cubicBezTo>
                      <a:pt x="21" y="0"/>
                      <a:pt x="9" y="8"/>
                      <a:pt x="0" y="14"/>
                    </a:cubicBezTo>
                    <a:cubicBezTo>
                      <a:pt x="5" y="16"/>
                      <a:pt x="16" y="15"/>
                      <a:pt x="22" y="11"/>
                    </a:cubicBezTo>
                    <a:cubicBezTo>
                      <a:pt x="26" y="7"/>
                      <a:pt x="28" y="3"/>
                      <a:pt x="28" y="3"/>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5">
                <a:extLst>
                  <a:ext uri="{FF2B5EF4-FFF2-40B4-BE49-F238E27FC236}">
                    <a16:creationId xmlns:a16="http://schemas.microsoft.com/office/drawing/2014/main" id="{3023E748-F6D9-4124-A156-67AACD5EFD25}"/>
                  </a:ext>
                </a:extLst>
              </p:cNvPr>
              <p:cNvSpPr>
                <a:spLocks/>
              </p:cNvSpPr>
              <p:nvPr/>
            </p:nvSpPr>
            <p:spPr bwMode="auto">
              <a:xfrm>
                <a:off x="4233863" y="2986088"/>
                <a:ext cx="87313" cy="61913"/>
              </a:xfrm>
              <a:custGeom>
                <a:avLst/>
                <a:gdLst>
                  <a:gd name="T0" fmla="*/ 6 w 23"/>
                  <a:gd name="T1" fmla="*/ 5 h 16"/>
                  <a:gd name="T2" fmla="*/ 7 w 23"/>
                  <a:gd name="T3" fmla="*/ 5 h 16"/>
                  <a:gd name="T4" fmla="*/ 8 w 23"/>
                  <a:gd name="T5" fmla="*/ 5 h 16"/>
                  <a:gd name="T6" fmla="*/ 23 w 23"/>
                  <a:gd name="T7" fmla="*/ 0 h 16"/>
                  <a:gd name="T8" fmla="*/ 18 w 23"/>
                  <a:gd name="T9" fmla="*/ 8 h 16"/>
                  <a:gd name="T10" fmla="*/ 1 w 23"/>
                  <a:gd name="T11" fmla="*/ 14 h 16"/>
                  <a:gd name="T12" fmla="*/ 6 w 2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6" y="5"/>
                    </a:moveTo>
                    <a:cubicBezTo>
                      <a:pt x="7" y="5"/>
                      <a:pt x="7" y="5"/>
                      <a:pt x="7" y="5"/>
                    </a:cubicBezTo>
                    <a:cubicBezTo>
                      <a:pt x="7" y="5"/>
                      <a:pt x="8" y="5"/>
                      <a:pt x="8" y="5"/>
                    </a:cubicBezTo>
                    <a:cubicBezTo>
                      <a:pt x="13" y="5"/>
                      <a:pt x="19" y="3"/>
                      <a:pt x="23" y="0"/>
                    </a:cubicBezTo>
                    <a:cubicBezTo>
                      <a:pt x="22" y="3"/>
                      <a:pt x="20" y="6"/>
                      <a:pt x="18" y="8"/>
                    </a:cubicBezTo>
                    <a:cubicBezTo>
                      <a:pt x="12" y="16"/>
                      <a:pt x="1" y="16"/>
                      <a:pt x="1" y="14"/>
                    </a:cubicBezTo>
                    <a:cubicBezTo>
                      <a:pt x="0" y="13"/>
                      <a:pt x="3" y="9"/>
                      <a:pt x="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6">
                <a:extLst>
                  <a:ext uri="{FF2B5EF4-FFF2-40B4-BE49-F238E27FC236}">
                    <a16:creationId xmlns:a16="http://schemas.microsoft.com/office/drawing/2014/main" id="{B47478DC-5EE4-40CB-80A1-E4AB0AE8869A}"/>
                  </a:ext>
                </a:extLst>
              </p:cNvPr>
              <p:cNvSpPr>
                <a:spLocks/>
              </p:cNvSpPr>
              <p:nvPr/>
            </p:nvSpPr>
            <p:spPr bwMode="auto">
              <a:xfrm>
                <a:off x="4260850" y="2941638"/>
                <a:ext cx="74613" cy="60325"/>
              </a:xfrm>
              <a:custGeom>
                <a:avLst/>
                <a:gdLst>
                  <a:gd name="T0" fmla="*/ 12 w 20"/>
                  <a:gd name="T1" fmla="*/ 0 h 16"/>
                  <a:gd name="T2" fmla="*/ 0 w 20"/>
                  <a:gd name="T3" fmla="*/ 15 h 16"/>
                  <a:gd name="T4" fmla="*/ 17 w 20"/>
                  <a:gd name="T5" fmla="*/ 9 h 16"/>
                  <a:gd name="T6" fmla="*/ 20 w 20"/>
                  <a:gd name="T7" fmla="*/ 1 h 16"/>
                  <a:gd name="T8" fmla="*/ 12 w 20"/>
                  <a:gd name="T9" fmla="*/ 0 h 16"/>
                </a:gdLst>
                <a:ahLst/>
                <a:cxnLst>
                  <a:cxn ang="0">
                    <a:pos x="T0" y="T1"/>
                  </a:cxn>
                  <a:cxn ang="0">
                    <a:pos x="T2" y="T3"/>
                  </a:cxn>
                  <a:cxn ang="0">
                    <a:pos x="T4" y="T5"/>
                  </a:cxn>
                  <a:cxn ang="0">
                    <a:pos x="T6" y="T7"/>
                  </a:cxn>
                  <a:cxn ang="0">
                    <a:pos x="T8" y="T9"/>
                  </a:cxn>
                </a:cxnLst>
                <a:rect l="0" t="0" r="r" b="b"/>
                <a:pathLst>
                  <a:path w="20" h="16">
                    <a:moveTo>
                      <a:pt x="12" y="0"/>
                    </a:moveTo>
                    <a:cubicBezTo>
                      <a:pt x="12" y="0"/>
                      <a:pt x="6" y="8"/>
                      <a:pt x="0" y="15"/>
                    </a:cubicBezTo>
                    <a:cubicBezTo>
                      <a:pt x="6" y="16"/>
                      <a:pt x="14" y="13"/>
                      <a:pt x="17" y="9"/>
                    </a:cubicBezTo>
                    <a:cubicBezTo>
                      <a:pt x="19" y="4"/>
                      <a:pt x="20" y="1"/>
                      <a:pt x="20" y="1"/>
                    </a:cubicBez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7">
                <a:extLst>
                  <a:ext uri="{FF2B5EF4-FFF2-40B4-BE49-F238E27FC236}">
                    <a16:creationId xmlns:a16="http://schemas.microsoft.com/office/drawing/2014/main" id="{13925396-AC6D-4504-AAE5-41BF182ED4DE}"/>
                  </a:ext>
                </a:extLst>
              </p:cNvPr>
              <p:cNvSpPr>
                <a:spLocks/>
              </p:cNvSpPr>
              <p:nvPr/>
            </p:nvSpPr>
            <p:spPr bwMode="auto">
              <a:xfrm>
                <a:off x="4321175" y="2990850"/>
                <a:ext cx="49213" cy="71438"/>
              </a:xfrm>
              <a:custGeom>
                <a:avLst/>
                <a:gdLst>
                  <a:gd name="T0" fmla="*/ 2 w 13"/>
                  <a:gd name="T1" fmla="*/ 9 h 19"/>
                  <a:gd name="T2" fmla="*/ 2 w 13"/>
                  <a:gd name="T3" fmla="*/ 9 h 19"/>
                  <a:gd name="T4" fmla="*/ 3 w 13"/>
                  <a:gd name="T5" fmla="*/ 9 h 19"/>
                  <a:gd name="T6" fmla="*/ 13 w 13"/>
                  <a:gd name="T7" fmla="*/ 0 h 19"/>
                  <a:gd name="T8" fmla="*/ 11 w 13"/>
                  <a:gd name="T9" fmla="*/ 8 h 19"/>
                  <a:gd name="T10" fmla="*/ 0 w 13"/>
                  <a:gd name="T11" fmla="*/ 18 h 19"/>
                  <a:gd name="T12" fmla="*/ 2 w 13"/>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9"/>
                    </a:moveTo>
                    <a:cubicBezTo>
                      <a:pt x="2" y="9"/>
                      <a:pt x="2" y="9"/>
                      <a:pt x="2" y="9"/>
                    </a:cubicBezTo>
                    <a:cubicBezTo>
                      <a:pt x="3" y="9"/>
                      <a:pt x="3" y="9"/>
                      <a:pt x="3" y="9"/>
                    </a:cubicBezTo>
                    <a:cubicBezTo>
                      <a:pt x="7" y="7"/>
                      <a:pt x="11" y="3"/>
                      <a:pt x="13" y="0"/>
                    </a:cubicBezTo>
                    <a:cubicBezTo>
                      <a:pt x="13" y="2"/>
                      <a:pt x="12" y="5"/>
                      <a:pt x="11" y="8"/>
                    </a:cubicBezTo>
                    <a:cubicBezTo>
                      <a:pt x="9" y="15"/>
                      <a:pt x="1" y="19"/>
                      <a:pt x="0" y="18"/>
                    </a:cubicBezTo>
                    <a:cubicBezTo>
                      <a:pt x="0" y="17"/>
                      <a:pt x="1" y="14"/>
                      <a:pt x="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8">
                <a:extLst>
                  <a:ext uri="{FF2B5EF4-FFF2-40B4-BE49-F238E27FC236}">
                    <a16:creationId xmlns:a16="http://schemas.microsoft.com/office/drawing/2014/main" id="{3806297F-B6E3-40A6-B380-E31526B6D683}"/>
                  </a:ext>
                </a:extLst>
              </p:cNvPr>
              <p:cNvSpPr>
                <a:spLocks/>
              </p:cNvSpPr>
              <p:nvPr/>
            </p:nvSpPr>
            <p:spPr bwMode="auto">
              <a:xfrm>
                <a:off x="4329113" y="2952750"/>
                <a:ext cx="41275" cy="65088"/>
              </a:xfrm>
              <a:custGeom>
                <a:avLst/>
                <a:gdLst>
                  <a:gd name="T0" fmla="*/ 5 w 11"/>
                  <a:gd name="T1" fmla="*/ 2 h 17"/>
                  <a:gd name="T2" fmla="*/ 0 w 11"/>
                  <a:gd name="T3" fmla="*/ 17 h 17"/>
                  <a:gd name="T4" fmla="*/ 11 w 11"/>
                  <a:gd name="T5" fmla="*/ 6 h 17"/>
                  <a:gd name="T6" fmla="*/ 10 w 11"/>
                  <a:gd name="T7" fmla="*/ 0 h 17"/>
                  <a:gd name="T8" fmla="*/ 5 w 11"/>
                  <a:gd name="T9" fmla="*/ 2 h 17"/>
                </a:gdLst>
                <a:ahLst/>
                <a:cxnLst>
                  <a:cxn ang="0">
                    <a:pos x="T0" y="T1"/>
                  </a:cxn>
                  <a:cxn ang="0">
                    <a:pos x="T2" y="T3"/>
                  </a:cxn>
                  <a:cxn ang="0">
                    <a:pos x="T4" y="T5"/>
                  </a:cxn>
                  <a:cxn ang="0">
                    <a:pos x="T6" y="T7"/>
                  </a:cxn>
                  <a:cxn ang="0">
                    <a:pos x="T8" y="T9"/>
                  </a:cxn>
                </a:cxnLst>
                <a:rect l="0" t="0" r="r" b="b"/>
                <a:pathLst>
                  <a:path w="11" h="17">
                    <a:moveTo>
                      <a:pt x="5" y="2"/>
                    </a:moveTo>
                    <a:cubicBezTo>
                      <a:pt x="5" y="2"/>
                      <a:pt x="2" y="10"/>
                      <a:pt x="0" y="17"/>
                    </a:cubicBezTo>
                    <a:cubicBezTo>
                      <a:pt x="4" y="16"/>
                      <a:pt x="9" y="11"/>
                      <a:pt x="11" y="6"/>
                    </a:cubicBezTo>
                    <a:cubicBezTo>
                      <a:pt x="11" y="3"/>
                      <a:pt x="10" y="0"/>
                      <a:pt x="10" y="0"/>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9">
                <a:extLst>
                  <a:ext uri="{FF2B5EF4-FFF2-40B4-BE49-F238E27FC236}">
                    <a16:creationId xmlns:a16="http://schemas.microsoft.com/office/drawing/2014/main" id="{B972B1FC-4671-47DB-AEB4-BC2B1CED5E3A}"/>
                  </a:ext>
                </a:extLst>
              </p:cNvPr>
              <p:cNvSpPr>
                <a:spLocks/>
              </p:cNvSpPr>
              <p:nvPr/>
            </p:nvSpPr>
            <p:spPr bwMode="auto">
              <a:xfrm>
                <a:off x="3852863" y="2797175"/>
                <a:ext cx="238125" cy="65088"/>
              </a:xfrm>
              <a:custGeom>
                <a:avLst/>
                <a:gdLst>
                  <a:gd name="T0" fmla="*/ 2 w 63"/>
                  <a:gd name="T1" fmla="*/ 1 h 17"/>
                  <a:gd name="T2" fmla="*/ 41 w 63"/>
                  <a:gd name="T3" fmla="*/ 0 h 17"/>
                  <a:gd name="T4" fmla="*/ 41 w 63"/>
                  <a:gd name="T5" fmla="*/ 1 h 17"/>
                  <a:gd name="T6" fmla="*/ 63 w 63"/>
                  <a:gd name="T7" fmla="*/ 17 h 17"/>
                  <a:gd name="T8" fmla="*/ 30 w 63"/>
                  <a:gd name="T9" fmla="*/ 16 h 17"/>
                  <a:gd name="T10" fmla="*/ 2 w 63"/>
                  <a:gd name="T11" fmla="*/ 1 h 17"/>
                </a:gdLst>
                <a:ahLst/>
                <a:cxnLst>
                  <a:cxn ang="0">
                    <a:pos x="T0" y="T1"/>
                  </a:cxn>
                  <a:cxn ang="0">
                    <a:pos x="T2" y="T3"/>
                  </a:cxn>
                  <a:cxn ang="0">
                    <a:pos x="T4" y="T5"/>
                  </a:cxn>
                  <a:cxn ang="0">
                    <a:pos x="T6" y="T7"/>
                  </a:cxn>
                  <a:cxn ang="0">
                    <a:pos x="T8" y="T9"/>
                  </a:cxn>
                  <a:cxn ang="0">
                    <a:pos x="T10" y="T11"/>
                  </a:cxn>
                </a:cxnLst>
                <a:rect l="0" t="0" r="r" b="b"/>
                <a:pathLst>
                  <a:path w="63" h="17">
                    <a:moveTo>
                      <a:pt x="2" y="1"/>
                    </a:moveTo>
                    <a:cubicBezTo>
                      <a:pt x="3" y="0"/>
                      <a:pt x="22" y="0"/>
                      <a:pt x="41" y="0"/>
                    </a:cubicBezTo>
                    <a:cubicBezTo>
                      <a:pt x="41" y="1"/>
                      <a:pt x="41" y="1"/>
                      <a:pt x="41" y="1"/>
                    </a:cubicBezTo>
                    <a:cubicBezTo>
                      <a:pt x="44" y="6"/>
                      <a:pt x="50" y="13"/>
                      <a:pt x="63" y="17"/>
                    </a:cubicBezTo>
                    <a:cubicBezTo>
                      <a:pt x="51" y="17"/>
                      <a:pt x="38" y="17"/>
                      <a:pt x="30" y="16"/>
                    </a:cubicBezTo>
                    <a:cubicBezTo>
                      <a:pt x="10" y="13"/>
                      <a:pt x="0" y="4"/>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
                <a:extLst>
                  <a:ext uri="{FF2B5EF4-FFF2-40B4-BE49-F238E27FC236}">
                    <a16:creationId xmlns:a16="http://schemas.microsoft.com/office/drawing/2014/main" id="{C6AFF676-F0E7-4BA4-9B3A-8BB14AB15731}"/>
                  </a:ext>
                </a:extLst>
              </p:cNvPr>
              <p:cNvSpPr>
                <a:spLocks/>
              </p:cNvSpPr>
              <p:nvPr/>
            </p:nvSpPr>
            <p:spPr bwMode="auto">
              <a:xfrm>
                <a:off x="4019550" y="2774950"/>
                <a:ext cx="384175" cy="204788"/>
              </a:xfrm>
              <a:custGeom>
                <a:avLst/>
                <a:gdLst>
                  <a:gd name="T0" fmla="*/ 102 w 102"/>
                  <a:gd name="T1" fmla="*/ 46 h 54"/>
                  <a:gd name="T2" fmla="*/ 70 w 102"/>
                  <a:gd name="T3" fmla="*/ 26 h 54"/>
                  <a:gd name="T4" fmla="*/ 59 w 102"/>
                  <a:gd name="T5" fmla="*/ 2 h 54"/>
                  <a:gd name="T6" fmla="*/ 34 w 102"/>
                  <a:gd name="T7" fmla="*/ 6 h 54"/>
                  <a:gd name="T8" fmla="*/ 0 w 102"/>
                  <a:gd name="T9" fmla="*/ 6 h 54"/>
                  <a:gd name="T10" fmla="*/ 24 w 102"/>
                  <a:gd name="T11" fmla="*/ 23 h 54"/>
                  <a:gd name="T12" fmla="*/ 47 w 102"/>
                  <a:gd name="T13" fmla="*/ 22 h 54"/>
                  <a:gd name="T14" fmla="*/ 102 w 102"/>
                  <a:gd name="T15" fmla="*/ 54 h 54"/>
                  <a:gd name="T16" fmla="*/ 102 w 102"/>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4">
                    <a:moveTo>
                      <a:pt x="102" y="46"/>
                    </a:moveTo>
                    <a:cubicBezTo>
                      <a:pt x="74" y="46"/>
                      <a:pt x="70" y="26"/>
                      <a:pt x="70" y="26"/>
                    </a:cubicBezTo>
                    <a:cubicBezTo>
                      <a:pt x="79" y="18"/>
                      <a:pt x="77" y="5"/>
                      <a:pt x="59" y="2"/>
                    </a:cubicBezTo>
                    <a:cubicBezTo>
                      <a:pt x="48" y="0"/>
                      <a:pt x="36" y="6"/>
                      <a:pt x="34" y="6"/>
                    </a:cubicBezTo>
                    <a:cubicBezTo>
                      <a:pt x="34" y="7"/>
                      <a:pt x="13" y="6"/>
                      <a:pt x="0" y="6"/>
                    </a:cubicBezTo>
                    <a:cubicBezTo>
                      <a:pt x="1" y="11"/>
                      <a:pt x="8" y="19"/>
                      <a:pt x="24" y="23"/>
                    </a:cubicBezTo>
                    <a:cubicBezTo>
                      <a:pt x="36" y="22"/>
                      <a:pt x="47" y="22"/>
                      <a:pt x="47" y="22"/>
                    </a:cubicBezTo>
                    <a:cubicBezTo>
                      <a:pt x="47" y="22"/>
                      <a:pt x="57" y="54"/>
                      <a:pt x="102" y="54"/>
                    </a:cubicBezTo>
                    <a:lnTo>
                      <a:pt x="10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1">
                <a:extLst>
                  <a:ext uri="{FF2B5EF4-FFF2-40B4-BE49-F238E27FC236}">
                    <a16:creationId xmlns:a16="http://schemas.microsoft.com/office/drawing/2014/main" id="{9ADC5AD2-57E9-422A-B3E4-D0E95464D428}"/>
                  </a:ext>
                </a:extLst>
              </p:cNvPr>
              <p:cNvSpPr>
                <a:spLocks/>
              </p:cNvSpPr>
              <p:nvPr/>
            </p:nvSpPr>
            <p:spPr bwMode="auto">
              <a:xfrm>
                <a:off x="4370388" y="2843213"/>
                <a:ext cx="68263" cy="1000125"/>
              </a:xfrm>
              <a:custGeom>
                <a:avLst/>
                <a:gdLst>
                  <a:gd name="T0" fmla="*/ 17 w 18"/>
                  <a:gd name="T1" fmla="*/ 9 h 264"/>
                  <a:gd name="T2" fmla="*/ 9 w 18"/>
                  <a:gd name="T3" fmla="*/ 0 h 264"/>
                  <a:gd name="T4" fmla="*/ 1 w 18"/>
                  <a:gd name="T5" fmla="*/ 9 h 264"/>
                  <a:gd name="T6" fmla="*/ 9 w 18"/>
                  <a:gd name="T7" fmla="*/ 264 h 264"/>
                  <a:gd name="T8" fmla="*/ 17 w 18"/>
                  <a:gd name="T9" fmla="*/ 9 h 264"/>
                </a:gdLst>
                <a:ahLst/>
                <a:cxnLst>
                  <a:cxn ang="0">
                    <a:pos x="T0" y="T1"/>
                  </a:cxn>
                  <a:cxn ang="0">
                    <a:pos x="T2" y="T3"/>
                  </a:cxn>
                  <a:cxn ang="0">
                    <a:pos x="T4" y="T5"/>
                  </a:cxn>
                  <a:cxn ang="0">
                    <a:pos x="T6" y="T7"/>
                  </a:cxn>
                  <a:cxn ang="0">
                    <a:pos x="T8" y="T9"/>
                  </a:cxn>
                </a:cxnLst>
                <a:rect l="0" t="0" r="r" b="b"/>
                <a:pathLst>
                  <a:path w="18" h="264">
                    <a:moveTo>
                      <a:pt x="17" y="9"/>
                    </a:moveTo>
                    <a:cubicBezTo>
                      <a:pt x="17" y="6"/>
                      <a:pt x="13" y="0"/>
                      <a:pt x="9" y="0"/>
                    </a:cubicBezTo>
                    <a:cubicBezTo>
                      <a:pt x="5" y="0"/>
                      <a:pt x="2" y="6"/>
                      <a:pt x="1" y="9"/>
                    </a:cubicBezTo>
                    <a:cubicBezTo>
                      <a:pt x="0" y="12"/>
                      <a:pt x="7" y="264"/>
                      <a:pt x="9" y="264"/>
                    </a:cubicBezTo>
                    <a:cubicBezTo>
                      <a:pt x="11" y="264"/>
                      <a:pt x="18" y="12"/>
                      <a:pt x="17"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2">
                <a:extLst>
                  <a:ext uri="{FF2B5EF4-FFF2-40B4-BE49-F238E27FC236}">
                    <a16:creationId xmlns:a16="http://schemas.microsoft.com/office/drawing/2014/main" id="{4F4A5E73-3C26-4B59-A16D-A1891C71FD58}"/>
                  </a:ext>
                </a:extLst>
              </p:cNvPr>
              <p:cNvSpPr>
                <a:spLocks/>
              </p:cNvSpPr>
              <p:nvPr/>
            </p:nvSpPr>
            <p:spPr bwMode="auto">
              <a:xfrm>
                <a:off x="4351338" y="2755900"/>
                <a:ext cx="82550" cy="79375"/>
              </a:xfrm>
              <a:custGeom>
                <a:avLst/>
                <a:gdLst>
                  <a:gd name="T0" fmla="*/ 6 w 22"/>
                  <a:gd name="T1" fmla="*/ 9 h 21"/>
                  <a:gd name="T2" fmla="*/ 20 w 22"/>
                  <a:gd name="T3" fmla="*/ 3 h 21"/>
                  <a:gd name="T4" fmla="*/ 22 w 22"/>
                  <a:gd name="T5" fmla="*/ 3 h 21"/>
                  <a:gd name="T6" fmla="*/ 14 w 22"/>
                  <a:gd name="T7" fmla="*/ 0 h 21"/>
                  <a:gd name="T8" fmla="*/ 0 w 22"/>
                  <a:gd name="T9" fmla="*/ 13 h 21"/>
                  <a:gd name="T10" fmla="*/ 3 w 22"/>
                  <a:gd name="T11" fmla="*/ 21 h 21"/>
                  <a:gd name="T12" fmla="*/ 6 w 22"/>
                  <a:gd name="T13" fmla="*/ 9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6" y="9"/>
                    </a:moveTo>
                    <a:cubicBezTo>
                      <a:pt x="10" y="5"/>
                      <a:pt x="14" y="3"/>
                      <a:pt x="20" y="3"/>
                    </a:cubicBezTo>
                    <a:cubicBezTo>
                      <a:pt x="20" y="3"/>
                      <a:pt x="21" y="3"/>
                      <a:pt x="22" y="3"/>
                    </a:cubicBezTo>
                    <a:cubicBezTo>
                      <a:pt x="20" y="1"/>
                      <a:pt x="17" y="0"/>
                      <a:pt x="14" y="0"/>
                    </a:cubicBezTo>
                    <a:cubicBezTo>
                      <a:pt x="6" y="0"/>
                      <a:pt x="0" y="6"/>
                      <a:pt x="0" y="13"/>
                    </a:cubicBezTo>
                    <a:cubicBezTo>
                      <a:pt x="0" y="16"/>
                      <a:pt x="1" y="19"/>
                      <a:pt x="3" y="21"/>
                    </a:cubicBezTo>
                    <a:cubicBezTo>
                      <a:pt x="3" y="17"/>
                      <a:pt x="4" y="13"/>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3">
                <a:extLst>
                  <a:ext uri="{FF2B5EF4-FFF2-40B4-BE49-F238E27FC236}">
                    <a16:creationId xmlns:a16="http://schemas.microsoft.com/office/drawing/2014/main" id="{87762D03-9DE9-470E-ACB2-B30DE58CF960}"/>
                  </a:ext>
                </a:extLst>
              </p:cNvPr>
              <p:cNvSpPr>
                <a:spLocks/>
              </p:cNvSpPr>
              <p:nvPr/>
            </p:nvSpPr>
            <p:spPr bwMode="auto">
              <a:xfrm>
                <a:off x="4365625" y="2767013"/>
                <a:ext cx="90488" cy="90488"/>
              </a:xfrm>
              <a:custGeom>
                <a:avLst/>
                <a:gdLst>
                  <a:gd name="T0" fmla="*/ 1 w 24"/>
                  <a:gd name="T1" fmla="*/ 20 h 24"/>
                  <a:gd name="T2" fmla="*/ 10 w 24"/>
                  <a:gd name="T3" fmla="*/ 24 h 24"/>
                  <a:gd name="T4" fmla="*/ 24 w 24"/>
                  <a:gd name="T5" fmla="*/ 11 h 24"/>
                  <a:gd name="T6" fmla="*/ 20 w 24"/>
                  <a:gd name="T7" fmla="*/ 2 h 24"/>
                  <a:gd name="T8" fmla="*/ 4 w 24"/>
                  <a:gd name="T9" fmla="*/ 7 h 24"/>
                  <a:gd name="T10" fmla="*/ 1 w 24"/>
                  <a:gd name="T11" fmla="*/ 20 h 24"/>
                </a:gdLst>
                <a:ahLst/>
                <a:cxnLst>
                  <a:cxn ang="0">
                    <a:pos x="T0" y="T1"/>
                  </a:cxn>
                  <a:cxn ang="0">
                    <a:pos x="T2" y="T3"/>
                  </a:cxn>
                  <a:cxn ang="0">
                    <a:pos x="T4" y="T5"/>
                  </a:cxn>
                  <a:cxn ang="0">
                    <a:pos x="T6" y="T7"/>
                  </a:cxn>
                  <a:cxn ang="0">
                    <a:pos x="T8" y="T9"/>
                  </a:cxn>
                  <a:cxn ang="0">
                    <a:pos x="T10" y="T11"/>
                  </a:cxn>
                </a:cxnLst>
                <a:rect l="0" t="0" r="r" b="b"/>
                <a:pathLst>
                  <a:path w="24" h="24">
                    <a:moveTo>
                      <a:pt x="1" y="20"/>
                    </a:moveTo>
                    <a:cubicBezTo>
                      <a:pt x="4" y="22"/>
                      <a:pt x="7" y="24"/>
                      <a:pt x="10" y="24"/>
                    </a:cubicBezTo>
                    <a:cubicBezTo>
                      <a:pt x="18" y="24"/>
                      <a:pt x="24" y="18"/>
                      <a:pt x="24" y="11"/>
                    </a:cubicBezTo>
                    <a:cubicBezTo>
                      <a:pt x="24" y="7"/>
                      <a:pt x="22" y="4"/>
                      <a:pt x="20" y="2"/>
                    </a:cubicBezTo>
                    <a:cubicBezTo>
                      <a:pt x="14" y="0"/>
                      <a:pt x="8" y="2"/>
                      <a:pt x="4" y="7"/>
                    </a:cubicBezTo>
                    <a:cubicBezTo>
                      <a:pt x="1" y="11"/>
                      <a:pt x="0" y="16"/>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4">
                <a:extLst>
                  <a:ext uri="{FF2B5EF4-FFF2-40B4-BE49-F238E27FC236}">
                    <a16:creationId xmlns:a16="http://schemas.microsoft.com/office/drawing/2014/main" id="{1F4EFCB0-88A2-4D58-A22C-4EBDB8521EED}"/>
                  </a:ext>
                </a:extLst>
              </p:cNvPr>
              <p:cNvSpPr>
                <a:spLocks/>
              </p:cNvSpPr>
              <p:nvPr/>
            </p:nvSpPr>
            <p:spPr bwMode="auto">
              <a:xfrm>
                <a:off x="4192588" y="3078163"/>
                <a:ext cx="192088" cy="158750"/>
              </a:xfrm>
              <a:custGeom>
                <a:avLst/>
                <a:gdLst>
                  <a:gd name="T0" fmla="*/ 36 w 51"/>
                  <a:gd name="T1" fmla="*/ 42 h 42"/>
                  <a:gd name="T2" fmla="*/ 51 w 51"/>
                  <a:gd name="T3" fmla="*/ 36 h 42"/>
                  <a:gd name="T4" fmla="*/ 50 w 51"/>
                  <a:gd name="T5" fmla="*/ 36 h 42"/>
                  <a:gd name="T6" fmla="*/ 44 w 51"/>
                  <a:gd name="T7" fmla="*/ 34 h 42"/>
                  <a:gd name="T8" fmla="*/ 10 w 51"/>
                  <a:gd name="T9" fmla="*/ 20 h 42"/>
                  <a:gd name="T10" fmla="*/ 16 w 51"/>
                  <a:gd name="T11" fmla="*/ 11 h 42"/>
                  <a:gd name="T12" fmla="*/ 17 w 51"/>
                  <a:gd name="T13" fmla="*/ 0 h 42"/>
                  <a:gd name="T14" fmla="*/ 0 w 51"/>
                  <a:gd name="T15" fmla="*/ 19 h 42"/>
                  <a:gd name="T16" fmla="*/ 36 w 51"/>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2">
                    <a:moveTo>
                      <a:pt x="36" y="42"/>
                    </a:moveTo>
                    <a:cubicBezTo>
                      <a:pt x="40" y="39"/>
                      <a:pt x="45" y="37"/>
                      <a:pt x="51" y="36"/>
                    </a:cubicBezTo>
                    <a:cubicBezTo>
                      <a:pt x="51" y="36"/>
                      <a:pt x="51" y="36"/>
                      <a:pt x="50" y="36"/>
                    </a:cubicBezTo>
                    <a:cubicBezTo>
                      <a:pt x="48" y="35"/>
                      <a:pt x="46" y="35"/>
                      <a:pt x="44" y="34"/>
                    </a:cubicBezTo>
                    <a:cubicBezTo>
                      <a:pt x="27" y="32"/>
                      <a:pt x="10" y="29"/>
                      <a:pt x="10" y="20"/>
                    </a:cubicBezTo>
                    <a:cubicBezTo>
                      <a:pt x="10" y="13"/>
                      <a:pt x="14" y="11"/>
                      <a:pt x="16" y="11"/>
                    </a:cubicBezTo>
                    <a:cubicBezTo>
                      <a:pt x="17" y="0"/>
                      <a:pt x="17" y="0"/>
                      <a:pt x="17" y="0"/>
                    </a:cubicBezTo>
                    <a:cubicBezTo>
                      <a:pt x="7" y="2"/>
                      <a:pt x="0" y="9"/>
                      <a:pt x="0" y="19"/>
                    </a:cubicBezTo>
                    <a:cubicBezTo>
                      <a:pt x="0" y="34"/>
                      <a:pt x="18" y="39"/>
                      <a:pt x="36"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5">
                <a:extLst>
                  <a:ext uri="{FF2B5EF4-FFF2-40B4-BE49-F238E27FC236}">
                    <a16:creationId xmlns:a16="http://schemas.microsoft.com/office/drawing/2014/main" id="{B9D36739-E4DA-464C-98F7-7CDF75C55847}"/>
                  </a:ext>
                </a:extLst>
              </p:cNvPr>
              <p:cNvSpPr>
                <a:spLocks/>
              </p:cNvSpPr>
              <p:nvPr/>
            </p:nvSpPr>
            <p:spPr bwMode="auto">
              <a:xfrm>
                <a:off x="4414838" y="3767138"/>
                <a:ext cx="38100" cy="15875"/>
              </a:xfrm>
              <a:custGeom>
                <a:avLst/>
                <a:gdLst>
                  <a:gd name="T0" fmla="*/ 10 w 10"/>
                  <a:gd name="T1" fmla="*/ 4 h 4"/>
                  <a:gd name="T2" fmla="*/ 3 w 10"/>
                  <a:gd name="T3" fmla="*/ 0 h 4"/>
                  <a:gd name="T4" fmla="*/ 0 w 10"/>
                  <a:gd name="T5" fmla="*/ 1 h 4"/>
                  <a:gd name="T6" fmla="*/ 0 w 10"/>
                  <a:gd name="T7" fmla="*/ 1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cubicBezTo>
                      <a:pt x="8" y="3"/>
                      <a:pt x="5" y="1"/>
                      <a:pt x="3" y="0"/>
                    </a:cubicBezTo>
                    <a:cubicBezTo>
                      <a:pt x="2" y="0"/>
                      <a:pt x="1" y="1"/>
                      <a:pt x="0" y="1"/>
                    </a:cubicBezTo>
                    <a:cubicBezTo>
                      <a:pt x="0" y="1"/>
                      <a:pt x="0" y="1"/>
                      <a:pt x="0" y="1"/>
                    </a:cubicBezTo>
                    <a:cubicBezTo>
                      <a:pt x="4" y="2"/>
                      <a:pt x="7"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6">
                <a:extLst>
                  <a:ext uri="{FF2B5EF4-FFF2-40B4-BE49-F238E27FC236}">
                    <a16:creationId xmlns:a16="http://schemas.microsoft.com/office/drawing/2014/main" id="{4E191DF3-A07D-4EBC-833B-D12A515D0941}"/>
                  </a:ext>
                </a:extLst>
              </p:cNvPr>
              <p:cNvSpPr>
                <a:spLocks/>
              </p:cNvSpPr>
              <p:nvPr/>
            </p:nvSpPr>
            <p:spPr bwMode="auto">
              <a:xfrm>
                <a:off x="4332288" y="3403600"/>
                <a:ext cx="161925" cy="231775"/>
              </a:xfrm>
              <a:custGeom>
                <a:avLst/>
                <a:gdLst>
                  <a:gd name="T0" fmla="*/ 33 w 43"/>
                  <a:gd name="T1" fmla="*/ 0 h 61"/>
                  <a:gd name="T2" fmla="*/ 43 w 43"/>
                  <a:gd name="T3" fmla="*/ 17 h 61"/>
                  <a:gd name="T4" fmla="*/ 24 w 43"/>
                  <a:gd name="T5" fmla="*/ 37 h 61"/>
                  <a:gd name="T6" fmla="*/ 9 w 43"/>
                  <a:gd name="T7" fmla="*/ 47 h 61"/>
                  <a:gd name="T8" fmla="*/ 17 w 43"/>
                  <a:gd name="T9" fmla="*/ 55 h 61"/>
                  <a:gd name="T10" fmla="*/ 13 w 43"/>
                  <a:gd name="T11" fmla="*/ 58 h 61"/>
                  <a:gd name="T12" fmla="*/ 8 w 43"/>
                  <a:gd name="T13" fmla="*/ 61 h 61"/>
                  <a:gd name="T14" fmla="*/ 0 w 43"/>
                  <a:gd name="T15" fmla="*/ 47 h 61"/>
                  <a:gd name="T16" fmla="*/ 6 w 43"/>
                  <a:gd name="T17" fmla="*/ 35 h 61"/>
                  <a:gd name="T18" fmla="*/ 22 w 43"/>
                  <a:gd name="T19" fmla="*/ 28 h 61"/>
                  <a:gd name="T20" fmla="*/ 34 w 43"/>
                  <a:gd name="T21" fmla="*/ 17 h 61"/>
                  <a:gd name="T22" fmla="*/ 22 w 43"/>
                  <a:gd name="T23" fmla="*/ 5 h 61"/>
                  <a:gd name="T24" fmla="*/ 28 w 43"/>
                  <a:gd name="T25" fmla="*/ 2 h 61"/>
                  <a:gd name="T26" fmla="*/ 33 w 43"/>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1">
                    <a:moveTo>
                      <a:pt x="33" y="0"/>
                    </a:moveTo>
                    <a:cubicBezTo>
                      <a:pt x="40" y="5"/>
                      <a:pt x="43" y="10"/>
                      <a:pt x="43" y="17"/>
                    </a:cubicBezTo>
                    <a:cubicBezTo>
                      <a:pt x="43" y="29"/>
                      <a:pt x="35" y="33"/>
                      <a:pt x="24" y="37"/>
                    </a:cubicBezTo>
                    <a:cubicBezTo>
                      <a:pt x="15" y="39"/>
                      <a:pt x="9" y="42"/>
                      <a:pt x="9" y="47"/>
                    </a:cubicBezTo>
                    <a:cubicBezTo>
                      <a:pt x="9" y="52"/>
                      <a:pt x="11" y="54"/>
                      <a:pt x="17" y="55"/>
                    </a:cubicBezTo>
                    <a:cubicBezTo>
                      <a:pt x="17" y="55"/>
                      <a:pt x="14" y="57"/>
                      <a:pt x="13" y="58"/>
                    </a:cubicBezTo>
                    <a:cubicBezTo>
                      <a:pt x="10" y="59"/>
                      <a:pt x="8" y="61"/>
                      <a:pt x="8" y="61"/>
                    </a:cubicBezTo>
                    <a:cubicBezTo>
                      <a:pt x="2" y="58"/>
                      <a:pt x="0" y="54"/>
                      <a:pt x="0" y="47"/>
                    </a:cubicBezTo>
                    <a:cubicBezTo>
                      <a:pt x="0" y="42"/>
                      <a:pt x="2" y="38"/>
                      <a:pt x="6" y="35"/>
                    </a:cubicBezTo>
                    <a:cubicBezTo>
                      <a:pt x="10" y="32"/>
                      <a:pt x="17" y="30"/>
                      <a:pt x="22" y="28"/>
                    </a:cubicBezTo>
                    <a:cubicBezTo>
                      <a:pt x="30" y="26"/>
                      <a:pt x="34" y="23"/>
                      <a:pt x="34" y="17"/>
                    </a:cubicBezTo>
                    <a:cubicBezTo>
                      <a:pt x="34" y="11"/>
                      <a:pt x="27" y="6"/>
                      <a:pt x="22" y="5"/>
                    </a:cubicBezTo>
                    <a:cubicBezTo>
                      <a:pt x="23" y="4"/>
                      <a:pt x="27" y="3"/>
                      <a:pt x="28" y="2"/>
                    </a:cubicBezTo>
                    <a:cubicBezTo>
                      <a:pt x="29" y="2"/>
                      <a:pt x="33" y="0"/>
                      <a:pt x="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7">
                <a:extLst>
                  <a:ext uri="{FF2B5EF4-FFF2-40B4-BE49-F238E27FC236}">
                    <a16:creationId xmlns:a16="http://schemas.microsoft.com/office/drawing/2014/main" id="{5AF8853D-580D-45C8-B432-3CC0AD096F4C}"/>
                  </a:ext>
                </a:extLst>
              </p:cNvPr>
              <p:cNvSpPr>
                <a:spLocks/>
              </p:cNvSpPr>
              <p:nvPr/>
            </p:nvSpPr>
            <p:spPr bwMode="auto">
              <a:xfrm>
                <a:off x="4294188" y="3078163"/>
                <a:ext cx="317500" cy="317500"/>
              </a:xfrm>
              <a:custGeom>
                <a:avLst/>
                <a:gdLst>
                  <a:gd name="T0" fmla="*/ 16 w 84"/>
                  <a:gd name="T1" fmla="*/ 84 h 84"/>
                  <a:gd name="T2" fmla="*/ 0 w 84"/>
                  <a:gd name="T3" fmla="*/ 62 h 84"/>
                  <a:gd name="T4" fmla="*/ 10 w 84"/>
                  <a:gd name="T5" fmla="*/ 44 h 84"/>
                  <a:gd name="T6" fmla="*/ 42 w 84"/>
                  <a:gd name="T7" fmla="*/ 34 h 84"/>
                  <a:gd name="T8" fmla="*/ 75 w 84"/>
                  <a:gd name="T9" fmla="*/ 20 h 84"/>
                  <a:gd name="T10" fmla="*/ 69 w 84"/>
                  <a:gd name="T11" fmla="*/ 11 h 84"/>
                  <a:gd name="T12" fmla="*/ 69 w 84"/>
                  <a:gd name="T13" fmla="*/ 0 h 84"/>
                  <a:gd name="T14" fmla="*/ 84 w 84"/>
                  <a:gd name="T15" fmla="*/ 19 h 84"/>
                  <a:gd name="T16" fmla="*/ 49 w 84"/>
                  <a:gd name="T17" fmla="*/ 42 h 84"/>
                  <a:gd name="T18" fmla="*/ 8 w 84"/>
                  <a:gd name="T19" fmla="*/ 62 h 84"/>
                  <a:gd name="T20" fmla="*/ 23 w 84"/>
                  <a:gd name="T21" fmla="*/ 78 h 84"/>
                  <a:gd name="T22" fmla="*/ 26 w 84"/>
                  <a:gd name="T23" fmla="*/ 80 h 84"/>
                  <a:gd name="T24" fmla="*/ 21 w 84"/>
                  <a:gd name="T25" fmla="*/ 81 h 84"/>
                  <a:gd name="T26" fmla="*/ 16 w 84"/>
                  <a:gd name="T2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84">
                    <a:moveTo>
                      <a:pt x="16" y="84"/>
                    </a:moveTo>
                    <a:cubicBezTo>
                      <a:pt x="4" y="79"/>
                      <a:pt x="0" y="72"/>
                      <a:pt x="0" y="62"/>
                    </a:cubicBezTo>
                    <a:cubicBezTo>
                      <a:pt x="0" y="54"/>
                      <a:pt x="3" y="48"/>
                      <a:pt x="10" y="44"/>
                    </a:cubicBezTo>
                    <a:cubicBezTo>
                      <a:pt x="18" y="39"/>
                      <a:pt x="31" y="36"/>
                      <a:pt x="42" y="34"/>
                    </a:cubicBezTo>
                    <a:cubicBezTo>
                      <a:pt x="58" y="32"/>
                      <a:pt x="75" y="29"/>
                      <a:pt x="75" y="20"/>
                    </a:cubicBezTo>
                    <a:cubicBezTo>
                      <a:pt x="75" y="13"/>
                      <a:pt x="71" y="11"/>
                      <a:pt x="69" y="11"/>
                    </a:cubicBezTo>
                    <a:cubicBezTo>
                      <a:pt x="69" y="0"/>
                      <a:pt x="69" y="0"/>
                      <a:pt x="69" y="0"/>
                    </a:cubicBezTo>
                    <a:cubicBezTo>
                      <a:pt x="79" y="2"/>
                      <a:pt x="84" y="9"/>
                      <a:pt x="84" y="19"/>
                    </a:cubicBezTo>
                    <a:cubicBezTo>
                      <a:pt x="84" y="34"/>
                      <a:pt x="67" y="39"/>
                      <a:pt x="49" y="42"/>
                    </a:cubicBezTo>
                    <a:cubicBezTo>
                      <a:pt x="30" y="45"/>
                      <a:pt x="8" y="48"/>
                      <a:pt x="8" y="62"/>
                    </a:cubicBezTo>
                    <a:cubicBezTo>
                      <a:pt x="8" y="70"/>
                      <a:pt x="13" y="74"/>
                      <a:pt x="23" y="78"/>
                    </a:cubicBezTo>
                    <a:cubicBezTo>
                      <a:pt x="25" y="79"/>
                      <a:pt x="26" y="80"/>
                      <a:pt x="26" y="80"/>
                    </a:cubicBezTo>
                    <a:cubicBezTo>
                      <a:pt x="25" y="80"/>
                      <a:pt x="23" y="81"/>
                      <a:pt x="21" y="81"/>
                    </a:cubicBezTo>
                    <a:cubicBezTo>
                      <a:pt x="19" y="82"/>
                      <a:pt x="16" y="84"/>
                      <a:pt x="16"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8">
                <a:extLst>
                  <a:ext uri="{FF2B5EF4-FFF2-40B4-BE49-F238E27FC236}">
                    <a16:creationId xmlns:a16="http://schemas.microsoft.com/office/drawing/2014/main" id="{287B71D1-9544-4E2D-A487-03DA134B62C2}"/>
                  </a:ext>
                </a:extLst>
              </p:cNvPr>
              <p:cNvSpPr>
                <a:spLocks/>
              </p:cNvSpPr>
              <p:nvPr/>
            </p:nvSpPr>
            <p:spPr bwMode="auto">
              <a:xfrm>
                <a:off x="4354513" y="3643313"/>
                <a:ext cx="114300" cy="139700"/>
              </a:xfrm>
              <a:custGeom>
                <a:avLst/>
                <a:gdLst>
                  <a:gd name="T0" fmla="*/ 24 w 30"/>
                  <a:gd name="T1" fmla="*/ 0 h 37"/>
                  <a:gd name="T2" fmla="*/ 30 w 30"/>
                  <a:gd name="T3" fmla="*/ 14 h 37"/>
                  <a:gd name="T4" fmla="*/ 19 w 30"/>
                  <a:gd name="T5" fmla="*/ 31 h 37"/>
                  <a:gd name="T6" fmla="*/ 0 w 30"/>
                  <a:gd name="T7" fmla="*/ 37 h 37"/>
                  <a:gd name="T8" fmla="*/ 22 w 30"/>
                  <a:gd name="T9" fmla="*/ 14 h 37"/>
                  <a:gd name="T10" fmla="*/ 15 w 30"/>
                  <a:gd name="T11" fmla="*/ 4 h 37"/>
                  <a:gd name="T12" fmla="*/ 24 w 30"/>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0" h="37">
                    <a:moveTo>
                      <a:pt x="24" y="0"/>
                    </a:moveTo>
                    <a:cubicBezTo>
                      <a:pt x="28" y="4"/>
                      <a:pt x="30" y="9"/>
                      <a:pt x="30" y="14"/>
                    </a:cubicBezTo>
                    <a:cubicBezTo>
                      <a:pt x="30" y="21"/>
                      <a:pt x="26" y="27"/>
                      <a:pt x="19" y="31"/>
                    </a:cubicBezTo>
                    <a:cubicBezTo>
                      <a:pt x="13" y="34"/>
                      <a:pt x="6" y="35"/>
                      <a:pt x="0" y="37"/>
                    </a:cubicBezTo>
                    <a:cubicBezTo>
                      <a:pt x="10" y="32"/>
                      <a:pt x="21" y="25"/>
                      <a:pt x="22" y="14"/>
                    </a:cubicBezTo>
                    <a:cubicBezTo>
                      <a:pt x="22" y="11"/>
                      <a:pt x="20" y="7"/>
                      <a:pt x="15" y="4"/>
                    </a:cubicBezTo>
                    <a:cubicBezTo>
                      <a:pt x="14" y="4"/>
                      <a:pt x="2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9">
                <a:extLst>
                  <a:ext uri="{FF2B5EF4-FFF2-40B4-BE49-F238E27FC236}">
                    <a16:creationId xmlns:a16="http://schemas.microsoft.com/office/drawing/2014/main" id="{9166184A-A7F2-4E11-B98A-E120DF2DE16B}"/>
                  </a:ext>
                </a:extLst>
              </p:cNvPr>
              <p:cNvSpPr>
                <a:spLocks/>
              </p:cNvSpPr>
              <p:nvPr/>
            </p:nvSpPr>
            <p:spPr bwMode="auto">
              <a:xfrm>
                <a:off x="4313238" y="3244850"/>
                <a:ext cx="203200" cy="284163"/>
              </a:xfrm>
              <a:custGeom>
                <a:avLst/>
                <a:gdLst>
                  <a:gd name="T0" fmla="*/ 19 w 54"/>
                  <a:gd name="T1" fmla="*/ 38 h 75"/>
                  <a:gd name="T2" fmla="*/ 45 w 54"/>
                  <a:gd name="T3" fmla="*/ 18 h 75"/>
                  <a:gd name="T4" fmla="*/ 28 w 54"/>
                  <a:gd name="T5" fmla="*/ 3 h 75"/>
                  <a:gd name="T6" fmla="*/ 44 w 54"/>
                  <a:gd name="T7" fmla="*/ 0 h 75"/>
                  <a:gd name="T8" fmla="*/ 54 w 54"/>
                  <a:gd name="T9" fmla="*/ 18 h 75"/>
                  <a:gd name="T10" fmla="*/ 38 w 54"/>
                  <a:gd name="T11" fmla="*/ 40 h 75"/>
                  <a:gd name="T12" fmla="*/ 9 w 54"/>
                  <a:gd name="T13" fmla="*/ 59 h 75"/>
                  <a:gd name="T14" fmla="*/ 21 w 54"/>
                  <a:gd name="T15" fmla="*/ 70 h 75"/>
                  <a:gd name="T16" fmla="*/ 10 w 54"/>
                  <a:gd name="T17" fmla="*/ 75 h 75"/>
                  <a:gd name="T18" fmla="*/ 0 w 54"/>
                  <a:gd name="T19" fmla="*/ 59 h 75"/>
                  <a:gd name="T20" fmla="*/ 19 w 54"/>
                  <a:gd name="T21"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5">
                    <a:moveTo>
                      <a:pt x="19" y="38"/>
                    </a:moveTo>
                    <a:cubicBezTo>
                      <a:pt x="30" y="34"/>
                      <a:pt x="45" y="32"/>
                      <a:pt x="45" y="18"/>
                    </a:cubicBezTo>
                    <a:cubicBezTo>
                      <a:pt x="45" y="9"/>
                      <a:pt x="37" y="5"/>
                      <a:pt x="28" y="3"/>
                    </a:cubicBezTo>
                    <a:cubicBezTo>
                      <a:pt x="34" y="2"/>
                      <a:pt x="39" y="1"/>
                      <a:pt x="44" y="0"/>
                    </a:cubicBezTo>
                    <a:cubicBezTo>
                      <a:pt x="50" y="5"/>
                      <a:pt x="54" y="10"/>
                      <a:pt x="54" y="18"/>
                    </a:cubicBezTo>
                    <a:cubicBezTo>
                      <a:pt x="54" y="28"/>
                      <a:pt x="49" y="35"/>
                      <a:pt x="38" y="40"/>
                    </a:cubicBezTo>
                    <a:cubicBezTo>
                      <a:pt x="19" y="48"/>
                      <a:pt x="9" y="50"/>
                      <a:pt x="9" y="59"/>
                    </a:cubicBezTo>
                    <a:cubicBezTo>
                      <a:pt x="9" y="65"/>
                      <a:pt x="13" y="68"/>
                      <a:pt x="21" y="70"/>
                    </a:cubicBezTo>
                    <a:cubicBezTo>
                      <a:pt x="17" y="71"/>
                      <a:pt x="13" y="73"/>
                      <a:pt x="10" y="75"/>
                    </a:cubicBezTo>
                    <a:cubicBezTo>
                      <a:pt x="3" y="71"/>
                      <a:pt x="0" y="67"/>
                      <a:pt x="0" y="59"/>
                    </a:cubicBezTo>
                    <a:cubicBezTo>
                      <a:pt x="0" y="47"/>
                      <a:pt x="8" y="43"/>
                      <a:pt x="1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0">
                <a:extLst>
                  <a:ext uri="{FF2B5EF4-FFF2-40B4-BE49-F238E27FC236}">
                    <a16:creationId xmlns:a16="http://schemas.microsoft.com/office/drawing/2014/main" id="{A01EA820-541D-4F20-9124-35A1F10C5D8E}"/>
                  </a:ext>
                </a:extLst>
              </p:cNvPr>
              <p:cNvSpPr>
                <a:spLocks/>
              </p:cNvSpPr>
              <p:nvPr/>
            </p:nvSpPr>
            <p:spPr bwMode="auto">
              <a:xfrm>
                <a:off x="4340225" y="3540125"/>
                <a:ext cx="139700" cy="220663"/>
              </a:xfrm>
              <a:custGeom>
                <a:avLst/>
                <a:gdLst>
                  <a:gd name="T0" fmla="*/ 13 w 37"/>
                  <a:gd name="T1" fmla="*/ 23 h 58"/>
                  <a:gd name="T2" fmla="*/ 28 w 37"/>
                  <a:gd name="T3" fmla="*/ 11 h 58"/>
                  <a:gd name="T4" fmla="*/ 20 w 37"/>
                  <a:gd name="T5" fmla="*/ 3 h 58"/>
                  <a:gd name="T6" fmla="*/ 31 w 37"/>
                  <a:gd name="T7" fmla="*/ 0 h 58"/>
                  <a:gd name="T8" fmla="*/ 36 w 37"/>
                  <a:gd name="T9" fmla="*/ 11 h 58"/>
                  <a:gd name="T10" fmla="*/ 17 w 37"/>
                  <a:gd name="T11" fmla="*/ 30 h 58"/>
                  <a:gd name="T12" fmla="*/ 9 w 37"/>
                  <a:gd name="T13" fmla="*/ 41 h 58"/>
                  <a:gd name="T14" fmla="*/ 16 w 37"/>
                  <a:gd name="T15" fmla="*/ 55 h 58"/>
                  <a:gd name="T16" fmla="*/ 11 w 37"/>
                  <a:gd name="T17" fmla="*/ 58 h 58"/>
                  <a:gd name="T18" fmla="*/ 0 w 37"/>
                  <a:gd name="T19" fmla="*/ 41 h 58"/>
                  <a:gd name="T20" fmla="*/ 13 w 37"/>
                  <a:gd name="T21"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8">
                    <a:moveTo>
                      <a:pt x="13" y="23"/>
                    </a:moveTo>
                    <a:cubicBezTo>
                      <a:pt x="21" y="18"/>
                      <a:pt x="28" y="18"/>
                      <a:pt x="28" y="11"/>
                    </a:cubicBezTo>
                    <a:cubicBezTo>
                      <a:pt x="28" y="7"/>
                      <a:pt x="24" y="5"/>
                      <a:pt x="20" y="3"/>
                    </a:cubicBezTo>
                    <a:cubicBezTo>
                      <a:pt x="23" y="3"/>
                      <a:pt x="27" y="2"/>
                      <a:pt x="31" y="0"/>
                    </a:cubicBezTo>
                    <a:cubicBezTo>
                      <a:pt x="35" y="3"/>
                      <a:pt x="36" y="7"/>
                      <a:pt x="36" y="11"/>
                    </a:cubicBezTo>
                    <a:cubicBezTo>
                      <a:pt x="37" y="23"/>
                      <a:pt x="27" y="25"/>
                      <a:pt x="17" y="30"/>
                    </a:cubicBezTo>
                    <a:cubicBezTo>
                      <a:pt x="12" y="32"/>
                      <a:pt x="9" y="36"/>
                      <a:pt x="9" y="41"/>
                    </a:cubicBezTo>
                    <a:cubicBezTo>
                      <a:pt x="9" y="47"/>
                      <a:pt x="12" y="51"/>
                      <a:pt x="16" y="55"/>
                    </a:cubicBezTo>
                    <a:cubicBezTo>
                      <a:pt x="14" y="56"/>
                      <a:pt x="13" y="57"/>
                      <a:pt x="11" y="58"/>
                    </a:cubicBezTo>
                    <a:cubicBezTo>
                      <a:pt x="4" y="54"/>
                      <a:pt x="0" y="48"/>
                      <a:pt x="0" y="41"/>
                    </a:cubicBezTo>
                    <a:cubicBezTo>
                      <a:pt x="0" y="33"/>
                      <a:pt x="5" y="27"/>
                      <a:pt x="13"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41">
                <a:extLst>
                  <a:ext uri="{FF2B5EF4-FFF2-40B4-BE49-F238E27FC236}">
                    <a16:creationId xmlns:a16="http://schemas.microsoft.com/office/drawing/2014/main" id="{D7E57C5D-2ABA-4A7F-A01A-CF92C4FE4181}"/>
                  </a:ext>
                </a:extLst>
              </p:cNvPr>
              <p:cNvSpPr>
                <a:spLocks noEditPoints="1"/>
              </p:cNvSpPr>
              <p:nvPr/>
            </p:nvSpPr>
            <p:spPr bwMode="auto">
              <a:xfrm>
                <a:off x="4468813" y="3070225"/>
                <a:ext cx="96838" cy="76200"/>
              </a:xfrm>
              <a:custGeom>
                <a:avLst/>
                <a:gdLst>
                  <a:gd name="T0" fmla="*/ 26 w 26"/>
                  <a:gd name="T1" fmla="*/ 14 h 20"/>
                  <a:gd name="T2" fmla="*/ 18 w 26"/>
                  <a:gd name="T3" fmla="*/ 19 h 20"/>
                  <a:gd name="T4" fmla="*/ 5 w 26"/>
                  <a:gd name="T5" fmla="*/ 18 h 20"/>
                  <a:gd name="T6" fmla="*/ 18 w 26"/>
                  <a:gd name="T7" fmla="*/ 14 h 20"/>
                  <a:gd name="T8" fmla="*/ 20 w 26"/>
                  <a:gd name="T9" fmla="*/ 9 h 20"/>
                  <a:gd name="T10" fmla="*/ 12 w 26"/>
                  <a:gd name="T11" fmla="*/ 12 h 20"/>
                  <a:gd name="T12" fmla="*/ 0 w 26"/>
                  <a:gd name="T13" fmla="*/ 11 h 20"/>
                  <a:gd name="T14" fmla="*/ 23 w 26"/>
                  <a:gd name="T15" fmla="*/ 2 h 20"/>
                  <a:gd name="T16" fmla="*/ 26 w 26"/>
                  <a:gd name="T17" fmla="*/ 14 h 20"/>
                  <a:gd name="T18" fmla="*/ 12 w 26"/>
                  <a:gd name="T19" fmla="*/ 4 h 20"/>
                  <a:gd name="T20" fmla="*/ 10 w 26"/>
                  <a:gd name="T21" fmla="*/ 6 h 20"/>
                  <a:gd name="T22" fmla="*/ 13 w 26"/>
                  <a:gd name="T23" fmla="*/ 7 h 20"/>
                  <a:gd name="T24" fmla="*/ 16 w 26"/>
                  <a:gd name="T25" fmla="*/ 5 h 20"/>
                  <a:gd name="T26" fmla="*/ 12 w 26"/>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0">
                    <a:moveTo>
                      <a:pt x="26" y="14"/>
                    </a:moveTo>
                    <a:cubicBezTo>
                      <a:pt x="26" y="14"/>
                      <a:pt x="23" y="18"/>
                      <a:pt x="18" y="19"/>
                    </a:cubicBezTo>
                    <a:cubicBezTo>
                      <a:pt x="10" y="20"/>
                      <a:pt x="6" y="19"/>
                      <a:pt x="5" y="18"/>
                    </a:cubicBezTo>
                    <a:cubicBezTo>
                      <a:pt x="4" y="17"/>
                      <a:pt x="15" y="17"/>
                      <a:pt x="18" y="14"/>
                    </a:cubicBezTo>
                    <a:cubicBezTo>
                      <a:pt x="22" y="12"/>
                      <a:pt x="20" y="9"/>
                      <a:pt x="20" y="9"/>
                    </a:cubicBezTo>
                    <a:cubicBezTo>
                      <a:pt x="20" y="9"/>
                      <a:pt x="17" y="11"/>
                      <a:pt x="12" y="12"/>
                    </a:cubicBezTo>
                    <a:cubicBezTo>
                      <a:pt x="8" y="13"/>
                      <a:pt x="0" y="13"/>
                      <a:pt x="0" y="11"/>
                    </a:cubicBezTo>
                    <a:cubicBezTo>
                      <a:pt x="0" y="9"/>
                      <a:pt x="10" y="0"/>
                      <a:pt x="23" y="2"/>
                    </a:cubicBezTo>
                    <a:lnTo>
                      <a:pt x="26" y="14"/>
                    </a:lnTo>
                    <a:close/>
                    <a:moveTo>
                      <a:pt x="12" y="4"/>
                    </a:moveTo>
                    <a:cubicBezTo>
                      <a:pt x="11" y="4"/>
                      <a:pt x="9" y="6"/>
                      <a:pt x="10" y="6"/>
                    </a:cubicBezTo>
                    <a:cubicBezTo>
                      <a:pt x="10" y="7"/>
                      <a:pt x="12" y="7"/>
                      <a:pt x="13" y="7"/>
                    </a:cubicBezTo>
                    <a:cubicBezTo>
                      <a:pt x="15" y="6"/>
                      <a:pt x="16" y="5"/>
                      <a:pt x="16" y="5"/>
                    </a:cubicBezTo>
                    <a:cubicBezTo>
                      <a:pt x="15" y="4"/>
                      <a:pt x="14" y="4"/>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42">
                <a:extLst>
                  <a:ext uri="{FF2B5EF4-FFF2-40B4-BE49-F238E27FC236}">
                    <a16:creationId xmlns:a16="http://schemas.microsoft.com/office/drawing/2014/main" id="{C97B013D-5296-4C08-B0E8-70F6CCDA520B}"/>
                  </a:ext>
                </a:extLst>
              </p:cNvPr>
              <p:cNvSpPr>
                <a:spLocks/>
              </p:cNvSpPr>
              <p:nvPr/>
            </p:nvSpPr>
            <p:spPr bwMode="auto">
              <a:xfrm>
                <a:off x="4460875" y="3119438"/>
                <a:ext cx="79375" cy="15875"/>
              </a:xfrm>
              <a:custGeom>
                <a:avLst/>
                <a:gdLst>
                  <a:gd name="T0" fmla="*/ 21 w 21"/>
                  <a:gd name="T1" fmla="*/ 1 h 4"/>
                  <a:gd name="T2" fmla="*/ 14 w 21"/>
                  <a:gd name="T3" fmla="*/ 0 h 4"/>
                  <a:gd name="T4" fmla="*/ 6 w 21"/>
                  <a:gd name="T5" fmla="*/ 2 h 4"/>
                  <a:gd name="T6" fmla="*/ 1 w 21"/>
                  <a:gd name="T7" fmla="*/ 1 h 4"/>
                  <a:gd name="T8" fmla="*/ 1 w 21"/>
                  <a:gd name="T9" fmla="*/ 2 h 4"/>
                  <a:gd name="T10" fmla="*/ 6 w 21"/>
                  <a:gd name="T11" fmla="*/ 4 h 4"/>
                  <a:gd name="T12" fmla="*/ 14 w 21"/>
                  <a:gd name="T13" fmla="*/ 1 h 4"/>
                  <a:gd name="T14" fmla="*/ 20 w 21"/>
                  <a:gd name="T15" fmla="*/ 3 h 4"/>
                  <a:gd name="T16" fmla="*/ 21 w 21"/>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
                    <a:moveTo>
                      <a:pt x="21" y="1"/>
                    </a:moveTo>
                    <a:cubicBezTo>
                      <a:pt x="21" y="1"/>
                      <a:pt x="17" y="0"/>
                      <a:pt x="14" y="0"/>
                    </a:cubicBezTo>
                    <a:cubicBezTo>
                      <a:pt x="11" y="0"/>
                      <a:pt x="8" y="3"/>
                      <a:pt x="6" y="2"/>
                    </a:cubicBezTo>
                    <a:cubicBezTo>
                      <a:pt x="4" y="2"/>
                      <a:pt x="2" y="1"/>
                      <a:pt x="1" y="1"/>
                    </a:cubicBezTo>
                    <a:cubicBezTo>
                      <a:pt x="1" y="1"/>
                      <a:pt x="0" y="2"/>
                      <a:pt x="1" y="2"/>
                    </a:cubicBezTo>
                    <a:cubicBezTo>
                      <a:pt x="3" y="3"/>
                      <a:pt x="4" y="4"/>
                      <a:pt x="6" y="4"/>
                    </a:cubicBezTo>
                    <a:cubicBezTo>
                      <a:pt x="9" y="4"/>
                      <a:pt x="12" y="1"/>
                      <a:pt x="14" y="1"/>
                    </a:cubicBezTo>
                    <a:cubicBezTo>
                      <a:pt x="16" y="1"/>
                      <a:pt x="20" y="3"/>
                      <a:pt x="20" y="3"/>
                    </a:cubicBez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3">
                <a:extLst>
                  <a:ext uri="{FF2B5EF4-FFF2-40B4-BE49-F238E27FC236}">
                    <a16:creationId xmlns:a16="http://schemas.microsoft.com/office/drawing/2014/main" id="{9A5ABF7E-0D1D-402D-8342-3B5BFE111B54}"/>
                  </a:ext>
                </a:extLst>
              </p:cNvPr>
              <p:cNvSpPr>
                <a:spLocks noEditPoints="1"/>
              </p:cNvSpPr>
              <p:nvPr/>
            </p:nvSpPr>
            <p:spPr bwMode="auto">
              <a:xfrm>
                <a:off x="4241800" y="3070225"/>
                <a:ext cx="101600" cy="76200"/>
              </a:xfrm>
              <a:custGeom>
                <a:avLst/>
                <a:gdLst>
                  <a:gd name="T0" fmla="*/ 4 w 27"/>
                  <a:gd name="T1" fmla="*/ 2 h 20"/>
                  <a:gd name="T2" fmla="*/ 27 w 27"/>
                  <a:gd name="T3" fmla="*/ 11 h 20"/>
                  <a:gd name="T4" fmla="*/ 14 w 27"/>
                  <a:gd name="T5" fmla="*/ 12 h 20"/>
                  <a:gd name="T6" fmla="*/ 7 w 27"/>
                  <a:gd name="T7" fmla="*/ 9 h 20"/>
                  <a:gd name="T8" fmla="*/ 8 w 27"/>
                  <a:gd name="T9" fmla="*/ 14 h 20"/>
                  <a:gd name="T10" fmla="*/ 21 w 27"/>
                  <a:gd name="T11" fmla="*/ 18 h 20"/>
                  <a:gd name="T12" fmla="*/ 9 w 27"/>
                  <a:gd name="T13" fmla="*/ 19 h 20"/>
                  <a:gd name="T14" fmla="*/ 0 w 27"/>
                  <a:gd name="T15" fmla="*/ 14 h 20"/>
                  <a:gd name="T16" fmla="*/ 4 w 27"/>
                  <a:gd name="T17" fmla="*/ 2 h 20"/>
                  <a:gd name="T18" fmla="*/ 11 w 27"/>
                  <a:gd name="T19" fmla="*/ 5 h 20"/>
                  <a:gd name="T20" fmla="*/ 13 w 27"/>
                  <a:gd name="T21" fmla="*/ 7 h 20"/>
                  <a:gd name="T22" fmla="*/ 17 w 27"/>
                  <a:gd name="T23" fmla="*/ 6 h 20"/>
                  <a:gd name="T24" fmla="*/ 14 w 27"/>
                  <a:gd name="T25" fmla="*/ 4 h 20"/>
                  <a:gd name="T26" fmla="*/ 11 w 27"/>
                  <a:gd name="T27"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0">
                    <a:moveTo>
                      <a:pt x="4" y="2"/>
                    </a:moveTo>
                    <a:cubicBezTo>
                      <a:pt x="16" y="0"/>
                      <a:pt x="27" y="9"/>
                      <a:pt x="27" y="11"/>
                    </a:cubicBezTo>
                    <a:cubicBezTo>
                      <a:pt x="26" y="13"/>
                      <a:pt x="19" y="13"/>
                      <a:pt x="14" y="12"/>
                    </a:cubicBezTo>
                    <a:cubicBezTo>
                      <a:pt x="9" y="11"/>
                      <a:pt x="7" y="9"/>
                      <a:pt x="7" y="9"/>
                    </a:cubicBezTo>
                    <a:cubicBezTo>
                      <a:pt x="7" y="9"/>
                      <a:pt x="5" y="12"/>
                      <a:pt x="8" y="14"/>
                    </a:cubicBezTo>
                    <a:cubicBezTo>
                      <a:pt x="11" y="17"/>
                      <a:pt x="22" y="17"/>
                      <a:pt x="21" y="18"/>
                    </a:cubicBezTo>
                    <a:cubicBezTo>
                      <a:pt x="21" y="19"/>
                      <a:pt x="16" y="20"/>
                      <a:pt x="9" y="19"/>
                    </a:cubicBezTo>
                    <a:cubicBezTo>
                      <a:pt x="3" y="18"/>
                      <a:pt x="0" y="14"/>
                      <a:pt x="0" y="14"/>
                    </a:cubicBezTo>
                    <a:lnTo>
                      <a:pt x="4" y="2"/>
                    </a:lnTo>
                    <a:close/>
                    <a:moveTo>
                      <a:pt x="11" y="5"/>
                    </a:moveTo>
                    <a:cubicBezTo>
                      <a:pt x="11" y="5"/>
                      <a:pt x="12" y="6"/>
                      <a:pt x="13" y="7"/>
                    </a:cubicBezTo>
                    <a:cubicBezTo>
                      <a:pt x="15" y="7"/>
                      <a:pt x="17" y="7"/>
                      <a:pt x="17" y="6"/>
                    </a:cubicBezTo>
                    <a:cubicBezTo>
                      <a:pt x="17" y="6"/>
                      <a:pt x="16" y="4"/>
                      <a:pt x="14" y="4"/>
                    </a:cubicBezTo>
                    <a:cubicBezTo>
                      <a:pt x="13" y="4"/>
                      <a:pt x="11" y="4"/>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44">
                <a:extLst>
                  <a:ext uri="{FF2B5EF4-FFF2-40B4-BE49-F238E27FC236}">
                    <a16:creationId xmlns:a16="http://schemas.microsoft.com/office/drawing/2014/main" id="{1A48E0E5-5BF2-4E8E-BB31-63B644680625}"/>
                  </a:ext>
                </a:extLst>
              </p:cNvPr>
              <p:cNvSpPr>
                <a:spLocks/>
              </p:cNvSpPr>
              <p:nvPr/>
            </p:nvSpPr>
            <p:spPr bwMode="auto">
              <a:xfrm>
                <a:off x="4268788" y="3119438"/>
                <a:ext cx="77788" cy="15875"/>
              </a:xfrm>
              <a:custGeom>
                <a:avLst/>
                <a:gdLst>
                  <a:gd name="T0" fmla="*/ 0 w 21"/>
                  <a:gd name="T1" fmla="*/ 1 h 4"/>
                  <a:gd name="T2" fmla="*/ 8 w 21"/>
                  <a:gd name="T3" fmla="*/ 0 h 4"/>
                  <a:gd name="T4" fmla="*/ 16 w 21"/>
                  <a:gd name="T5" fmla="*/ 2 h 4"/>
                  <a:gd name="T6" fmla="*/ 20 w 21"/>
                  <a:gd name="T7" fmla="*/ 1 h 4"/>
                  <a:gd name="T8" fmla="*/ 20 w 21"/>
                  <a:gd name="T9" fmla="*/ 2 h 4"/>
                  <a:gd name="T10" fmla="*/ 15 w 21"/>
                  <a:gd name="T11" fmla="*/ 4 h 4"/>
                  <a:gd name="T12" fmla="*/ 7 w 21"/>
                  <a:gd name="T13" fmla="*/ 1 h 4"/>
                  <a:gd name="T14" fmla="*/ 2 w 21"/>
                  <a:gd name="T15" fmla="*/ 3 h 4"/>
                  <a:gd name="T16" fmla="*/ 0 w 21"/>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
                    <a:moveTo>
                      <a:pt x="0" y="1"/>
                    </a:moveTo>
                    <a:cubicBezTo>
                      <a:pt x="0" y="1"/>
                      <a:pt x="5" y="0"/>
                      <a:pt x="8" y="0"/>
                    </a:cubicBezTo>
                    <a:cubicBezTo>
                      <a:pt x="11" y="0"/>
                      <a:pt x="13" y="3"/>
                      <a:pt x="16" y="2"/>
                    </a:cubicBezTo>
                    <a:cubicBezTo>
                      <a:pt x="18" y="2"/>
                      <a:pt x="20" y="1"/>
                      <a:pt x="20" y="1"/>
                    </a:cubicBezTo>
                    <a:cubicBezTo>
                      <a:pt x="21" y="1"/>
                      <a:pt x="21" y="2"/>
                      <a:pt x="20" y="2"/>
                    </a:cubicBezTo>
                    <a:cubicBezTo>
                      <a:pt x="19" y="3"/>
                      <a:pt x="17" y="4"/>
                      <a:pt x="15" y="4"/>
                    </a:cubicBezTo>
                    <a:cubicBezTo>
                      <a:pt x="12" y="4"/>
                      <a:pt x="9" y="1"/>
                      <a:pt x="7" y="1"/>
                    </a:cubicBezTo>
                    <a:cubicBezTo>
                      <a:pt x="5" y="1"/>
                      <a:pt x="2" y="3"/>
                      <a:pt x="2" y="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97" name="Straight Connector 96">
            <a:extLst>
              <a:ext uri="{FF2B5EF4-FFF2-40B4-BE49-F238E27FC236}">
                <a16:creationId xmlns:a16="http://schemas.microsoft.com/office/drawing/2014/main" id="{BC6C0AFA-ED07-4095-BC92-040D3C0D9BD6}"/>
              </a:ext>
            </a:extLst>
          </p:cNvPr>
          <p:cNvCxnSpPr/>
          <p:nvPr/>
        </p:nvCxnSpPr>
        <p:spPr>
          <a:xfrm>
            <a:off x="9387603" y="3256816"/>
            <a:ext cx="288153"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itle 1">
            <a:extLst>
              <a:ext uri="{FF2B5EF4-FFF2-40B4-BE49-F238E27FC236}">
                <a16:creationId xmlns:a16="http://schemas.microsoft.com/office/drawing/2014/main" id="{A084D92A-93CA-4A1C-B53B-8C8DD89EDEF5}"/>
              </a:ext>
            </a:extLst>
          </p:cNvPr>
          <p:cNvSpPr txBox="1">
            <a:spLocks/>
          </p:cNvSpPr>
          <p:nvPr/>
        </p:nvSpPr>
        <p:spPr>
          <a:xfrm>
            <a:off x="1197330" y="4010964"/>
            <a:ext cx="2633773" cy="1325563"/>
          </a:xfrm>
          <a:prstGeom prst="rect">
            <a:avLst/>
          </a:prstGeom>
        </p:spPr>
        <p:txBody>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pPr algn="ctr"/>
            <a:r>
              <a:rPr lang="en-US" sz="2400" dirty="0">
                <a:solidFill>
                  <a:schemeClr val="accent2"/>
                </a:solidFill>
              </a:rPr>
              <a:t>Healthcare Privacy &amp; Security Regulations</a:t>
            </a:r>
          </a:p>
        </p:txBody>
      </p:sp>
      <p:sp>
        <p:nvSpPr>
          <p:cNvPr id="99" name="Freeform 54">
            <a:extLst>
              <a:ext uri="{FF2B5EF4-FFF2-40B4-BE49-F238E27FC236}">
                <a16:creationId xmlns:a16="http://schemas.microsoft.com/office/drawing/2014/main" id="{FE5E4DF3-506A-4A98-A766-D85FFDFED397}"/>
              </a:ext>
            </a:extLst>
          </p:cNvPr>
          <p:cNvSpPr>
            <a:spLocks/>
          </p:cNvSpPr>
          <p:nvPr/>
        </p:nvSpPr>
        <p:spPr bwMode="auto">
          <a:xfrm>
            <a:off x="1829020" y="2047010"/>
            <a:ext cx="1315295" cy="1327586"/>
          </a:xfrm>
          <a:custGeom>
            <a:avLst/>
            <a:gdLst>
              <a:gd name="T0" fmla="*/ 15 w 216"/>
              <a:gd name="T1" fmla="*/ 81 h 216"/>
              <a:gd name="T2" fmla="*/ 81 w 216"/>
              <a:gd name="T3" fmla="*/ 15 h 216"/>
              <a:gd name="T4" fmla="*/ 135 w 216"/>
              <a:gd name="T5" fmla="*/ 15 h 216"/>
              <a:gd name="T6" fmla="*/ 201 w 216"/>
              <a:gd name="T7" fmla="*/ 81 h 216"/>
              <a:gd name="T8" fmla="*/ 201 w 216"/>
              <a:gd name="T9" fmla="*/ 135 h 216"/>
              <a:gd name="T10" fmla="*/ 135 w 216"/>
              <a:gd name="T11" fmla="*/ 201 h 216"/>
              <a:gd name="T12" fmla="*/ 81 w 216"/>
              <a:gd name="T13" fmla="*/ 201 h 216"/>
              <a:gd name="T14" fmla="*/ 15 w 216"/>
              <a:gd name="T15" fmla="*/ 135 h 216"/>
              <a:gd name="T16" fmla="*/ 15 w 216"/>
              <a:gd name="T17"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5" y="81"/>
                </a:moveTo>
                <a:cubicBezTo>
                  <a:pt x="81" y="15"/>
                  <a:pt x="81" y="15"/>
                  <a:pt x="81" y="15"/>
                </a:cubicBezTo>
                <a:cubicBezTo>
                  <a:pt x="96" y="0"/>
                  <a:pt x="120" y="0"/>
                  <a:pt x="135" y="15"/>
                </a:cubicBezTo>
                <a:cubicBezTo>
                  <a:pt x="201" y="81"/>
                  <a:pt x="201" y="81"/>
                  <a:pt x="201" y="81"/>
                </a:cubicBezTo>
                <a:cubicBezTo>
                  <a:pt x="216" y="96"/>
                  <a:pt x="216" y="120"/>
                  <a:pt x="201" y="135"/>
                </a:cubicBezTo>
                <a:cubicBezTo>
                  <a:pt x="135" y="201"/>
                  <a:pt x="135" y="201"/>
                  <a:pt x="135" y="201"/>
                </a:cubicBezTo>
                <a:cubicBezTo>
                  <a:pt x="120" y="216"/>
                  <a:pt x="96" y="216"/>
                  <a:pt x="81" y="201"/>
                </a:cubicBezTo>
                <a:cubicBezTo>
                  <a:pt x="15" y="135"/>
                  <a:pt x="15" y="135"/>
                  <a:pt x="15" y="135"/>
                </a:cubicBezTo>
                <a:cubicBezTo>
                  <a:pt x="0" y="120"/>
                  <a:pt x="0" y="96"/>
                  <a:pt x="15" y="81"/>
                </a:cubicBezTo>
                <a:close/>
              </a:path>
            </a:pathLst>
          </a:custGeom>
          <a:solidFill>
            <a:schemeClr val="accent3"/>
          </a:solidFill>
          <a:ln w="50800">
            <a:noFill/>
          </a:ln>
          <a:effectLst/>
        </p:spPr>
        <p:txBody>
          <a:bodyPr vert="horz" wrap="square" lIns="91440" tIns="45720" rIns="91440" bIns="45720" numCol="1" anchor="t" anchorCtr="0" compatLnSpc="1">
            <a:prstTxWarp prst="textNoShape">
              <a:avLst/>
            </a:prstTxWarp>
          </a:bodyPr>
          <a:lstStyle/>
          <a:p>
            <a:endParaRPr lang="en-US"/>
          </a:p>
        </p:txBody>
      </p:sp>
      <p:sp>
        <p:nvSpPr>
          <p:cNvPr id="100" name="Freeform 15">
            <a:extLst>
              <a:ext uri="{FF2B5EF4-FFF2-40B4-BE49-F238E27FC236}">
                <a16:creationId xmlns:a16="http://schemas.microsoft.com/office/drawing/2014/main" id="{6EED7125-28A4-490F-B2E5-0C90D451AF6E}"/>
              </a:ext>
            </a:extLst>
          </p:cNvPr>
          <p:cNvSpPr>
            <a:spLocks noEditPoints="1"/>
          </p:cNvSpPr>
          <p:nvPr/>
        </p:nvSpPr>
        <p:spPr bwMode="auto">
          <a:xfrm>
            <a:off x="2089929" y="2435796"/>
            <a:ext cx="708978" cy="586740"/>
          </a:xfrm>
          <a:custGeom>
            <a:avLst/>
            <a:gdLst>
              <a:gd name="T0" fmla="*/ 87 w 171"/>
              <a:gd name="T1" fmla="*/ 19 h 141"/>
              <a:gd name="T2" fmla="*/ 56 w 171"/>
              <a:gd name="T3" fmla="*/ 21 h 141"/>
              <a:gd name="T4" fmla="*/ 16 w 171"/>
              <a:gd name="T5" fmla="*/ 66 h 141"/>
              <a:gd name="T6" fmla="*/ 41 w 171"/>
              <a:gd name="T7" fmla="*/ 106 h 141"/>
              <a:gd name="T8" fmla="*/ 55 w 171"/>
              <a:gd name="T9" fmla="*/ 122 h 141"/>
              <a:gd name="T10" fmla="*/ 88 w 171"/>
              <a:gd name="T11" fmla="*/ 138 h 141"/>
              <a:gd name="T12" fmla="*/ 116 w 171"/>
              <a:gd name="T13" fmla="*/ 130 h 141"/>
              <a:gd name="T14" fmla="*/ 129 w 171"/>
              <a:gd name="T15" fmla="*/ 111 h 141"/>
              <a:gd name="T16" fmla="*/ 140 w 171"/>
              <a:gd name="T17" fmla="*/ 88 h 141"/>
              <a:gd name="T18" fmla="*/ 171 w 171"/>
              <a:gd name="T19" fmla="*/ 42 h 141"/>
              <a:gd name="T20" fmla="*/ 34 w 171"/>
              <a:gd name="T21" fmla="*/ 90 h 141"/>
              <a:gd name="T22" fmla="*/ 23 w 171"/>
              <a:gd name="T23" fmla="*/ 65 h 141"/>
              <a:gd name="T24" fmla="*/ 52 w 171"/>
              <a:gd name="T25" fmla="*/ 25 h 141"/>
              <a:gd name="T26" fmla="*/ 58 w 171"/>
              <a:gd name="T27" fmla="*/ 26 h 141"/>
              <a:gd name="T28" fmla="*/ 97 w 171"/>
              <a:gd name="T29" fmla="*/ 43 h 141"/>
              <a:gd name="T30" fmla="*/ 96 w 171"/>
              <a:gd name="T31" fmla="*/ 50 h 141"/>
              <a:gd name="T32" fmla="*/ 70 w 171"/>
              <a:gd name="T33" fmla="*/ 37 h 141"/>
              <a:gd name="T34" fmla="*/ 71 w 171"/>
              <a:gd name="T35" fmla="*/ 49 h 141"/>
              <a:gd name="T36" fmla="*/ 38 w 171"/>
              <a:gd name="T37" fmla="*/ 83 h 141"/>
              <a:gd name="T38" fmla="*/ 81 w 171"/>
              <a:gd name="T39" fmla="*/ 135 h 141"/>
              <a:gd name="T40" fmla="*/ 79 w 171"/>
              <a:gd name="T41" fmla="*/ 125 h 141"/>
              <a:gd name="T42" fmla="*/ 85 w 171"/>
              <a:gd name="T43" fmla="*/ 133 h 141"/>
              <a:gd name="T44" fmla="*/ 98 w 171"/>
              <a:gd name="T45" fmla="*/ 129 h 141"/>
              <a:gd name="T46" fmla="*/ 107 w 171"/>
              <a:gd name="T47" fmla="*/ 122 h 141"/>
              <a:gd name="T48" fmla="*/ 115 w 171"/>
              <a:gd name="T49" fmla="*/ 122 h 141"/>
              <a:gd name="T50" fmla="*/ 123 w 171"/>
              <a:gd name="T51" fmla="*/ 114 h 141"/>
              <a:gd name="T52" fmla="*/ 124 w 171"/>
              <a:gd name="T53" fmla="*/ 106 h 141"/>
              <a:gd name="T54" fmla="*/ 132 w 171"/>
              <a:gd name="T55" fmla="*/ 103 h 141"/>
              <a:gd name="T56" fmla="*/ 148 w 171"/>
              <a:gd name="T57" fmla="*/ 60 h 141"/>
              <a:gd name="T58" fmla="*/ 117 w 171"/>
              <a:gd name="T59" fmla="*/ 102 h 141"/>
              <a:gd name="T60" fmla="*/ 86 w 171"/>
              <a:gd name="T61" fmla="*/ 125 h 141"/>
              <a:gd name="T62" fmla="*/ 98 w 171"/>
              <a:gd name="T63" fmla="*/ 105 h 141"/>
              <a:gd name="T64" fmla="*/ 99 w 171"/>
              <a:gd name="T65" fmla="*/ 96 h 141"/>
              <a:gd name="T66" fmla="*/ 63 w 171"/>
              <a:gd name="T67" fmla="*/ 123 h 141"/>
              <a:gd name="T68" fmla="*/ 93 w 171"/>
              <a:gd name="T69" fmla="*/ 85 h 141"/>
              <a:gd name="T70" fmla="*/ 56 w 171"/>
              <a:gd name="T71" fmla="*/ 114 h 141"/>
              <a:gd name="T72" fmla="*/ 79 w 171"/>
              <a:gd name="T73" fmla="*/ 76 h 141"/>
              <a:gd name="T74" fmla="*/ 51 w 171"/>
              <a:gd name="T75" fmla="*/ 95 h 141"/>
              <a:gd name="T76" fmla="*/ 42 w 171"/>
              <a:gd name="T77" fmla="*/ 88 h 141"/>
              <a:gd name="T78" fmla="*/ 93 w 171"/>
              <a:gd name="T79" fmla="*/ 57 h 141"/>
              <a:gd name="T80" fmla="*/ 103 w 171"/>
              <a:gd name="T81" fmla="*/ 46 h 141"/>
              <a:gd name="T82" fmla="*/ 89 w 171"/>
              <a:gd name="T83" fmla="*/ 28 h 141"/>
              <a:gd name="T84" fmla="*/ 103 w 171"/>
              <a:gd name="T85" fmla="*/ 17 h 141"/>
              <a:gd name="T86" fmla="*/ 130 w 171"/>
              <a:gd name="T87" fmla="*/ 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141">
                <a:moveTo>
                  <a:pt x="114" y="14"/>
                </a:moveTo>
                <a:cubicBezTo>
                  <a:pt x="113" y="14"/>
                  <a:pt x="113" y="14"/>
                  <a:pt x="112" y="14"/>
                </a:cubicBezTo>
                <a:cubicBezTo>
                  <a:pt x="107" y="12"/>
                  <a:pt x="98" y="10"/>
                  <a:pt x="87" y="19"/>
                </a:cubicBezTo>
                <a:cubicBezTo>
                  <a:pt x="86" y="19"/>
                  <a:pt x="86" y="19"/>
                  <a:pt x="86" y="19"/>
                </a:cubicBezTo>
                <a:cubicBezTo>
                  <a:pt x="83" y="22"/>
                  <a:pt x="83" y="22"/>
                  <a:pt x="83" y="22"/>
                </a:cubicBezTo>
                <a:cubicBezTo>
                  <a:pt x="70" y="13"/>
                  <a:pt x="59" y="19"/>
                  <a:pt x="56" y="21"/>
                </a:cubicBezTo>
                <a:cubicBezTo>
                  <a:pt x="43" y="8"/>
                  <a:pt x="43" y="8"/>
                  <a:pt x="43" y="8"/>
                </a:cubicBezTo>
                <a:cubicBezTo>
                  <a:pt x="0" y="50"/>
                  <a:pt x="0" y="50"/>
                  <a:pt x="0" y="50"/>
                </a:cubicBezTo>
                <a:cubicBezTo>
                  <a:pt x="16" y="66"/>
                  <a:pt x="16" y="66"/>
                  <a:pt x="16" y="66"/>
                </a:cubicBezTo>
                <a:cubicBezTo>
                  <a:pt x="17" y="73"/>
                  <a:pt x="19" y="80"/>
                  <a:pt x="24" y="87"/>
                </a:cubicBezTo>
                <a:cubicBezTo>
                  <a:pt x="26" y="91"/>
                  <a:pt x="28" y="93"/>
                  <a:pt x="31" y="96"/>
                </a:cubicBezTo>
                <a:cubicBezTo>
                  <a:pt x="34" y="99"/>
                  <a:pt x="38" y="103"/>
                  <a:pt x="41" y="106"/>
                </a:cubicBezTo>
                <a:cubicBezTo>
                  <a:pt x="37" y="111"/>
                  <a:pt x="39" y="115"/>
                  <a:pt x="43" y="119"/>
                </a:cubicBezTo>
                <a:cubicBezTo>
                  <a:pt x="47" y="123"/>
                  <a:pt x="50" y="124"/>
                  <a:pt x="55" y="122"/>
                </a:cubicBezTo>
                <a:cubicBezTo>
                  <a:pt x="55" y="122"/>
                  <a:pt x="55" y="122"/>
                  <a:pt x="55" y="122"/>
                </a:cubicBezTo>
                <a:cubicBezTo>
                  <a:pt x="59" y="128"/>
                  <a:pt x="63" y="131"/>
                  <a:pt x="66" y="131"/>
                </a:cubicBezTo>
                <a:cubicBezTo>
                  <a:pt x="68" y="133"/>
                  <a:pt x="70" y="134"/>
                  <a:pt x="71" y="136"/>
                </a:cubicBezTo>
                <a:cubicBezTo>
                  <a:pt x="76" y="140"/>
                  <a:pt x="83" y="141"/>
                  <a:pt x="88" y="138"/>
                </a:cubicBezTo>
                <a:cubicBezTo>
                  <a:pt x="91" y="137"/>
                  <a:pt x="91" y="135"/>
                  <a:pt x="93" y="133"/>
                </a:cubicBezTo>
                <a:cubicBezTo>
                  <a:pt x="102" y="141"/>
                  <a:pt x="108" y="141"/>
                  <a:pt x="116" y="130"/>
                </a:cubicBezTo>
                <a:cubicBezTo>
                  <a:pt x="116" y="130"/>
                  <a:pt x="116" y="130"/>
                  <a:pt x="116" y="130"/>
                </a:cubicBezTo>
                <a:cubicBezTo>
                  <a:pt x="121" y="132"/>
                  <a:pt x="125" y="131"/>
                  <a:pt x="129" y="127"/>
                </a:cubicBezTo>
                <a:cubicBezTo>
                  <a:pt x="133" y="123"/>
                  <a:pt x="134" y="119"/>
                  <a:pt x="130" y="113"/>
                </a:cubicBezTo>
                <a:cubicBezTo>
                  <a:pt x="130" y="113"/>
                  <a:pt x="128" y="111"/>
                  <a:pt x="129" y="111"/>
                </a:cubicBezTo>
                <a:cubicBezTo>
                  <a:pt x="132" y="112"/>
                  <a:pt x="134" y="110"/>
                  <a:pt x="136" y="108"/>
                </a:cubicBezTo>
                <a:cubicBezTo>
                  <a:pt x="139" y="103"/>
                  <a:pt x="139" y="98"/>
                  <a:pt x="135" y="93"/>
                </a:cubicBezTo>
                <a:cubicBezTo>
                  <a:pt x="137" y="91"/>
                  <a:pt x="139" y="90"/>
                  <a:pt x="140" y="88"/>
                </a:cubicBezTo>
                <a:cubicBezTo>
                  <a:pt x="143" y="85"/>
                  <a:pt x="145" y="83"/>
                  <a:pt x="147" y="80"/>
                </a:cubicBezTo>
                <a:cubicBezTo>
                  <a:pt x="152" y="72"/>
                  <a:pt x="155" y="65"/>
                  <a:pt x="155" y="58"/>
                </a:cubicBezTo>
                <a:cubicBezTo>
                  <a:pt x="171" y="42"/>
                  <a:pt x="171" y="42"/>
                  <a:pt x="171" y="42"/>
                </a:cubicBezTo>
                <a:cubicBezTo>
                  <a:pt x="129" y="0"/>
                  <a:pt x="129" y="0"/>
                  <a:pt x="129" y="0"/>
                </a:cubicBezTo>
                <a:lnTo>
                  <a:pt x="114" y="14"/>
                </a:lnTo>
                <a:close/>
                <a:moveTo>
                  <a:pt x="34" y="90"/>
                </a:moveTo>
                <a:cubicBezTo>
                  <a:pt x="29" y="85"/>
                  <a:pt x="25" y="79"/>
                  <a:pt x="24" y="73"/>
                </a:cubicBezTo>
                <a:cubicBezTo>
                  <a:pt x="23" y="71"/>
                  <a:pt x="23" y="70"/>
                  <a:pt x="23" y="68"/>
                </a:cubicBezTo>
                <a:cubicBezTo>
                  <a:pt x="23" y="67"/>
                  <a:pt x="23" y="66"/>
                  <a:pt x="23" y="65"/>
                </a:cubicBezTo>
                <a:cubicBezTo>
                  <a:pt x="6" y="48"/>
                  <a:pt x="6" y="48"/>
                  <a:pt x="6" y="48"/>
                </a:cubicBezTo>
                <a:cubicBezTo>
                  <a:pt x="41" y="14"/>
                  <a:pt x="41" y="14"/>
                  <a:pt x="41" y="14"/>
                </a:cubicBezTo>
                <a:cubicBezTo>
                  <a:pt x="52" y="25"/>
                  <a:pt x="52" y="25"/>
                  <a:pt x="52" y="25"/>
                </a:cubicBezTo>
                <a:cubicBezTo>
                  <a:pt x="53" y="25"/>
                  <a:pt x="53" y="25"/>
                  <a:pt x="53" y="25"/>
                </a:cubicBezTo>
                <a:cubicBezTo>
                  <a:pt x="53" y="26"/>
                  <a:pt x="53" y="26"/>
                  <a:pt x="53" y="26"/>
                </a:cubicBezTo>
                <a:cubicBezTo>
                  <a:pt x="58" y="26"/>
                  <a:pt x="58" y="26"/>
                  <a:pt x="58" y="26"/>
                </a:cubicBezTo>
                <a:cubicBezTo>
                  <a:pt x="59" y="25"/>
                  <a:pt x="59" y="25"/>
                  <a:pt x="59" y="25"/>
                </a:cubicBezTo>
                <a:cubicBezTo>
                  <a:pt x="61" y="24"/>
                  <a:pt x="70" y="19"/>
                  <a:pt x="82" y="28"/>
                </a:cubicBezTo>
                <a:cubicBezTo>
                  <a:pt x="97" y="43"/>
                  <a:pt x="97" y="43"/>
                  <a:pt x="97" y="43"/>
                </a:cubicBezTo>
                <a:cubicBezTo>
                  <a:pt x="98" y="44"/>
                  <a:pt x="98" y="45"/>
                  <a:pt x="98" y="46"/>
                </a:cubicBezTo>
                <a:cubicBezTo>
                  <a:pt x="98" y="48"/>
                  <a:pt x="98" y="49"/>
                  <a:pt x="97" y="49"/>
                </a:cubicBezTo>
                <a:cubicBezTo>
                  <a:pt x="96" y="50"/>
                  <a:pt x="96" y="50"/>
                  <a:pt x="96" y="50"/>
                </a:cubicBezTo>
                <a:cubicBezTo>
                  <a:pt x="94" y="52"/>
                  <a:pt x="92" y="52"/>
                  <a:pt x="90" y="50"/>
                </a:cubicBezTo>
                <a:cubicBezTo>
                  <a:pt x="74" y="34"/>
                  <a:pt x="74" y="34"/>
                  <a:pt x="74" y="34"/>
                </a:cubicBezTo>
                <a:cubicBezTo>
                  <a:pt x="70" y="37"/>
                  <a:pt x="70" y="37"/>
                  <a:pt x="70" y="37"/>
                </a:cubicBezTo>
                <a:cubicBezTo>
                  <a:pt x="75" y="42"/>
                  <a:pt x="75" y="42"/>
                  <a:pt x="75" y="42"/>
                </a:cubicBezTo>
                <a:cubicBezTo>
                  <a:pt x="77" y="44"/>
                  <a:pt x="77" y="44"/>
                  <a:pt x="77" y="44"/>
                </a:cubicBezTo>
                <a:cubicBezTo>
                  <a:pt x="75" y="46"/>
                  <a:pt x="73" y="48"/>
                  <a:pt x="71" y="49"/>
                </a:cubicBezTo>
                <a:cubicBezTo>
                  <a:pt x="71" y="50"/>
                  <a:pt x="70" y="50"/>
                  <a:pt x="70" y="51"/>
                </a:cubicBezTo>
                <a:cubicBezTo>
                  <a:pt x="70" y="51"/>
                  <a:pt x="70" y="51"/>
                  <a:pt x="70" y="51"/>
                </a:cubicBezTo>
                <a:cubicBezTo>
                  <a:pt x="59" y="62"/>
                  <a:pt x="48" y="73"/>
                  <a:pt x="38" y="83"/>
                </a:cubicBezTo>
                <a:cubicBezTo>
                  <a:pt x="36" y="86"/>
                  <a:pt x="34" y="88"/>
                  <a:pt x="34" y="90"/>
                </a:cubicBezTo>
                <a:close/>
                <a:moveTo>
                  <a:pt x="85" y="133"/>
                </a:moveTo>
                <a:cubicBezTo>
                  <a:pt x="84" y="134"/>
                  <a:pt x="83" y="135"/>
                  <a:pt x="81" y="135"/>
                </a:cubicBezTo>
                <a:cubicBezTo>
                  <a:pt x="78" y="135"/>
                  <a:pt x="77" y="133"/>
                  <a:pt x="75" y="132"/>
                </a:cubicBezTo>
                <a:cubicBezTo>
                  <a:pt x="75" y="131"/>
                  <a:pt x="74" y="130"/>
                  <a:pt x="73" y="129"/>
                </a:cubicBezTo>
                <a:cubicBezTo>
                  <a:pt x="75" y="128"/>
                  <a:pt x="77" y="127"/>
                  <a:pt x="79" y="125"/>
                </a:cubicBezTo>
                <a:cubicBezTo>
                  <a:pt x="80" y="127"/>
                  <a:pt x="80" y="129"/>
                  <a:pt x="83" y="130"/>
                </a:cubicBezTo>
                <a:cubicBezTo>
                  <a:pt x="84" y="131"/>
                  <a:pt x="85" y="131"/>
                  <a:pt x="86" y="131"/>
                </a:cubicBezTo>
                <a:cubicBezTo>
                  <a:pt x="86" y="132"/>
                  <a:pt x="86" y="133"/>
                  <a:pt x="85" y="133"/>
                </a:cubicBezTo>
                <a:close/>
                <a:moveTo>
                  <a:pt x="108" y="131"/>
                </a:moveTo>
                <a:cubicBezTo>
                  <a:pt x="106" y="134"/>
                  <a:pt x="103" y="134"/>
                  <a:pt x="100" y="131"/>
                </a:cubicBezTo>
                <a:cubicBezTo>
                  <a:pt x="99" y="130"/>
                  <a:pt x="98" y="130"/>
                  <a:pt x="98" y="129"/>
                </a:cubicBezTo>
                <a:cubicBezTo>
                  <a:pt x="99" y="129"/>
                  <a:pt x="99" y="128"/>
                  <a:pt x="100" y="128"/>
                </a:cubicBezTo>
                <a:cubicBezTo>
                  <a:pt x="102" y="126"/>
                  <a:pt x="104" y="124"/>
                  <a:pt x="106" y="122"/>
                </a:cubicBezTo>
                <a:cubicBezTo>
                  <a:pt x="106" y="122"/>
                  <a:pt x="106" y="122"/>
                  <a:pt x="107" y="122"/>
                </a:cubicBezTo>
                <a:cubicBezTo>
                  <a:pt x="110" y="126"/>
                  <a:pt x="110" y="128"/>
                  <a:pt x="108" y="131"/>
                </a:cubicBezTo>
                <a:close/>
                <a:moveTo>
                  <a:pt x="125" y="122"/>
                </a:moveTo>
                <a:cubicBezTo>
                  <a:pt x="122" y="126"/>
                  <a:pt x="119" y="126"/>
                  <a:pt x="115" y="122"/>
                </a:cubicBezTo>
                <a:cubicBezTo>
                  <a:pt x="114" y="121"/>
                  <a:pt x="112" y="119"/>
                  <a:pt x="110" y="118"/>
                </a:cubicBezTo>
                <a:cubicBezTo>
                  <a:pt x="113" y="115"/>
                  <a:pt x="116" y="112"/>
                  <a:pt x="119" y="110"/>
                </a:cubicBezTo>
                <a:cubicBezTo>
                  <a:pt x="120" y="111"/>
                  <a:pt x="122" y="113"/>
                  <a:pt x="123" y="114"/>
                </a:cubicBezTo>
                <a:cubicBezTo>
                  <a:pt x="126" y="117"/>
                  <a:pt x="127" y="120"/>
                  <a:pt x="125" y="122"/>
                </a:cubicBezTo>
                <a:close/>
                <a:moveTo>
                  <a:pt x="132" y="103"/>
                </a:moveTo>
                <a:cubicBezTo>
                  <a:pt x="130" y="106"/>
                  <a:pt x="127" y="107"/>
                  <a:pt x="124" y="106"/>
                </a:cubicBezTo>
                <a:cubicBezTo>
                  <a:pt x="123" y="106"/>
                  <a:pt x="123" y="105"/>
                  <a:pt x="123" y="105"/>
                </a:cubicBezTo>
                <a:cubicBezTo>
                  <a:pt x="126" y="103"/>
                  <a:pt x="128" y="100"/>
                  <a:pt x="131" y="97"/>
                </a:cubicBezTo>
                <a:cubicBezTo>
                  <a:pt x="132" y="99"/>
                  <a:pt x="132" y="101"/>
                  <a:pt x="132" y="103"/>
                </a:cubicBezTo>
                <a:close/>
                <a:moveTo>
                  <a:pt x="165" y="40"/>
                </a:moveTo>
                <a:cubicBezTo>
                  <a:pt x="149" y="57"/>
                  <a:pt x="149" y="57"/>
                  <a:pt x="149" y="57"/>
                </a:cubicBezTo>
                <a:cubicBezTo>
                  <a:pt x="149" y="58"/>
                  <a:pt x="149" y="59"/>
                  <a:pt x="148" y="60"/>
                </a:cubicBezTo>
                <a:cubicBezTo>
                  <a:pt x="148" y="62"/>
                  <a:pt x="148" y="63"/>
                  <a:pt x="148" y="65"/>
                </a:cubicBezTo>
                <a:cubicBezTo>
                  <a:pt x="146" y="71"/>
                  <a:pt x="142" y="77"/>
                  <a:pt x="138" y="82"/>
                </a:cubicBezTo>
                <a:cubicBezTo>
                  <a:pt x="131" y="89"/>
                  <a:pt x="124" y="96"/>
                  <a:pt x="117" y="102"/>
                </a:cubicBezTo>
                <a:cubicBezTo>
                  <a:pt x="110" y="109"/>
                  <a:pt x="103" y="117"/>
                  <a:pt x="96" y="124"/>
                </a:cubicBezTo>
                <a:cubicBezTo>
                  <a:pt x="95" y="125"/>
                  <a:pt x="93" y="127"/>
                  <a:pt x="90" y="127"/>
                </a:cubicBezTo>
                <a:cubicBezTo>
                  <a:pt x="89" y="127"/>
                  <a:pt x="87" y="126"/>
                  <a:pt x="86" y="125"/>
                </a:cubicBezTo>
                <a:cubicBezTo>
                  <a:pt x="85" y="124"/>
                  <a:pt x="85" y="122"/>
                  <a:pt x="85" y="120"/>
                </a:cubicBezTo>
                <a:cubicBezTo>
                  <a:pt x="85" y="118"/>
                  <a:pt x="87" y="117"/>
                  <a:pt x="88" y="115"/>
                </a:cubicBezTo>
                <a:cubicBezTo>
                  <a:pt x="92" y="112"/>
                  <a:pt x="95" y="109"/>
                  <a:pt x="98" y="105"/>
                </a:cubicBezTo>
                <a:cubicBezTo>
                  <a:pt x="100" y="104"/>
                  <a:pt x="101" y="102"/>
                  <a:pt x="103" y="100"/>
                </a:cubicBezTo>
                <a:cubicBezTo>
                  <a:pt x="105" y="99"/>
                  <a:pt x="110" y="95"/>
                  <a:pt x="107" y="92"/>
                </a:cubicBezTo>
                <a:cubicBezTo>
                  <a:pt x="104" y="90"/>
                  <a:pt x="101" y="95"/>
                  <a:pt x="99" y="96"/>
                </a:cubicBezTo>
                <a:cubicBezTo>
                  <a:pt x="98" y="98"/>
                  <a:pt x="96" y="99"/>
                  <a:pt x="94" y="101"/>
                </a:cubicBezTo>
                <a:cubicBezTo>
                  <a:pt x="87" y="108"/>
                  <a:pt x="79" y="116"/>
                  <a:pt x="72" y="123"/>
                </a:cubicBezTo>
                <a:cubicBezTo>
                  <a:pt x="68" y="126"/>
                  <a:pt x="65" y="126"/>
                  <a:pt x="63" y="123"/>
                </a:cubicBezTo>
                <a:cubicBezTo>
                  <a:pt x="61" y="120"/>
                  <a:pt x="61" y="118"/>
                  <a:pt x="65" y="114"/>
                </a:cubicBezTo>
                <a:cubicBezTo>
                  <a:pt x="73" y="106"/>
                  <a:pt x="82" y="97"/>
                  <a:pt x="90" y="89"/>
                </a:cubicBezTo>
                <a:cubicBezTo>
                  <a:pt x="91" y="88"/>
                  <a:pt x="92" y="87"/>
                  <a:pt x="93" y="85"/>
                </a:cubicBezTo>
                <a:cubicBezTo>
                  <a:pt x="93" y="84"/>
                  <a:pt x="92" y="83"/>
                  <a:pt x="91" y="82"/>
                </a:cubicBezTo>
                <a:cubicBezTo>
                  <a:pt x="89" y="82"/>
                  <a:pt x="88" y="83"/>
                  <a:pt x="86" y="84"/>
                </a:cubicBezTo>
                <a:cubicBezTo>
                  <a:pt x="76" y="94"/>
                  <a:pt x="66" y="104"/>
                  <a:pt x="56" y="114"/>
                </a:cubicBezTo>
                <a:cubicBezTo>
                  <a:pt x="53" y="118"/>
                  <a:pt x="49" y="118"/>
                  <a:pt x="46" y="114"/>
                </a:cubicBezTo>
                <a:cubicBezTo>
                  <a:pt x="45" y="112"/>
                  <a:pt x="45" y="109"/>
                  <a:pt x="48" y="106"/>
                </a:cubicBezTo>
                <a:cubicBezTo>
                  <a:pt x="58" y="96"/>
                  <a:pt x="68" y="86"/>
                  <a:pt x="79" y="76"/>
                </a:cubicBezTo>
                <a:cubicBezTo>
                  <a:pt x="80" y="74"/>
                  <a:pt x="82" y="72"/>
                  <a:pt x="80" y="70"/>
                </a:cubicBezTo>
                <a:cubicBezTo>
                  <a:pt x="78" y="68"/>
                  <a:pt x="76" y="70"/>
                  <a:pt x="75" y="71"/>
                </a:cubicBezTo>
                <a:cubicBezTo>
                  <a:pt x="67" y="79"/>
                  <a:pt x="59" y="87"/>
                  <a:pt x="51" y="95"/>
                </a:cubicBezTo>
                <a:cubicBezTo>
                  <a:pt x="50" y="96"/>
                  <a:pt x="49" y="97"/>
                  <a:pt x="47" y="98"/>
                </a:cubicBezTo>
                <a:cubicBezTo>
                  <a:pt x="45" y="99"/>
                  <a:pt x="41" y="98"/>
                  <a:pt x="40" y="95"/>
                </a:cubicBezTo>
                <a:cubicBezTo>
                  <a:pt x="38" y="92"/>
                  <a:pt x="40" y="90"/>
                  <a:pt x="42" y="88"/>
                </a:cubicBezTo>
                <a:cubicBezTo>
                  <a:pt x="55" y="75"/>
                  <a:pt x="68" y="62"/>
                  <a:pt x="81" y="49"/>
                </a:cubicBezTo>
                <a:cubicBezTo>
                  <a:pt x="86" y="54"/>
                  <a:pt x="86" y="54"/>
                  <a:pt x="86" y="54"/>
                </a:cubicBezTo>
                <a:cubicBezTo>
                  <a:pt x="88" y="56"/>
                  <a:pt x="91" y="57"/>
                  <a:pt x="93" y="57"/>
                </a:cubicBezTo>
                <a:cubicBezTo>
                  <a:pt x="95" y="57"/>
                  <a:pt x="98" y="56"/>
                  <a:pt x="100" y="54"/>
                </a:cubicBezTo>
                <a:cubicBezTo>
                  <a:pt x="101" y="53"/>
                  <a:pt x="101" y="53"/>
                  <a:pt x="101" y="53"/>
                </a:cubicBezTo>
                <a:cubicBezTo>
                  <a:pt x="102" y="51"/>
                  <a:pt x="103" y="49"/>
                  <a:pt x="103" y="46"/>
                </a:cubicBezTo>
                <a:cubicBezTo>
                  <a:pt x="103" y="44"/>
                  <a:pt x="103" y="42"/>
                  <a:pt x="101" y="40"/>
                </a:cubicBezTo>
                <a:cubicBezTo>
                  <a:pt x="89" y="28"/>
                  <a:pt x="89" y="28"/>
                  <a:pt x="89" y="28"/>
                </a:cubicBezTo>
                <a:cubicBezTo>
                  <a:pt x="89" y="28"/>
                  <a:pt x="89" y="28"/>
                  <a:pt x="89" y="28"/>
                </a:cubicBezTo>
                <a:cubicBezTo>
                  <a:pt x="87" y="26"/>
                  <a:pt x="87" y="26"/>
                  <a:pt x="87" y="26"/>
                </a:cubicBezTo>
                <a:cubicBezTo>
                  <a:pt x="90" y="23"/>
                  <a:pt x="90" y="23"/>
                  <a:pt x="90" y="23"/>
                </a:cubicBezTo>
                <a:cubicBezTo>
                  <a:pt x="95" y="19"/>
                  <a:pt x="99" y="18"/>
                  <a:pt x="103" y="17"/>
                </a:cubicBezTo>
                <a:cubicBezTo>
                  <a:pt x="109" y="17"/>
                  <a:pt x="115" y="20"/>
                  <a:pt x="115" y="20"/>
                </a:cubicBezTo>
                <a:cubicBezTo>
                  <a:pt x="119" y="17"/>
                  <a:pt x="119" y="17"/>
                  <a:pt x="119" y="17"/>
                </a:cubicBezTo>
                <a:cubicBezTo>
                  <a:pt x="130" y="6"/>
                  <a:pt x="130" y="6"/>
                  <a:pt x="130" y="6"/>
                </a:cubicBezTo>
                <a:lnTo>
                  <a:pt x="16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TextBox 100">
            <a:extLst>
              <a:ext uri="{FF2B5EF4-FFF2-40B4-BE49-F238E27FC236}">
                <a16:creationId xmlns:a16="http://schemas.microsoft.com/office/drawing/2014/main" id="{048B4577-86ED-4039-BB18-D249D8BAD616}"/>
              </a:ext>
            </a:extLst>
          </p:cNvPr>
          <p:cNvSpPr txBox="1">
            <a:spLocks noChangeArrowheads="1"/>
          </p:cNvSpPr>
          <p:nvPr/>
        </p:nvSpPr>
        <p:spPr bwMode="auto">
          <a:xfrm>
            <a:off x="8007579" y="2684144"/>
            <a:ext cx="31049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gn="ctr"/>
            <a:r>
              <a:rPr lang="en-US" sz="1000" b="1" u="sng" dirty="0">
                <a:solidFill>
                  <a:schemeClr val="bg1"/>
                </a:solidFill>
              </a:rPr>
              <a:t>Merit-Based Incentive Payment System (MIPS)</a:t>
            </a:r>
            <a:endParaRPr lang="en-US" altLang="en-US" sz="1000" b="1" u="sng" dirty="0">
              <a:solidFill>
                <a:schemeClr val="bg1"/>
              </a:solidFill>
              <a:latin typeface="+mn-lt"/>
              <a:cs typeface="Arial" panose="020B0604020202020204" pitchFamily="34" charset="0"/>
            </a:endParaRPr>
          </a:p>
        </p:txBody>
      </p:sp>
      <p:sp>
        <p:nvSpPr>
          <p:cNvPr id="102" name="TextBox 101">
            <a:extLst>
              <a:ext uri="{FF2B5EF4-FFF2-40B4-BE49-F238E27FC236}">
                <a16:creationId xmlns:a16="http://schemas.microsoft.com/office/drawing/2014/main" id="{EC050B94-7BE4-41D8-804B-02D837DA3DAD}"/>
              </a:ext>
            </a:extLst>
          </p:cNvPr>
          <p:cNvSpPr txBox="1">
            <a:spLocks noChangeArrowheads="1"/>
          </p:cNvSpPr>
          <p:nvPr/>
        </p:nvSpPr>
        <p:spPr bwMode="auto">
          <a:xfrm>
            <a:off x="8073538" y="3304621"/>
            <a:ext cx="3104906" cy="145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nSpc>
                <a:spcPts val="2200"/>
              </a:lnSpc>
              <a:spcBef>
                <a:spcPts val="0"/>
              </a:spcBef>
            </a:pPr>
            <a:r>
              <a:rPr lang="en-US" sz="900" b="1" dirty="0">
                <a:solidFill>
                  <a:schemeClr val="bg1"/>
                </a:solidFill>
              </a:rPr>
              <a:t>To meet this measure, MIPS eligible clinicians must attest YES to conducting or reviewing a security risk analysis and implementing security updates as necessary and correcting identified security deficiencies</a:t>
            </a:r>
            <a:endParaRPr lang="en-US"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5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FFB49-FC3B-465B-8008-E02753171686}"/>
              </a:ext>
            </a:extLst>
          </p:cNvPr>
          <p:cNvPicPr>
            <a:picLocks noChangeAspect="1"/>
          </p:cNvPicPr>
          <p:nvPr/>
        </p:nvPicPr>
        <p:blipFill rotWithShape="1">
          <a:blip r:embed="rId3"/>
          <a:srcRect l="9562" r="5094" b="-2"/>
          <a:stretch/>
        </p:blipFill>
        <p:spPr>
          <a:xfrm>
            <a:off x="630091" y="2745270"/>
            <a:ext cx="3407343" cy="2335647"/>
          </a:xfrm>
          <a:prstGeom prst="rect">
            <a:avLst/>
          </a:prstGeom>
          <a:noFill/>
        </p:spPr>
      </p:pic>
      <p:sp>
        <p:nvSpPr>
          <p:cNvPr id="3" name="Content Placeholder 2">
            <a:extLst>
              <a:ext uri="{FF2B5EF4-FFF2-40B4-BE49-F238E27FC236}">
                <a16:creationId xmlns:a16="http://schemas.microsoft.com/office/drawing/2014/main" id="{FC5C4184-92CA-42AD-93EF-D52AFCD70F89}"/>
              </a:ext>
            </a:extLst>
          </p:cNvPr>
          <p:cNvSpPr>
            <a:spLocks noGrp="1"/>
          </p:cNvSpPr>
          <p:nvPr>
            <p:ph type="body" sz="half" idx="14"/>
          </p:nvPr>
        </p:nvSpPr>
        <p:spPr>
          <a:xfrm>
            <a:off x="4524616" y="3044640"/>
            <a:ext cx="3271847" cy="3077028"/>
          </a:xfrm>
        </p:spPr>
        <p:txBody>
          <a:bodyPr>
            <a:normAutofit/>
          </a:bodyPr>
          <a:lstStyle/>
          <a:p>
            <a:pPr marL="0" indent="0">
              <a:buNone/>
            </a:pPr>
            <a:r>
              <a:rPr lang="en-US" sz="1200" b="1" dirty="0"/>
              <a:t>Risk </a:t>
            </a:r>
            <a:r>
              <a:rPr lang="en-US" sz="1200" dirty="0"/>
              <a:t>can be defined as: </a:t>
            </a:r>
            <a:r>
              <a:rPr lang="en-US" sz="1200" i="1" dirty="0"/>
              <a:t>“the net mission impact to the organization considering </a:t>
            </a:r>
          </a:p>
          <a:p>
            <a:pPr marL="342900" indent="-342900">
              <a:buAutoNum type="arabicParenBoth"/>
            </a:pPr>
            <a:r>
              <a:rPr lang="en-US" sz="1200" i="1" dirty="0"/>
              <a:t>The probability that a particular [threat] will exercise (accidentally trigger or intentionally exploit) a particular [vulnerability] and</a:t>
            </a:r>
          </a:p>
          <a:p>
            <a:pPr marL="342900" indent="-342900">
              <a:buAutoNum type="arabicParenBoth"/>
            </a:pPr>
            <a:r>
              <a:rPr lang="en-US" sz="1200" i="1" dirty="0"/>
              <a:t>The resulting impact if this should occur.</a:t>
            </a:r>
            <a:endParaRPr lang="en-US" sz="1200" dirty="0"/>
          </a:p>
          <a:p>
            <a:endParaRPr lang="en-US" sz="1200" dirty="0"/>
          </a:p>
        </p:txBody>
      </p:sp>
      <p:sp>
        <p:nvSpPr>
          <p:cNvPr id="2" name="Title 1">
            <a:extLst>
              <a:ext uri="{FF2B5EF4-FFF2-40B4-BE49-F238E27FC236}">
                <a16:creationId xmlns:a16="http://schemas.microsoft.com/office/drawing/2014/main" id="{FA6050F7-3BAD-49D0-9764-D4446D217C2B}"/>
              </a:ext>
            </a:extLst>
          </p:cNvPr>
          <p:cNvSpPr>
            <a:spLocks noGrp="1"/>
          </p:cNvSpPr>
          <p:nvPr>
            <p:ph type="title"/>
          </p:nvPr>
        </p:nvSpPr>
        <p:spPr>
          <a:xfrm>
            <a:off x="4512376" y="1739983"/>
            <a:ext cx="3284088" cy="1069975"/>
          </a:xfrm>
        </p:spPr>
        <p:txBody>
          <a:bodyPr anchor="b">
            <a:normAutofit/>
          </a:bodyPr>
          <a:lstStyle/>
          <a:p>
            <a:r>
              <a:rPr lang="en-US"/>
              <a:t>Risk</a:t>
            </a:r>
          </a:p>
        </p:txBody>
      </p:sp>
      <p:pic>
        <p:nvPicPr>
          <p:cNvPr id="7" name="Picture 6">
            <a:extLst>
              <a:ext uri="{FF2B5EF4-FFF2-40B4-BE49-F238E27FC236}">
                <a16:creationId xmlns:a16="http://schemas.microsoft.com/office/drawing/2014/main" id="{A27FB281-C973-49C4-B7C9-077C061A4573}"/>
              </a:ext>
            </a:extLst>
          </p:cNvPr>
          <p:cNvPicPr>
            <a:picLocks noChangeAspect="1"/>
          </p:cNvPicPr>
          <p:nvPr/>
        </p:nvPicPr>
        <p:blipFill>
          <a:blip r:embed="rId4"/>
          <a:stretch>
            <a:fillRect/>
          </a:stretch>
        </p:blipFill>
        <p:spPr>
          <a:xfrm>
            <a:off x="8014705" y="1739983"/>
            <a:ext cx="3467724" cy="4623633"/>
          </a:xfrm>
          <a:prstGeom prst="rect">
            <a:avLst/>
          </a:prstGeom>
        </p:spPr>
      </p:pic>
    </p:spTree>
    <p:extLst>
      <p:ext uri="{BB962C8B-B14F-4D97-AF65-F5344CB8AC3E}">
        <p14:creationId xmlns:p14="http://schemas.microsoft.com/office/powerpoint/2010/main" val="403884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6925-0300-4350-83B4-F041F3EF284B}"/>
              </a:ext>
            </a:extLst>
          </p:cNvPr>
          <p:cNvSpPr>
            <a:spLocks noGrp="1"/>
          </p:cNvSpPr>
          <p:nvPr>
            <p:ph type="title"/>
          </p:nvPr>
        </p:nvSpPr>
        <p:spPr>
          <a:xfrm>
            <a:off x="596323" y="942437"/>
            <a:ext cx="9531927" cy="1325563"/>
          </a:xfrm>
        </p:spPr>
        <p:txBody>
          <a:bodyPr>
            <a:normAutofit/>
          </a:bodyPr>
          <a:lstStyle/>
          <a:p>
            <a:r>
              <a:rPr lang="en-US" sz="2400" dirty="0"/>
              <a:t>Security Risk Analysis/Assessment </a:t>
            </a:r>
          </a:p>
        </p:txBody>
      </p:sp>
      <p:sp>
        <p:nvSpPr>
          <p:cNvPr id="4" name="Rectangle 3">
            <a:extLst>
              <a:ext uri="{FF2B5EF4-FFF2-40B4-BE49-F238E27FC236}">
                <a16:creationId xmlns:a16="http://schemas.microsoft.com/office/drawing/2014/main" id="{0B421F2F-1BDC-458F-9F41-B2F22A87CE3A}"/>
              </a:ext>
            </a:extLst>
          </p:cNvPr>
          <p:cNvSpPr/>
          <p:nvPr/>
        </p:nvSpPr>
        <p:spPr>
          <a:xfrm>
            <a:off x="1597794" y="2520258"/>
            <a:ext cx="8258476" cy="3139321"/>
          </a:xfrm>
          <a:prstGeom prst="rect">
            <a:avLst/>
          </a:prstGeom>
          <a:ln>
            <a:solidFill>
              <a:schemeClr val="tx1"/>
            </a:solidFill>
          </a:ln>
        </p:spPr>
        <p:txBody>
          <a:bodyPr wrap="square">
            <a:spAutoFit/>
          </a:bodyPr>
          <a:lstStyle/>
          <a:p>
            <a:r>
              <a:rPr lang="en-US" dirty="0">
                <a:latin typeface="Arial" panose="020B0604020202020204" pitchFamily="34" charset="0"/>
              </a:rPr>
              <a:t>Under the HIPAA Security Rule, you are required to:</a:t>
            </a:r>
          </a:p>
          <a:p>
            <a:endParaRPr lang="en-US" i="1" dirty="0">
              <a:latin typeface="Arial" panose="020B0604020202020204" pitchFamily="34" charset="0"/>
            </a:endParaRPr>
          </a:p>
          <a:p>
            <a:r>
              <a:rPr lang="en-US" i="1" dirty="0">
                <a:latin typeface="Arial" panose="020B0604020202020204" pitchFamily="34" charset="0"/>
              </a:rPr>
              <a:t>Conduct an </a:t>
            </a:r>
            <a:r>
              <a:rPr lang="en-US" b="1" i="1" dirty="0">
                <a:latin typeface="Arial" panose="020B0604020202020204" pitchFamily="34" charset="0"/>
              </a:rPr>
              <a:t>accurate and thorough analysis </a:t>
            </a:r>
            <a:r>
              <a:rPr lang="en-US" i="1" dirty="0">
                <a:latin typeface="Arial" panose="020B0604020202020204" pitchFamily="34" charset="0"/>
              </a:rPr>
              <a:t>of the potential risks and vulnerabilities to the </a:t>
            </a:r>
            <a:r>
              <a:rPr lang="en-US" b="1" i="1" dirty="0">
                <a:latin typeface="Arial" panose="020B0604020202020204" pitchFamily="34" charset="0"/>
              </a:rPr>
              <a:t>confidentiality, integrity, and availability </a:t>
            </a:r>
            <a:r>
              <a:rPr lang="en-US" i="1" dirty="0">
                <a:latin typeface="Arial" panose="020B0604020202020204" pitchFamily="34" charset="0"/>
              </a:rPr>
              <a:t>of ePHI. Once you have completed the risk analysis, you must take any additional “reasonable and appropriate” steps to reduce identified risks to </a:t>
            </a:r>
            <a:r>
              <a:rPr lang="en-US" b="1" i="1" dirty="0">
                <a:latin typeface="Arial" panose="020B0604020202020204" pitchFamily="34" charset="0"/>
              </a:rPr>
              <a:t>reasonable and appropriate </a:t>
            </a:r>
            <a:r>
              <a:rPr lang="en-US" i="1" dirty="0">
                <a:latin typeface="Arial" panose="020B0604020202020204" pitchFamily="34" charset="0"/>
              </a:rPr>
              <a:t>levels.</a:t>
            </a:r>
          </a:p>
          <a:p>
            <a:endParaRPr lang="en-US" dirty="0">
              <a:latin typeface="Arial" panose="020B0604020202020204" pitchFamily="34" charset="0"/>
            </a:endParaRPr>
          </a:p>
          <a:p>
            <a:r>
              <a:rPr lang="en-US" dirty="0">
                <a:latin typeface="Arial" panose="020B0604020202020204" pitchFamily="34" charset="0"/>
              </a:rPr>
              <a:t>(45 CFR 164.308(a)(1)(ii))</a:t>
            </a:r>
          </a:p>
          <a:p>
            <a:br>
              <a:rPr lang="en-US" dirty="0">
                <a:solidFill>
                  <a:srgbClr val="000000"/>
                </a:solidFill>
                <a:latin typeface="Arial" panose="020B0604020202020204" pitchFamily="34" charset="0"/>
              </a:rPr>
            </a:br>
            <a:endParaRPr lang="en-US" dirty="0"/>
          </a:p>
        </p:txBody>
      </p:sp>
    </p:spTree>
    <p:extLst>
      <p:ext uri="{BB962C8B-B14F-4D97-AF65-F5344CB8AC3E}">
        <p14:creationId xmlns:p14="http://schemas.microsoft.com/office/powerpoint/2010/main" val="296396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p:spPr>
        <p:txBody>
          <a:bodyPr anchor="b">
            <a:normAutofit/>
          </a:bodyPr>
          <a:lstStyle/>
          <a:p>
            <a:r>
              <a:rPr lang="en-US"/>
              <a:t>Review Tool </a:t>
            </a:r>
          </a:p>
        </p:txBody>
      </p:sp>
    </p:spTree>
    <p:extLst>
      <p:ext uri="{BB962C8B-B14F-4D97-AF65-F5344CB8AC3E}">
        <p14:creationId xmlns:p14="http://schemas.microsoft.com/office/powerpoint/2010/main" val="125468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80">
            <a:extLst>
              <a:ext uri="{FF2B5EF4-FFF2-40B4-BE49-F238E27FC236}">
                <a16:creationId xmlns:a16="http://schemas.microsoft.com/office/drawing/2014/main" id="{01BDA4B3-9A1D-4B40-BCC9-5A0D7B35D4F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867007" y="1643230"/>
            <a:ext cx="3646661" cy="4405327"/>
          </a:xfrm>
        </p:spPr>
      </p:pic>
      <p:grpSp>
        <p:nvGrpSpPr>
          <p:cNvPr id="5" name="Group 4">
            <a:extLst>
              <a:ext uri="{FF2B5EF4-FFF2-40B4-BE49-F238E27FC236}">
                <a16:creationId xmlns:a16="http://schemas.microsoft.com/office/drawing/2014/main" id="{662F03FF-76F9-4200-8E0A-0BDBD8B21457}"/>
              </a:ext>
            </a:extLst>
          </p:cNvPr>
          <p:cNvGrpSpPr/>
          <p:nvPr/>
        </p:nvGrpSpPr>
        <p:grpSpPr>
          <a:xfrm>
            <a:off x="5912417" y="1225092"/>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830F6A2C-85D1-4DC0-B8FA-7C7D822F5475}"/>
              </a:ext>
            </a:extLst>
          </p:cNvPr>
          <p:cNvSpPr txBox="1">
            <a:spLocks noChangeArrowheads="1"/>
          </p:cNvSpPr>
          <p:nvPr/>
        </p:nvSpPr>
        <p:spPr bwMode="auto">
          <a:xfrm>
            <a:off x="597534" y="1218498"/>
            <a:ext cx="514426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nSpc>
                <a:spcPct val="90000"/>
              </a:lnSpc>
              <a:spcBef>
                <a:spcPct val="0"/>
              </a:spcBef>
            </a:pPr>
            <a:r>
              <a:rPr lang="en-US" sz="2400" b="1" spc="-200" dirty="0">
                <a:solidFill>
                  <a:srgbClr val="DC1E34"/>
                </a:solidFill>
                <a:latin typeface="+mj-lt"/>
                <a:ea typeface="+mj-ea"/>
                <a:cs typeface="+mj-cs"/>
              </a:rPr>
              <a:t>Security Risk Analysis</a:t>
            </a:r>
            <a:endParaRPr lang="en-US" altLang="en-US" sz="2400" b="1" spc="-200" dirty="0">
              <a:solidFill>
                <a:srgbClr val="DC1E34"/>
              </a:solidFill>
              <a:latin typeface="+mj-lt"/>
              <a:ea typeface="+mj-ea"/>
              <a:cs typeface="+mj-cs"/>
            </a:endParaRPr>
          </a:p>
        </p:txBody>
      </p:sp>
      <p:grpSp>
        <p:nvGrpSpPr>
          <p:cNvPr id="111" name="Group 110">
            <a:extLst>
              <a:ext uri="{FF2B5EF4-FFF2-40B4-BE49-F238E27FC236}">
                <a16:creationId xmlns:a16="http://schemas.microsoft.com/office/drawing/2014/main" id="{310AAF4F-DB6B-4F66-A569-CAD0C3513ACD}"/>
              </a:ext>
            </a:extLst>
          </p:cNvPr>
          <p:cNvGrpSpPr/>
          <p:nvPr/>
        </p:nvGrpSpPr>
        <p:grpSpPr>
          <a:xfrm>
            <a:off x="5630107" y="2404355"/>
            <a:ext cx="5074579" cy="816746"/>
            <a:chOff x="6258757" y="2866166"/>
            <a:chExt cx="5074579" cy="816746"/>
          </a:xfrm>
        </p:grpSpPr>
        <p:sp>
          <p:nvSpPr>
            <p:cNvPr id="82" name="Oval 81">
              <a:extLst>
                <a:ext uri="{FF2B5EF4-FFF2-40B4-BE49-F238E27FC236}">
                  <a16:creationId xmlns:a16="http://schemas.microsoft.com/office/drawing/2014/main" id="{F73DA4CB-15AF-4C8F-B793-096C35BDB9C3}"/>
                </a:ext>
              </a:extLst>
            </p:cNvPr>
            <p:cNvSpPr/>
            <p:nvPr/>
          </p:nvSpPr>
          <p:spPr>
            <a:xfrm>
              <a:off x="6258757" y="2866166"/>
              <a:ext cx="816746" cy="816746"/>
            </a:xfrm>
            <a:prstGeom prst="ellipse">
              <a:avLst/>
            </a:prstGeom>
            <a:ln w="50800">
              <a:solidFill>
                <a:schemeClr val="bg1"/>
              </a:solidFill>
            </a:ln>
            <a:effectLst>
              <a:outerShdw blurRad="381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71C417D3-F024-4CFA-9F1F-1CD71E26C5AC}"/>
                </a:ext>
              </a:extLst>
            </p:cNvPr>
            <p:cNvGrpSpPr/>
            <p:nvPr/>
          </p:nvGrpSpPr>
          <p:grpSpPr>
            <a:xfrm>
              <a:off x="6565870" y="3011266"/>
              <a:ext cx="230218" cy="526546"/>
              <a:chOff x="9426575" y="3086100"/>
              <a:chExt cx="469900" cy="1074738"/>
            </a:xfrm>
          </p:grpSpPr>
          <p:sp>
            <p:nvSpPr>
              <p:cNvPr id="86" name="Freeform 21">
                <a:extLst>
                  <a:ext uri="{FF2B5EF4-FFF2-40B4-BE49-F238E27FC236}">
                    <a16:creationId xmlns:a16="http://schemas.microsoft.com/office/drawing/2014/main" id="{B8D5832D-10BA-41CB-812F-254C03EDFC98}"/>
                  </a:ext>
                </a:extLst>
              </p:cNvPr>
              <p:cNvSpPr>
                <a:spLocks noEditPoints="1"/>
              </p:cNvSpPr>
              <p:nvPr/>
            </p:nvSpPr>
            <p:spPr bwMode="auto">
              <a:xfrm>
                <a:off x="9426575" y="3086100"/>
                <a:ext cx="469900" cy="1074738"/>
              </a:xfrm>
              <a:custGeom>
                <a:avLst/>
                <a:gdLst>
                  <a:gd name="T0" fmla="*/ 118 w 124"/>
                  <a:gd name="T1" fmla="*/ 0 h 284"/>
                  <a:gd name="T2" fmla="*/ 7 w 124"/>
                  <a:gd name="T3" fmla="*/ 0 h 284"/>
                  <a:gd name="T4" fmla="*/ 0 w 124"/>
                  <a:gd name="T5" fmla="*/ 5 h 284"/>
                  <a:gd name="T6" fmla="*/ 0 w 124"/>
                  <a:gd name="T7" fmla="*/ 14 h 284"/>
                  <a:gd name="T8" fmla="*/ 7 w 124"/>
                  <a:gd name="T9" fmla="*/ 19 h 284"/>
                  <a:gd name="T10" fmla="*/ 9 w 124"/>
                  <a:gd name="T11" fmla="*/ 19 h 284"/>
                  <a:gd name="T12" fmla="*/ 9 w 124"/>
                  <a:gd name="T13" fmla="*/ 236 h 284"/>
                  <a:gd name="T14" fmla="*/ 62 w 124"/>
                  <a:gd name="T15" fmla="*/ 284 h 284"/>
                  <a:gd name="T16" fmla="*/ 115 w 124"/>
                  <a:gd name="T17" fmla="*/ 236 h 284"/>
                  <a:gd name="T18" fmla="*/ 115 w 124"/>
                  <a:gd name="T19" fmla="*/ 19 h 284"/>
                  <a:gd name="T20" fmla="*/ 118 w 124"/>
                  <a:gd name="T21" fmla="*/ 19 h 284"/>
                  <a:gd name="T22" fmla="*/ 124 w 124"/>
                  <a:gd name="T23" fmla="*/ 14 h 284"/>
                  <a:gd name="T24" fmla="*/ 124 w 124"/>
                  <a:gd name="T25" fmla="*/ 5 h 284"/>
                  <a:gd name="T26" fmla="*/ 118 w 124"/>
                  <a:gd name="T27" fmla="*/ 0 h 284"/>
                  <a:gd name="T28" fmla="*/ 62 w 124"/>
                  <a:gd name="T29" fmla="*/ 277 h 284"/>
                  <a:gd name="T30" fmla="*/ 15 w 124"/>
                  <a:gd name="T31" fmla="*/ 234 h 284"/>
                  <a:gd name="T32" fmla="*/ 15 w 124"/>
                  <a:gd name="T33" fmla="*/ 127 h 284"/>
                  <a:gd name="T34" fmla="*/ 109 w 124"/>
                  <a:gd name="T35" fmla="*/ 127 h 284"/>
                  <a:gd name="T36" fmla="*/ 109 w 124"/>
                  <a:gd name="T37" fmla="*/ 234 h 284"/>
                  <a:gd name="T38" fmla="*/ 62 w 124"/>
                  <a:gd name="T39" fmla="*/ 27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284">
                    <a:moveTo>
                      <a:pt x="118" y="0"/>
                    </a:moveTo>
                    <a:cubicBezTo>
                      <a:pt x="7" y="0"/>
                      <a:pt x="7" y="0"/>
                      <a:pt x="7" y="0"/>
                    </a:cubicBezTo>
                    <a:cubicBezTo>
                      <a:pt x="3" y="0"/>
                      <a:pt x="0" y="2"/>
                      <a:pt x="0" y="5"/>
                    </a:cubicBezTo>
                    <a:cubicBezTo>
                      <a:pt x="0" y="14"/>
                      <a:pt x="0" y="14"/>
                      <a:pt x="0" y="14"/>
                    </a:cubicBezTo>
                    <a:cubicBezTo>
                      <a:pt x="0" y="17"/>
                      <a:pt x="3" y="19"/>
                      <a:pt x="7" y="19"/>
                    </a:cubicBezTo>
                    <a:cubicBezTo>
                      <a:pt x="9" y="19"/>
                      <a:pt x="9" y="19"/>
                      <a:pt x="9" y="19"/>
                    </a:cubicBezTo>
                    <a:cubicBezTo>
                      <a:pt x="9" y="236"/>
                      <a:pt x="9" y="236"/>
                      <a:pt x="9" y="236"/>
                    </a:cubicBezTo>
                    <a:cubicBezTo>
                      <a:pt x="9" y="262"/>
                      <a:pt x="33" y="284"/>
                      <a:pt x="62" y="284"/>
                    </a:cubicBezTo>
                    <a:cubicBezTo>
                      <a:pt x="92" y="284"/>
                      <a:pt x="115" y="262"/>
                      <a:pt x="115" y="236"/>
                    </a:cubicBezTo>
                    <a:cubicBezTo>
                      <a:pt x="115" y="19"/>
                      <a:pt x="115" y="19"/>
                      <a:pt x="115" y="19"/>
                    </a:cubicBezTo>
                    <a:cubicBezTo>
                      <a:pt x="118" y="19"/>
                      <a:pt x="118" y="19"/>
                      <a:pt x="118" y="19"/>
                    </a:cubicBezTo>
                    <a:cubicBezTo>
                      <a:pt x="121" y="19"/>
                      <a:pt x="124" y="17"/>
                      <a:pt x="124" y="14"/>
                    </a:cubicBezTo>
                    <a:cubicBezTo>
                      <a:pt x="124" y="5"/>
                      <a:pt x="124" y="5"/>
                      <a:pt x="124" y="5"/>
                    </a:cubicBezTo>
                    <a:cubicBezTo>
                      <a:pt x="124" y="2"/>
                      <a:pt x="121" y="0"/>
                      <a:pt x="118" y="0"/>
                    </a:cubicBezTo>
                    <a:close/>
                    <a:moveTo>
                      <a:pt x="62" y="277"/>
                    </a:moveTo>
                    <a:cubicBezTo>
                      <a:pt x="36" y="277"/>
                      <a:pt x="15" y="258"/>
                      <a:pt x="15" y="234"/>
                    </a:cubicBezTo>
                    <a:cubicBezTo>
                      <a:pt x="15" y="127"/>
                      <a:pt x="15" y="127"/>
                      <a:pt x="15" y="127"/>
                    </a:cubicBezTo>
                    <a:cubicBezTo>
                      <a:pt x="109" y="127"/>
                      <a:pt x="109" y="127"/>
                      <a:pt x="109" y="127"/>
                    </a:cubicBezTo>
                    <a:cubicBezTo>
                      <a:pt x="109" y="234"/>
                      <a:pt x="109" y="234"/>
                      <a:pt x="109" y="234"/>
                    </a:cubicBezTo>
                    <a:cubicBezTo>
                      <a:pt x="109" y="258"/>
                      <a:pt x="88" y="277"/>
                      <a:pt x="62" y="2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2">
                <a:extLst>
                  <a:ext uri="{FF2B5EF4-FFF2-40B4-BE49-F238E27FC236}">
                    <a16:creationId xmlns:a16="http://schemas.microsoft.com/office/drawing/2014/main" id="{0E0EC2A8-B469-4D16-BEAD-0D2676C1DD09}"/>
                  </a:ext>
                </a:extLst>
              </p:cNvPr>
              <p:cNvSpPr>
                <a:spLocks noEditPoints="1"/>
              </p:cNvSpPr>
              <p:nvPr/>
            </p:nvSpPr>
            <p:spPr bwMode="auto">
              <a:xfrm>
                <a:off x="9426575" y="3086100"/>
                <a:ext cx="469900" cy="1074738"/>
              </a:xfrm>
              <a:custGeom>
                <a:avLst/>
                <a:gdLst>
                  <a:gd name="T0" fmla="*/ 118 w 124"/>
                  <a:gd name="T1" fmla="*/ 0 h 284"/>
                  <a:gd name="T2" fmla="*/ 7 w 124"/>
                  <a:gd name="T3" fmla="*/ 0 h 284"/>
                  <a:gd name="T4" fmla="*/ 0 w 124"/>
                  <a:gd name="T5" fmla="*/ 5 h 284"/>
                  <a:gd name="T6" fmla="*/ 0 w 124"/>
                  <a:gd name="T7" fmla="*/ 14 h 284"/>
                  <a:gd name="T8" fmla="*/ 7 w 124"/>
                  <a:gd name="T9" fmla="*/ 19 h 284"/>
                  <a:gd name="T10" fmla="*/ 9 w 124"/>
                  <a:gd name="T11" fmla="*/ 19 h 284"/>
                  <a:gd name="T12" fmla="*/ 9 w 124"/>
                  <a:gd name="T13" fmla="*/ 236 h 284"/>
                  <a:gd name="T14" fmla="*/ 62 w 124"/>
                  <a:gd name="T15" fmla="*/ 284 h 284"/>
                  <a:gd name="T16" fmla="*/ 115 w 124"/>
                  <a:gd name="T17" fmla="*/ 236 h 284"/>
                  <a:gd name="T18" fmla="*/ 115 w 124"/>
                  <a:gd name="T19" fmla="*/ 19 h 284"/>
                  <a:gd name="T20" fmla="*/ 118 w 124"/>
                  <a:gd name="T21" fmla="*/ 19 h 284"/>
                  <a:gd name="T22" fmla="*/ 124 w 124"/>
                  <a:gd name="T23" fmla="*/ 14 h 284"/>
                  <a:gd name="T24" fmla="*/ 124 w 124"/>
                  <a:gd name="T25" fmla="*/ 5 h 284"/>
                  <a:gd name="T26" fmla="*/ 118 w 124"/>
                  <a:gd name="T27" fmla="*/ 0 h 284"/>
                  <a:gd name="T28" fmla="*/ 62 w 124"/>
                  <a:gd name="T29" fmla="*/ 277 h 284"/>
                  <a:gd name="T30" fmla="*/ 15 w 124"/>
                  <a:gd name="T31" fmla="*/ 234 h 284"/>
                  <a:gd name="T32" fmla="*/ 15 w 124"/>
                  <a:gd name="T33" fmla="*/ 127 h 284"/>
                  <a:gd name="T34" fmla="*/ 109 w 124"/>
                  <a:gd name="T35" fmla="*/ 127 h 284"/>
                  <a:gd name="T36" fmla="*/ 109 w 124"/>
                  <a:gd name="T37" fmla="*/ 234 h 284"/>
                  <a:gd name="T38" fmla="*/ 62 w 124"/>
                  <a:gd name="T39" fmla="*/ 27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284">
                    <a:moveTo>
                      <a:pt x="118" y="0"/>
                    </a:moveTo>
                    <a:cubicBezTo>
                      <a:pt x="7" y="0"/>
                      <a:pt x="7" y="0"/>
                      <a:pt x="7" y="0"/>
                    </a:cubicBezTo>
                    <a:cubicBezTo>
                      <a:pt x="3" y="0"/>
                      <a:pt x="0" y="2"/>
                      <a:pt x="0" y="5"/>
                    </a:cubicBezTo>
                    <a:cubicBezTo>
                      <a:pt x="0" y="14"/>
                      <a:pt x="0" y="14"/>
                      <a:pt x="0" y="14"/>
                    </a:cubicBezTo>
                    <a:cubicBezTo>
                      <a:pt x="0" y="17"/>
                      <a:pt x="3" y="19"/>
                      <a:pt x="7" y="19"/>
                    </a:cubicBezTo>
                    <a:cubicBezTo>
                      <a:pt x="9" y="19"/>
                      <a:pt x="9" y="19"/>
                      <a:pt x="9" y="19"/>
                    </a:cubicBezTo>
                    <a:cubicBezTo>
                      <a:pt x="9" y="236"/>
                      <a:pt x="9" y="236"/>
                      <a:pt x="9" y="236"/>
                    </a:cubicBezTo>
                    <a:cubicBezTo>
                      <a:pt x="9" y="262"/>
                      <a:pt x="33" y="284"/>
                      <a:pt x="62" y="284"/>
                    </a:cubicBezTo>
                    <a:cubicBezTo>
                      <a:pt x="92" y="284"/>
                      <a:pt x="115" y="262"/>
                      <a:pt x="115" y="236"/>
                    </a:cubicBezTo>
                    <a:cubicBezTo>
                      <a:pt x="115" y="19"/>
                      <a:pt x="115" y="19"/>
                      <a:pt x="115" y="19"/>
                    </a:cubicBezTo>
                    <a:cubicBezTo>
                      <a:pt x="118" y="19"/>
                      <a:pt x="118" y="19"/>
                      <a:pt x="118" y="19"/>
                    </a:cubicBezTo>
                    <a:cubicBezTo>
                      <a:pt x="121" y="19"/>
                      <a:pt x="124" y="17"/>
                      <a:pt x="124" y="14"/>
                    </a:cubicBezTo>
                    <a:cubicBezTo>
                      <a:pt x="124" y="5"/>
                      <a:pt x="124" y="5"/>
                      <a:pt x="124" y="5"/>
                    </a:cubicBezTo>
                    <a:cubicBezTo>
                      <a:pt x="124" y="2"/>
                      <a:pt x="121" y="0"/>
                      <a:pt x="118" y="0"/>
                    </a:cubicBezTo>
                    <a:close/>
                    <a:moveTo>
                      <a:pt x="62" y="277"/>
                    </a:moveTo>
                    <a:cubicBezTo>
                      <a:pt x="36" y="277"/>
                      <a:pt x="15" y="258"/>
                      <a:pt x="15" y="234"/>
                    </a:cubicBezTo>
                    <a:cubicBezTo>
                      <a:pt x="15" y="127"/>
                      <a:pt x="15" y="127"/>
                      <a:pt x="15" y="127"/>
                    </a:cubicBezTo>
                    <a:cubicBezTo>
                      <a:pt x="109" y="127"/>
                      <a:pt x="109" y="127"/>
                      <a:pt x="109" y="127"/>
                    </a:cubicBezTo>
                    <a:cubicBezTo>
                      <a:pt x="109" y="234"/>
                      <a:pt x="109" y="234"/>
                      <a:pt x="109" y="234"/>
                    </a:cubicBezTo>
                    <a:cubicBezTo>
                      <a:pt x="109" y="258"/>
                      <a:pt x="88" y="277"/>
                      <a:pt x="62" y="2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23">
                <a:extLst>
                  <a:ext uri="{FF2B5EF4-FFF2-40B4-BE49-F238E27FC236}">
                    <a16:creationId xmlns:a16="http://schemas.microsoft.com/office/drawing/2014/main" id="{F983D6E8-9DCA-4930-A22D-0AC11600043F}"/>
                  </a:ext>
                </a:extLst>
              </p:cNvPr>
              <p:cNvSpPr>
                <a:spLocks noChangeArrowheads="1"/>
              </p:cNvSpPr>
              <p:nvPr/>
            </p:nvSpPr>
            <p:spPr bwMode="auto">
              <a:xfrm>
                <a:off x="9571038" y="3630613"/>
                <a:ext cx="185737"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4">
                <a:extLst>
                  <a:ext uri="{FF2B5EF4-FFF2-40B4-BE49-F238E27FC236}">
                    <a16:creationId xmlns:a16="http://schemas.microsoft.com/office/drawing/2014/main" id="{F0A68A2E-5996-4E50-A6D0-BF58FF051AAD}"/>
                  </a:ext>
                </a:extLst>
              </p:cNvPr>
              <p:cNvSpPr>
                <a:spLocks noChangeArrowheads="1"/>
              </p:cNvSpPr>
              <p:nvPr/>
            </p:nvSpPr>
            <p:spPr bwMode="auto">
              <a:xfrm>
                <a:off x="9571038" y="3695700"/>
                <a:ext cx="185737"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5">
                <a:extLst>
                  <a:ext uri="{FF2B5EF4-FFF2-40B4-BE49-F238E27FC236}">
                    <a16:creationId xmlns:a16="http://schemas.microsoft.com/office/drawing/2014/main" id="{EA5ECA68-620D-4311-A76C-3D4D289E8F7B}"/>
                  </a:ext>
                </a:extLst>
              </p:cNvPr>
              <p:cNvSpPr>
                <a:spLocks noChangeArrowheads="1"/>
              </p:cNvSpPr>
              <p:nvPr/>
            </p:nvSpPr>
            <p:spPr bwMode="auto">
              <a:xfrm>
                <a:off x="9510713" y="3760788"/>
                <a:ext cx="306387"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6">
                <a:extLst>
                  <a:ext uri="{FF2B5EF4-FFF2-40B4-BE49-F238E27FC236}">
                    <a16:creationId xmlns:a16="http://schemas.microsoft.com/office/drawing/2014/main" id="{33E6BBC4-26F4-4787-9FFC-D8A81D2AEAF6}"/>
                  </a:ext>
                </a:extLst>
              </p:cNvPr>
              <p:cNvSpPr>
                <a:spLocks noChangeArrowheads="1"/>
              </p:cNvSpPr>
              <p:nvPr/>
            </p:nvSpPr>
            <p:spPr bwMode="auto">
              <a:xfrm>
                <a:off x="9571038" y="3827463"/>
                <a:ext cx="185737"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7">
                <a:extLst>
                  <a:ext uri="{FF2B5EF4-FFF2-40B4-BE49-F238E27FC236}">
                    <a16:creationId xmlns:a16="http://schemas.microsoft.com/office/drawing/2014/main" id="{0F0A744E-35C9-407A-9A7C-4E2354DE9EC3}"/>
                  </a:ext>
                </a:extLst>
              </p:cNvPr>
              <p:cNvSpPr>
                <a:spLocks noChangeArrowheads="1"/>
              </p:cNvSpPr>
              <p:nvPr/>
            </p:nvSpPr>
            <p:spPr bwMode="auto">
              <a:xfrm>
                <a:off x="9571038" y="3892550"/>
                <a:ext cx="185737"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9" name="Subtitle 6">
              <a:extLst>
                <a:ext uri="{FF2B5EF4-FFF2-40B4-BE49-F238E27FC236}">
                  <a16:creationId xmlns:a16="http://schemas.microsoft.com/office/drawing/2014/main" id="{F3D443F4-F71B-462C-9435-9B4E73FDB2D1}"/>
                </a:ext>
              </a:extLst>
            </p:cNvPr>
            <p:cNvSpPr txBox="1">
              <a:spLocks/>
            </p:cNvSpPr>
            <p:nvPr/>
          </p:nvSpPr>
          <p:spPr>
            <a:xfrm>
              <a:off x="7152602" y="3063583"/>
              <a:ext cx="4180734" cy="55646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tx1"/>
                  </a:solidFill>
                  <a:latin typeface="+mn-lt"/>
                </a:rPr>
                <a:t>Required by HIPAA Security Rule </a:t>
              </a:r>
              <a:r>
                <a:rPr lang="en-US" dirty="0">
                  <a:latin typeface="Arial" panose="020B0604020202020204" pitchFamily="34" charset="0"/>
                </a:rPr>
                <a:t>(45 CFR 164.308(a)(1)(ii))</a:t>
              </a:r>
            </a:p>
            <a:p>
              <a:pPr algn="l"/>
              <a:endParaRPr lang="en-US" dirty="0">
                <a:solidFill>
                  <a:schemeClr val="tx1"/>
                </a:solidFill>
                <a:latin typeface="+mn-lt"/>
              </a:endParaRPr>
            </a:p>
          </p:txBody>
        </p:sp>
      </p:grpSp>
      <p:sp>
        <p:nvSpPr>
          <p:cNvPr id="103" name="Oval 102">
            <a:extLst>
              <a:ext uri="{FF2B5EF4-FFF2-40B4-BE49-F238E27FC236}">
                <a16:creationId xmlns:a16="http://schemas.microsoft.com/office/drawing/2014/main" id="{8B06DDC8-5DE6-4343-B2F6-AAF1C7B3FCE2}"/>
              </a:ext>
            </a:extLst>
          </p:cNvPr>
          <p:cNvSpPr/>
          <p:nvPr/>
        </p:nvSpPr>
        <p:spPr>
          <a:xfrm>
            <a:off x="5630107" y="3550357"/>
            <a:ext cx="816746" cy="816746"/>
          </a:xfrm>
          <a:prstGeom prst="ellipse">
            <a:avLst/>
          </a:prstGeom>
          <a:solidFill>
            <a:schemeClr val="accent2"/>
          </a:solidFill>
          <a:ln w="50800">
            <a:solidFill>
              <a:schemeClr val="bg1"/>
            </a:solidFill>
          </a:ln>
          <a:effectLst>
            <a:outerShdw blurRad="381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ACDCF00F-5405-4021-87E4-CCC9D09CB097}"/>
              </a:ext>
            </a:extLst>
          </p:cNvPr>
          <p:cNvGrpSpPr/>
          <p:nvPr/>
        </p:nvGrpSpPr>
        <p:grpSpPr>
          <a:xfrm>
            <a:off x="5813667" y="3738065"/>
            <a:ext cx="448792" cy="393249"/>
            <a:chOff x="8101013" y="3468688"/>
            <a:chExt cx="962025" cy="842962"/>
          </a:xfrm>
        </p:grpSpPr>
        <p:sp>
          <p:nvSpPr>
            <p:cNvPr id="93" name="Freeform 28">
              <a:extLst>
                <a:ext uri="{FF2B5EF4-FFF2-40B4-BE49-F238E27FC236}">
                  <a16:creationId xmlns:a16="http://schemas.microsoft.com/office/drawing/2014/main" id="{930AAACE-CF31-4903-BF7B-472FB1F33D4A}"/>
                </a:ext>
              </a:extLst>
            </p:cNvPr>
            <p:cNvSpPr>
              <a:spLocks/>
            </p:cNvSpPr>
            <p:nvPr/>
          </p:nvSpPr>
          <p:spPr bwMode="auto">
            <a:xfrm>
              <a:off x="8237538" y="3578225"/>
              <a:ext cx="117475" cy="41275"/>
            </a:xfrm>
            <a:custGeom>
              <a:avLst/>
              <a:gdLst>
                <a:gd name="T0" fmla="*/ 31 w 31"/>
                <a:gd name="T1" fmla="*/ 8 h 11"/>
                <a:gd name="T2" fmla="*/ 28 w 31"/>
                <a:gd name="T3" fmla="*/ 11 h 11"/>
                <a:gd name="T4" fmla="*/ 3 w 31"/>
                <a:gd name="T5" fmla="*/ 11 h 11"/>
                <a:gd name="T6" fmla="*/ 0 w 31"/>
                <a:gd name="T7" fmla="*/ 8 h 11"/>
                <a:gd name="T8" fmla="*/ 0 w 31"/>
                <a:gd name="T9" fmla="*/ 3 h 11"/>
                <a:gd name="T10" fmla="*/ 3 w 31"/>
                <a:gd name="T11" fmla="*/ 0 h 11"/>
                <a:gd name="T12" fmla="*/ 28 w 31"/>
                <a:gd name="T13" fmla="*/ 0 h 11"/>
                <a:gd name="T14" fmla="*/ 31 w 31"/>
                <a:gd name="T15" fmla="*/ 3 h 11"/>
                <a:gd name="T16" fmla="*/ 31 w 31"/>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1">
                  <a:moveTo>
                    <a:pt x="31" y="8"/>
                  </a:moveTo>
                  <a:cubicBezTo>
                    <a:pt x="31" y="9"/>
                    <a:pt x="30" y="11"/>
                    <a:pt x="28" y="11"/>
                  </a:cubicBezTo>
                  <a:cubicBezTo>
                    <a:pt x="3" y="11"/>
                    <a:pt x="3" y="11"/>
                    <a:pt x="3" y="11"/>
                  </a:cubicBezTo>
                  <a:cubicBezTo>
                    <a:pt x="1" y="11"/>
                    <a:pt x="0" y="9"/>
                    <a:pt x="0" y="8"/>
                  </a:cubicBezTo>
                  <a:cubicBezTo>
                    <a:pt x="0" y="3"/>
                    <a:pt x="0" y="3"/>
                    <a:pt x="0" y="3"/>
                  </a:cubicBezTo>
                  <a:cubicBezTo>
                    <a:pt x="0" y="1"/>
                    <a:pt x="1" y="0"/>
                    <a:pt x="3" y="0"/>
                  </a:cubicBezTo>
                  <a:cubicBezTo>
                    <a:pt x="28" y="0"/>
                    <a:pt x="28" y="0"/>
                    <a:pt x="28" y="0"/>
                  </a:cubicBezTo>
                  <a:cubicBezTo>
                    <a:pt x="30" y="0"/>
                    <a:pt x="31" y="1"/>
                    <a:pt x="31" y="3"/>
                  </a:cubicBezTo>
                  <a:lnTo>
                    <a:pt x="3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9">
              <a:extLst>
                <a:ext uri="{FF2B5EF4-FFF2-40B4-BE49-F238E27FC236}">
                  <a16:creationId xmlns:a16="http://schemas.microsoft.com/office/drawing/2014/main" id="{6289315F-5145-4384-A2A2-E8212D7A55F3}"/>
                </a:ext>
              </a:extLst>
            </p:cNvPr>
            <p:cNvSpPr>
              <a:spLocks/>
            </p:cNvSpPr>
            <p:nvPr/>
          </p:nvSpPr>
          <p:spPr bwMode="auto">
            <a:xfrm>
              <a:off x="8809038" y="3578225"/>
              <a:ext cx="117475" cy="41275"/>
            </a:xfrm>
            <a:custGeom>
              <a:avLst/>
              <a:gdLst>
                <a:gd name="T0" fmla="*/ 0 w 31"/>
                <a:gd name="T1" fmla="*/ 8 h 11"/>
                <a:gd name="T2" fmla="*/ 3 w 31"/>
                <a:gd name="T3" fmla="*/ 11 h 11"/>
                <a:gd name="T4" fmla="*/ 28 w 31"/>
                <a:gd name="T5" fmla="*/ 11 h 11"/>
                <a:gd name="T6" fmla="*/ 31 w 31"/>
                <a:gd name="T7" fmla="*/ 8 h 11"/>
                <a:gd name="T8" fmla="*/ 31 w 31"/>
                <a:gd name="T9" fmla="*/ 3 h 11"/>
                <a:gd name="T10" fmla="*/ 28 w 31"/>
                <a:gd name="T11" fmla="*/ 0 h 11"/>
                <a:gd name="T12" fmla="*/ 3 w 31"/>
                <a:gd name="T13" fmla="*/ 0 h 11"/>
                <a:gd name="T14" fmla="*/ 0 w 31"/>
                <a:gd name="T15" fmla="*/ 3 h 11"/>
                <a:gd name="T16" fmla="*/ 0 w 31"/>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1">
                  <a:moveTo>
                    <a:pt x="0" y="8"/>
                  </a:moveTo>
                  <a:cubicBezTo>
                    <a:pt x="0" y="9"/>
                    <a:pt x="1" y="11"/>
                    <a:pt x="3" y="11"/>
                  </a:cubicBezTo>
                  <a:cubicBezTo>
                    <a:pt x="28" y="11"/>
                    <a:pt x="28" y="11"/>
                    <a:pt x="28" y="11"/>
                  </a:cubicBezTo>
                  <a:cubicBezTo>
                    <a:pt x="30" y="11"/>
                    <a:pt x="31" y="9"/>
                    <a:pt x="31" y="8"/>
                  </a:cubicBezTo>
                  <a:cubicBezTo>
                    <a:pt x="31" y="3"/>
                    <a:pt x="31" y="3"/>
                    <a:pt x="31" y="3"/>
                  </a:cubicBezTo>
                  <a:cubicBezTo>
                    <a:pt x="31" y="1"/>
                    <a:pt x="30" y="0"/>
                    <a:pt x="28" y="0"/>
                  </a:cubicBezTo>
                  <a:cubicBezTo>
                    <a:pt x="3" y="0"/>
                    <a:pt x="3" y="0"/>
                    <a:pt x="3" y="0"/>
                  </a:cubicBezTo>
                  <a:cubicBezTo>
                    <a:pt x="1" y="0"/>
                    <a:pt x="0" y="1"/>
                    <a:pt x="0" y="3"/>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0">
              <a:extLst>
                <a:ext uri="{FF2B5EF4-FFF2-40B4-BE49-F238E27FC236}">
                  <a16:creationId xmlns:a16="http://schemas.microsoft.com/office/drawing/2014/main" id="{EF76828E-DA76-4A2A-A404-D5633A258834}"/>
                </a:ext>
              </a:extLst>
            </p:cNvPr>
            <p:cNvSpPr>
              <a:spLocks/>
            </p:cNvSpPr>
            <p:nvPr/>
          </p:nvSpPr>
          <p:spPr bwMode="auto">
            <a:xfrm>
              <a:off x="8869363" y="4289425"/>
              <a:ext cx="68262" cy="22225"/>
            </a:xfrm>
            <a:custGeom>
              <a:avLst/>
              <a:gdLst>
                <a:gd name="T0" fmla="*/ 0 w 18"/>
                <a:gd name="T1" fmla="*/ 5 h 6"/>
                <a:gd name="T2" fmla="*/ 1 w 18"/>
                <a:gd name="T3" fmla="*/ 6 h 6"/>
                <a:gd name="T4" fmla="*/ 16 w 18"/>
                <a:gd name="T5" fmla="*/ 6 h 6"/>
                <a:gd name="T6" fmla="*/ 18 w 18"/>
                <a:gd name="T7" fmla="*/ 5 h 6"/>
                <a:gd name="T8" fmla="*/ 18 w 18"/>
                <a:gd name="T9" fmla="*/ 2 h 6"/>
                <a:gd name="T10" fmla="*/ 16 w 18"/>
                <a:gd name="T11" fmla="*/ 0 h 6"/>
                <a:gd name="T12" fmla="*/ 1 w 18"/>
                <a:gd name="T13" fmla="*/ 0 h 6"/>
                <a:gd name="T14" fmla="*/ 0 w 18"/>
                <a:gd name="T15" fmla="*/ 2 h 6"/>
                <a:gd name="T16" fmla="*/ 0 w 18"/>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
                  <a:moveTo>
                    <a:pt x="0" y="5"/>
                  </a:moveTo>
                  <a:cubicBezTo>
                    <a:pt x="0" y="6"/>
                    <a:pt x="0" y="6"/>
                    <a:pt x="1" y="6"/>
                  </a:cubicBezTo>
                  <a:cubicBezTo>
                    <a:pt x="16" y="6"/>
                    <a:pt x="16" y="6"/>
                    <a:pt x="16" y="6"/>
                  </a:cubicBezTo>
                  <a:cubicBezTo>
                    <a:pt x="17" y="6"/>
                    <a:pt x="18" y="6"/>
                    <a:pt x="18" y="5"/>
                  </a:cubicBezTo>
                  <a:cubicBezTo>
                    <a:pt x="18" y="2"/>
                    <a:pt x="18" y="2"/>
                    <a:pt x="18" y="2"/>
                  </a:cubicBezTo>
                  <a:cubicBezTo>
                    <a:pt x="18" y="1"/>
                    <a:pt x="17" y="0"/>
                    <a:pt x="16" y="0"/>
                  </a:cubicBezTo>
                  <a:cubicBezTo>
                    <a:pt x="1" y="0"/>
                    <a:pt x="1" y="0"/>
                    <a:pt x="1" y="0"/>
                  </a:cubicBezTo>
                  <a:cubicBezTo>
                    <a:pt x="0" y="0"/>
                    <a:pt x="0" y="1"/>
                    <a:pt x="0" y="2"/>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1">
              <a:extLst>
                <a:ext uri="{FF2B5EF4-FFF2-40B4-BE49-F238E27FC236}">
                  <a16:creationId xmlns:a16="http://schemas.microsoft.com/office/drawing/2014/main" id="{2920DAF7-B4EF-4E93-A01A-85D8E79A4684}"/>
                </a:ext>
              </a:extLst>
            </p:cNvPr>
            <p:cNvSpPr>
              <a:spLocks/>
            </p:cNvSpPr>
            <p:nvPr/>
          </p:nvSpPr>
          <p:spPr bwMode="auto">
            <a:xfrm>
              <a:off x="8226425" y="4289425"/>
              <a:ext cx="71437" cy="22225"/>
            </a:xfrm>
            <a:custGeom>
              <a:avLst/>
              <a:gdLst>
                <a:gd name="T0" fmla="*/ 19 w 19"/>
                <a:gd name="T1" fmla="*/ 5 h 6"/>
                <a:gd name="T2" fmla="*/ 17 w 19"/>
                <a:gd name="T3" fmla="*/ 6 h 6"/>
                <a:gd name="T4" fmla="*/ 2 w 19"/>
                <a:gd name="T5" fmla="*/ 6 h 6"/>
                <a:gd name="T6" fmla="*/ 0 w 19"/>
                <a:gd name="T7" fmla="*/ 5 h 6"/>
                <a:gd name="T8" fmla="*/ 0 w 19"/>
                <a:gd name="T9" fmla="*/ 2 h 6"/>
                <a:gd name="T10" fmla="*/ 2 w 19"/>
                <a:gd name="T11" fmla="*/ 0 h 6"/>
                <a:gd name="T12" fmla="*/ 17 w 19"/>
                <a:gd name="T13" fmla="*/ 0 h 6"/>
                <a:gd name="T14" fmla="*/ 19 w 19"/>
                <a:gd name="T15" fmla="*/ 2 h 6"/>
                <a:gd name="T16" fmla="*/ 19 w 19"/>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9" y="5"/>
                  </a:moveTo>
                  <a:cubicBezTo>
                    <a:pt x="19" y="6"/>
                    <a:pt x="18" y="6"/>
                    <a:pt x="17" y="6"/>
                  </a:cubicBezTo>
                  <a:cubicBezTo>
                    <a:pt x="2" y="6"/>
                    <a:pt x="2" y="6"/>
                    <a:pt x="2" y="6"/>
                  </a:cubicBezTo>
                  <a:cubicBezTo>
                    <a:pt x="1" y="6"/>
                    <a:pt x="0" y="6"/>
                    <a:pt x="0" y="5"/>
                  </a:cubicBezTo>
                  <a:cubicBezTo>
                    <a:pt x="0" y="2"/>
                    <a:pt x="0" y="2"/>
                    <a:pt x="0" y="2"/>
                  </a:cubicBezTo>
                  <a:cubicBezTo>
                    <a:pt x="0" y="1"/>
                    <a:pt x="1" y="0"/>
                    <a:pt x="2" y="0"/>
                  </a:cubicBezTo>
                  <a:cubicBezTo>
                    <a:pt x="17" y="0"/>
                    <a:pt x="17" y="0"/>
                    <a:pt x="17" y="0"/>
                  </a:cubicBezTo>
                  <a:cubicBezTo>
                    <a:pt x="18" y="0"/>
                    <a:pt x="19" y="1"/>
                    <a:pt x="19" y="2"/>
                  </a:cubicBez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32">
              <a:extLst>
                <a:ext uri="{FF2B5EF4-FFF2-40B4-BE49-F238E27FC236}">
                  <a16:creationId xmlns:a16="http://schemas.microsoft.com/office/drawing/2014/main" id="{675F25B6-795E-443F-91D2-532A15525623}"/>
                </a:ext>
              </a:extLst>
            </p:cNvPr>
            <p:cNvSpPr>
              <a:spLocks noChangeArrowheads="1"/>
            </p:cNvSpPr>
            <p:nvPr/>
          </p:nvSpPr>
          <p:spPr bwMode="auto">
            <a:xfrm>
              <a:off x="8423275" y="3517900"/>
              <a:ext cx="22225"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3">
              <a:extLst>
                <a:ext uri="{FF2B5EF4-FFF2-40B4-BE49-F238E27FC236}">
                  <a16:creationId xmlns:a16="http://schemas.microsoft.com/office/drawing/2014/main" id="{C895F8F5-3D1D-4E52-91D3-B5B58CAC3430}"/>
                </a:ext>
              </a:extLst>
            </p:cNvPr>
            <p:cNvSpPr>
              <a:spLocks/>
            </p:cNvSpPr>
            <p:nvPr/>
          </p:nvSpPr>
          <p:spPr bwMode="auto">
            <a:xfrm>
              <a:off x="8401050" y="3468688"/>
              <a:ext cx="363537" cy="49213"/>
            </a:xfrm>
            <a:custGeom>
              <a:avLst/>
              <a:gdLst>
                <a:gd name="T0" fmla="*/ 93 w 96"/>
                <a:gd name="T1" fmla="*/ 13 h 13"/>
                <a:gd name="T2" fmla="*/ 96 w 96"/>
                <a:gd name="T3" fmla="*/ 10 h 13"/>
                <a:gd name="T4" fmla="*/ 96 w 96"/>
                <a:gd name="T5" fmla="*/ 3 h 13"/>
                <a:gd name="T6" fmla="*/ 93 w 96"/>
                <a:gd name="T7" fmla="*/ 0 h 13"/>
                <a:gd name="T8" fmla="*/ 3 w 96"/>
                <a:gd name="T9" fmla="*/ 0 h 13"/>
                <a:gd name="T10" fmla="*/ 0 w 96"/>
                <a:gd name="T11" fmla="*/ 3 h 13"/>
                <a:gd name="T12" fmla="*/ 0 w 96"/>
                <a:gd name="T13" fmla="*/ 10 h 13"/>
                <a:gd name="T14" fmla="*/ 3 w 96"/>
                <a:gd name="T15" fmla="*/ 13 h 13"/>
                <a:gd name="T16" fmla="*/ 93 w 9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
                  <a:moveTo>
                    <a:pt x="93" y="13"/>
                  </a:moveTo>
                  <a:cubicBezTo>
                    <a:pt x="95" y="13"/>
                    <a:pt x="96" y="12"/>
                    <a:pt x="96" y="10"/>
                  </a:cubicBezTo>
                  <a:cubicBezTo>
                    <a:pt x="96" y="3"/>
                    <a:pt x="96" y="3"/>
                    <a:pt x="96" y="3"/>
                  </a:cubicBezTo>
                  <a:cubicBezTo>
                    <a:pt x="96" y="1"/>
                    <a:pt x="95" y="0"/>
                    <a:pt x="93" y="0"/>
                  </a:cubicBezTo>
                  <a:cubicBezTo>
                    <a:pt x="3" y="0"/>
                    <a:pt x="3" y="0"/>
                    <a:pt x="3" y="0"/>
                  </a:cubicBezTo>
                  <a:cubicBezTo>
                    <a:pt x="2" y="0"/>
                    <a:pt x="0" y="1"/>
                    <a:pt x="0" y="3"/>
                  </a:cubicBezTo>
                  <a:cubicBezTo>
                    <a:pt x="0" y="10"/>
                    <a:pt x="0" y="10"/>
                    <a:pt x="0" y="10"/>
                  </a:cubicBezTo>
                  <a:cubicBezTo>
                    <a:pt x="0" y="12"/>
                    <a:pt x="2" y="13"/>
                    <a:pt x="3" y="13"/>
                  </a:cubicBezTo>
                  <a:lnTo>
                    <a:pt x="93"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34">
              <a:extLst>
                <a:ext uri="{FF2B5EF4-FFF2-40B4-BE49-F238E27FC236}">
                  <a16:creationId xmlns:a16="http://schemas.microsoft.com/office/drawing/2014/main" id="{69F49A65-EB15-4EDF-946C-53D0EA2C9C40}"/>
                </a:ext>
              </a:extLst>
            </p:cNvPr>
            <p:cNvSpPr>
              <a:spLocks noChangeArrowheads="1"/>
            </p:cNvSpPr>
            <p:nvPr/>
          </p:nvSpPr>
          <p:spPr bwMode="auto">
            <a:xfrm>
              <a:off x="8718550" y="3517900"/>
              <a:ext cx="22225"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5">
              <a:extLst>
                <a:ext uri="{FF2B5EF4-FFF2-40B4-BE49-F238E27FC236}">
                  <a16:creationId xmlns:a16="http://schemas.microsoft.com/office/drawing/2014/main" id="{87CBEA9C-ACE8-4319-8FC8-B163AA5FFDF0}"/>
                </a:ext>
              </a:extLst>
            </p:cNvPr>
            <p:cNvSpPr>
              <a:spLocks noEditPoints="1"/>
            </p:cNvSpPr>
            <p:nvPr/>
          </p:nvSpPr>
          <p:spPr bwMode="auto">
            <a:xfrm>
              <a:off x="8101013" y="3638550"/>
              <a:ext cx="962025" cy="631825"/>
            </a:xfrm>
            <a:custGeom>
              <a:avLst/>
              <a:gdLst>
                <a:gd name="T0" fmla="*/ 254 w 254"/>
                <a:gd name="T1" fmla="*/ 150 h 167"/>
                <a:gd name="T2" fmla="*/ 237 w 254"/>
                <a:gd name="T3" fmla="*/ 167 h 167"/>
                <a:gd name="T4" fmla="*/ 17 w 254"/>
                <a:gd name="T5" fmla="*/ 167 h 167"/>
                <a:gd name="T6" fmla="*/ 0 w 254"/>
                <a:gd name="T7" fmla="*/ 150 h 167"/>
                <a:gd name="T8" fmla="*/ 0 w 254"/>
                <a:gd name="T9" fmla="*/ 17 h 167"/>
                <a:gd name="T10" fmla="*/ 17 w 254"/>
                <a:gd name="T11" fmla="*/ 0 h 167"/>
                <a:gd name="T12" fmla="*/ 237 w 254"/>
                <a:gd name="T13" fmla="*/ 0 h 167"/>
                <a:gd name="T14" fmla="*/ 254 w 254"/>
                <a:gd name="T15" fmla="*/ 17 h 167"/>
                <a:gd name="T16" fmla="*/ 254 w 254"/>
                <a:gd name="T17" fmla="*/ 150 h 167"/>
                <a:gd name="T18" fmla="*/ 171 w 254"/>
                <a:gd name="T19" fmla="*/ 69 h 167"/>
                <a:gd name="T20" fmla="*/ 141 w 254"/>
                <a:gd name="T21" fmla="*/ 69 h 167"/>
                <a:gd name="T22" fmla="*/ 141 w 254"/>
                <a:gd name="T23" fmla="*/ 40 h 167"/>
                <a:gd name="T24" fmla="*/ 136 w 254"/>
                <a:gd name="T25" fmla="*/ 34 h 167"/>
                <a:gd name="T26" fmla="*/ 118 w 254"/>
                <a:gd name="T27" fmla="*/ 34 h 167"/>
                <a:gd name="T28" fmla="*/ 113 w 254"/>
                <a:gd name="T29" fmla="*/ 40 h 167"/>
                <a:gd name="T30" fmla="*/ 113 w 254"/>
                <a:gd name="T31" fmla="*/ 69 h 167"/>
                <a:gd name="T32" fmla="*/ 83 w 254"/>
                <a:gd name="T33" fmla="*/ 69 h 167"/>
                <a:gd name="T34" fmla="*/ 77 w 254"/>
                <a:gd name="T35" fmla="*/ 75 h 167"/>
                <a:gd name="T36" fmla="*/ 77 w 254"/>
                <a:gd name="T37" fmla="*/ 92 h 167"/>
                <a:gd name="T38" fmla="*/ 83 w 254"/>
                <a:gd name="T39" fmla="*/ 98 h 167"/>
                <a:gd name="T40" fmla="*/ 113 w 254"/>
                <a:gd name="T41" fmla="*/ 98 h 167"/>
                <a:gd name="T42" fmla="*/ 113 w 254"/>
                <a:gd name="T43" fmla="*/ 128 h 167"/>
                <a:gd name="T44" fmla="*/ 118 w 254"/>
                <a:gd name="T45" fmla="*/ 134 h 167"/>
                <a:gd name="T46" fmla="*/ 136 w 254"/>
                <a:gd name="T47" fmla="*/ 134 h 167"/>
                <a:gd name="T48" fmla="*/ 141 w 254"/>
                <a:gd name="T49" fmla="*/ 128 h 167"/>
                <a:gd name="T50" fmla="*/ 141 w 254"/>
                <a:gd name="T51" fmla="*/ 98 h 167"/>
                <a:gd name="T52" fmla="*/ 171 w 254"/>
                <a:gd name="T53" fmla="*/ 98 h 167"/>
                <a:gd name="T54" fmla="*/ 177 w 254"/>
                <a:gd name="T55" fmla="*/ 92 h 167"/>
                <a:gd name="T56" fmla="*/ 177 w 254"/>
                <a:gd name="T57" fmla="*/ 75 h 167"/>
                <a:gd name="T58" fmla="*/ 171 w 254"/>
                <a:gd name="T59" fmla="*/ 6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4" h="167">
                  <a:moveTo>
                    <a:pt x="254" y="150"/>
                  </a:moveTo>
                  <a:cubicBezTo>
                    <a:pt x="254" y="160"/>
                    <a:pt x="246" y="167"/>
                    <a:pt x="237" y="167"/>
                  </a:cubicBezTo>
                  <a:cubicBezTo>
                    <a:pt x="17" y="167"/>
                    <a:pt x="17" y="167"/>
                    <a:pt x="17" y="167"/>
                  </a:cubicBezTo>
                  <a:cubicBezTo>
                    <a:pt x="8" y="167"/>
                    <a:pt x="0" y="160"/>
                    <a:pt x="0" y="150"/>
                  </a:cubicBezTo>
                  <a:cubicBezTo>
                    <a:pt x="0" y="17"/>
                    <a:pt x="0" y="17"/>
                    <a:pt x="0" y="17"/>
                  </a:cubicBezTo>
                  <a:cubicBezTo>
                    <a:pt x="0" y="8"/>
                    <a:pt x="8" y="0"/>
                    <a:pt x="17" y="0"/>
                  </a:cubicBezTo>
                  <a:cubicBezTo>
                    <a:pt x="237" y="0"/>
                    <a:pt x="237" y="0"/>
                    <a:pt x="237" y="0"/>
                  </a:cubicBezTo>
                  <a:cubicBezTo>
                    <a:pt x="246" y="0"/>
                    <a:pt x="254" y="8"/>
                    <a:pt x="254" y="17"/>
                  </a:cubicBezTo>
                  <a:lnTo>
                    <a:pt x="254" y="150"/>
                  </a:lnTo>
                  <a:close/>
                  <a:moveTo>
                    <a:pt x="171" y="69"/>
                  </a:moveTo>
                  <a:cubicBezTo>
                    <a:pt x="141" y="69"/>
                    <a:pt x="141" y="69"/>
                    <a:pt x="141" y="69"/>
                  </a:cubicBezTo>
                  <a:cubicBezTo>
                    <a:pt x="141" y="40"/>
                    <a:pt x="141" y="40"/>
                    <a:pt x="141" y="40"/>
                  </a:cubicBezTo>
                  <a:cubicBezTo>
                    <a:pt x="141" y="36"/>
                    <a:pt x="139" y="34"/>
                    <a:pt x="136" y="34"/>
                  </a:cubicBezTo>
                  <a:cubicBezTo>
                    <a:pt x="118" y="34"/>
                    <a:pt x="118" y="34"/>
                    <a:pt x="118" y="34"/>
                  </a:cubicBezTo>
                  <a:cubicBezTo>
                    <a:pt x="115" y="34"/>
                    <a:pt x="113" y="36"/>
                    <a:pt x="113" y="40"/>
                  </a:cubicBezTo>
                  <a:cubicBezTo>
                    <a:pt x="113" y="69"/>
                    <a:pt x="113" y="69"/>
                    <a:pt x="113" y="69"/>
                  </a:cubicBezTo>
                  <a:cubicBezTo>
                    <a:pt x="83" y="69"/>
                    <a:pt x="83" y="69"/>
                    <a:pt x="83" y="69"/>
                  </a:cubicBezTo>
                  <a:cubicBezTo>
                    <a:pt x="80" y="69"/>
                    <a:pt x="77" y="72"/>
                    <a:pt x="77" y="75"/>
                  </a:cubicBezTo>
                  <a:cubicBezTo>
                    <a:pt x="77" y="92"/>
                    <a:pt x="77" y="92"/>
                    <a:pt x="77" y="92"/>
                  </a:cubicBezTo>
                  <a:cubicBezTo>
                    <a:pt x="77" y="96"/>
                    <a:pt x="80" y="98"/>
                    <a:pt x="83" y="98"/>
                  </a:cubicBezTo>
                  <a:cubicBezTo>
                    <a:pt x="113" y="98"/>
                    <a:pt x="113" y="98"/>
                    <a:pt x="113" y="98"/>
                  </a:cubicBezTo>
                  <a:cubicBezTo>
                    <a:pt x="113" y="128"/>
                    <a:pt x="113" y="128"/>
                    <a:pt x="113" y="128"/>
                  </a:cubicBezTo>
                  <a:cubicBezTo>
                    <a:pt x="113" y="131"/>
                    <a:pt x="115" y="134"/>
                    <a:pt x="118" y="134"/>
                  </a:cubicBezTo>
                  <a:cubicBezTo>
                    <a:pt x="136" y="134"/>
                    <a:pt x="136" y="134"/>
                    <a:pt x="136" y="134"/>
                  </a:cubicBezTo>
                  <a:cubicBezTo>
                    <a:pt x="139" y="134"/>
                    <a:pt x="141" y="131"/>
                    <a:pt x="141" y="128"/>
                  </a:cubicBezTo>
                  <a:cubicBezTo>
                    <a:pt x="141" y="98"/>
                    <a:pt x="141" y="98"/>
                    <a:pt x="141" y="98"/>
                  </a:cubicBezTo>
                  <a:cubicBezTo>
                    <a:pt x="171" y="98"/>
                    <a:pt x="171" y="98"/>
                    <a:pt x="171" y="98"/>
                  </a:cubicBezTo>
                  <a:cubicBezTo>
                    <a:pt x="174" y="98"/>
                    <a:pt x="177" y="96"/>
                    <a:pt x="177" y="92"/>
                  </a:cubicBezTo>
                  <a:cubicBezTo>
                    <a:pt x="177" y="75"/>
                    <a:pt x="177" y="75"/>
                    <a:pt x="177" y="75"/>
                  </a:cubicBezTo>
                  <a:cubicBezTo>
                    <a:pt x="177" y="72"/>
                    <a:pt x="174" y="69"/>
                    <a:pt x="171"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1" name="Group 130">
            <a:extLst>
              <a:ext uri="{FF2B5EF4-FFF2-40B4-BE49-F238E27FC236}">
                <a16:creationId xmlns:a16="http://schemas.microsoft.com/office/drawing/2014/main" id="{5E8B6A24-715C-4B70-9B67-35F30DF0D49D}"/>
              </a:ext>
            </a:extLst>
          </p:cNvPr>
          <p:cNvGrpSpPr/>
          <p:nvPr/>
        </p:nvGrpSpPr>
        <p:grpSpPr>
          <a:xfrm>
            <a:off x="6559680" y="3527066"/>
            <a:ext cx="4180734" cy="863329"/>
            <a:chOff x="7801085" y="1638662"/>
            <a:chExt cx="4180734" cy="863329"/>
          </a:xfrm>
        </p:grpSpPr>
        <p:sp>
          <p:nvSpPr>
            <p:cNvPr id="132" name="Subtitle 6">
              <a:extLst>
                <a:ext uri="{FF2B5EF4-FFF2-40B4-BE49-F238E27FC236}">
                  <a16:creationId xmlns:a16="http://schemas.microsoft.com/office/drawing/2014/main" id="{EF93B769-F587-4F30-A4DB-BC62D776619E}"/>
                </a:ext>
              </a:extLst>
            </p:cNvPr>
            <p:cNvSpPr txBox="1">
              <a:spLocks/>
            </p:cNvSpPr>
            <p:nvPr/>
          </p:nvSpPr>
          <p:spPr>
            <a:xfrm>
              <a:off x="7801085" y="1945525"/>
              <a:ext cx="4180734" cy="55646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tx1"/>
                  </a:solidFill>
                  <a:latin typeface="+mn-lt"/>
                </a:rPr>
                <a:t>Commonly conducted annually to track maturity and security enhancement. Many of the HIPAA requirements are determined by the risk to the organization </a:t>
              </a:r>
            </a:p>
          </p:txBody>
        </p:sp>
        <p:sp>
          <p:nvSpPr>
            <p:cNvPr id="133" name="Subtitle 6">
              <a:extLst>
                <a:ext uri="{FF2B5EF4-FFF2-40B4-BE49-F238E27FC236}">
                  <a16:creationId xmlns:a16="http://schemas.microsoft.com/office/drawing/2014/main" id="{8ADEE8D9-2957-4C40-9B00-6A755D0A4E53}"/>
                </a:ext>
              </a:extLst>
            </p:cNvPr>
            <p:cNvSpPr txBox="1">
              <a:spLocks/>
            </p:cNvSpPr>
            <p:nvPr/>
          </p:nvSpPr>
          <p:spPr>
            <a:xfrm>
              <a:off x="7995371" y="1638662"/>
              <a:ext cx="3471687" cy="306861"/>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spcBef>
                  <a:spcPts val="0"/>
                </a:spcBef>
              </a:pPr>
              <a:r>
                <a:rPr lang="en-US" sz="2000" b="1" dirty="0">
                  <a:solidFill>
                    <a:schemeClr val="accent4"/>
                  </a:solidFill>
                  <a:latin typeface="Arial" panose="020B0604020202020204" pitchFamily="34" charset="0"/>
                  <a:cs typeface="Arial" panose="020B0604020202020204" pitchFamily="34" charset="0"/>
                </a:rPr>
                <a:t>Timing </a:t>
              </a:r>
              <a:endParaRPr lang="en-US" sz="2000" b="1" dirty="0">
                <a:solidFill>
                  <a:schemeClr val="accent2"/>
                </a:solidFill>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1CB9FD79-EE24-4577-9CAB-8FEF73083771}"/>
              </a:ext>
            </a:extLst>
          </p:cNvPr>
          <p:cNvGrpSpPr/>
          <p:nvPr/>
        </p:nvGrpSpPr>
        <p:grpSpPr>
          <a:xfrm>
            <a:off x="5630107" y="4739326"/>
            <a:ext cx="5176950" cy="875446"/>
            <a:chOff x="6258757" y="5075001"/>
            <a:chExt cx="5176950" cy="875446"/>
          </a:xfrm>
        </p:grpSpPr>
        <p:sp>
          <p:nvSpPr>
            <p:cNvPr id="104" name="Oval 103">
              <a:extLst>
                <a:ext uri="{FF2B5EF4-FFF2-40B4-BE49-F238E27FC236}">
                  <a16:creationId xmlns:a16="http://schemas.microsoft.com/office/drawing/2014/main" id="{6B5EB53C-52A0-4224-9647-8BD9AF9024FD}"/>
                </a:ext>
              </a:extLst>
            </p:cNvPr>
            <p:cNvSpPr/>
            <p:nvPr/>
          </p:nvSpPr>
          <p:spPr>
            <a:xfrm>
              <a:off x="6258757" y="5098292"/>
              <a:ext cx="816746" cy="816746"/>
            </a:xfrm>
            <a:prstGeom prst="ellipse">
              <a:avLst/>
            </a:prstGeom>
            <a:solidFill>
              <a:schemeClr val="accent3"/>
            </a:solidFill>
            <a:ln w="50800">
              <a:solidFill>
                <a:schemeClr val="bg1"/>
              </a:solidFill>
            </a:ln>
            <a:effectLst>
              <a:outerShdw blurRad="381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C518CEB1-0867-4C3B-B15C-95D9F8D7E657}"/>
                </a:ext>
              </a:extLst>
            </p:cNvPr>
            <p:cNvGrpSpPr/>
            <p:nvPr/>
          </p:nvGrpSpPr>
          <p:grpSpPr>
            <a:xfrm>
              <a:off x="6419085" y="5298281"/>
              <a:ext cx="523788" cy="416768"/>
              <a:chOff x="8710613" y="4456113"/>
              <a:chExt cx="955675" cy="760412"/>
            </a:xfrm>
          </p:grpSpPr>
          <p:sp>
            <p:nvSpPr>
              <p:cNvPr id="102" name="Freeform 36">
                <a:extLst>
                  <a:ext uri="{FF2B5EF4-FFF2-40B4-BE49-F238E27FC236}">
                    <a16:creationId xmlns:a16="http://schemas.microsoft.com/office/drawing/2014/main" id="{1BC4F69D-B1F8-4CDA-88C1-42702EC37E4E}"/>
                  </a:ext>
                </a:extLst>
              </p:cNvPr>
              <p:cNvSpPr>
                <a:spLocks/>
              </p:cNvSpPr>
              <p:nvPr/>
            </p:nvSpPr>
            <p:spPr bwMode="auto">
              <a:xfrm>
                <a:off x="8710613" y="4456113"/>
                <a:ext cx="955675" cy="541338"/>
              </a:xfrm>
              <a:custGeom>
                <a:avLst/>
                <a:gdLst>
                  <a:gd name="T0" fmla="*/ 43 w 252"/>
                  <a:gd name="T1" fmla="*/ 88 h 143"/>
                  <a:gd name="T2" fmla="*/ 55 w 252"/>
                  <a:gd name="T3" fmla="*/ 64 h 143"/>
                  <a:gd name="T4" fmla="*/ 73 w 252"/>
                  <a:gd name="T5" fmla="*/ 114 h 143"/>
                  <a:gd name="T6" fmla="*/ 108 w 252"/>
                  <a:gd name="T7" fmla="*/ 33 h 143"/>
                  <a:gd name="T8" fmla="*/ 141 w 252"/>
                  <a:gd name="T9" fmla="*/ 143 h 143"/>
                  <a:gd name="T10" fmla="*/ 173 w 252"/>
                  <a:gd name="T11" fmla="*/ 60 h 143"/>
                  <a:gd name="T12" fmla="*/ 186 w 252"/>
                  <a:gd name="T13" fmla="*/ 105 h 143"/>
                  <a:gd name="T14" fmla="*/ 186 w 252"/>
                  <a:gd name="T15" fmla="*/ 104 h 143"/>
                  <a:gd name="T16" fmla="*/ 216 w 252"/>
                  <a:gd name="T17" fmla="*/ 93 h 143"/>
                  <a:gd name="T18" fmla="*/ 244 w 252"/>
                  <a:gd name="T19" fmla="*/ 93 h 143"/>
                  <a:gd name="T20" fmla="*/ 244 w 252"/>
                  <a:gd name="T21" fmla="*/ 92 h 143"/>
                  <a:gd name="T22" fmla="*/ 241 w 252"/>
                  <a:gd name="T23" fmla="*/ 41 h 143"/>
                  <a:gd name="T24" fmla="*/ 164 w 252"/>
                  <a:gd name="T25" fmla="*/ 8 h 143"/>
                  <a:gd name="T26" fmla="*/ 125 w 252"/>
                  <a:gd name="T27" fmla="*/ 36 h 143"/>
                  <a:gd name="T28" fmla="*/ 85 w 252"/>
                  <a:gd name="T29" fmla="*/ 8 h 143"/>
                  <a:gd name="T30" fmla="*/ 8 w 252"/>
                  <a:gd name="T31" fmla="*/ 41 h 143"/>
                  <a:gd name="T32" fmla="*/ 5 w 252"/>
                  <a:gd name="T33" fmla="*/ 92 h 143"/>
                  <a:gd name="T34" fmla="*/ 5 w 252"/>
                  <a:gd name="T35" fmla="*/ 93 h 143"/>
                  <a:gd name="T36" fmla="*/ 23 w 252"/>
                  <a:gd name="T37" fmla="*/ 93 h 143"/>
                  <a:gd name="T38" fmla="*/ 43 w 252"/>
                  <a:gd name="T39" fmla="*/ 8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2" h="143">
                    <a:moveTo>
                      <a:pt x="43" y="88"/>
                    </a:moveTo>
                    <a:cubicBezTo>
                      <a:pt x="55" y="64"/>
                      <a:pt x="55" y="64"/>
                      <a:pt x="55" y="64"/>
                    </a:cubicBezTo>
                    <a:cubicBezTo>
                      <a:pt x="73" y="114"/>
                      <a:pt x="73" y="114"/>
                      <a:pt x="73" y="114"/>
                    </a:cubicBezTo>
                    <a:cubicBezTo>
                      <a:pt x="108" y="33"/>
                      <a:pt x="108" y="33"/>
                      <a:pt x="108" y="33"/>
                    </a:cubicBezTo>
                    <a:cubicBezTo>
                      <a:pt x="141" y="143"/>
                      <a:pt x="141" y="143"/>
                      <a:pt x="141" y="143"/>
                    </a:cubicBezTo>
                    <a:cubicBezTo>
                      <a:pt x="173" y="60"/>
                      <a:pt x="173" y="60"/>
                      <a:pt x="173" y="60"/>
                    </a:cubicBezTo>
                    <a:cubicBezTo>
                      <a:pt x="186" y="105"/>
                      <a:pt x="186" y="105"/>
                      <a:pt x="186" y="105"/>
                    </a:cubicBezTo>
                    <a:cubicBezTo>
                      <a:pt x="186" y="104"/>
                      <a:pt x="186" y="104"/>
                      <a:pt x="186" y="104"/>
                    </a:cubicBezTo>
                    <a:cubicBezTo>
                      <a:pt x="190" y="96"/>
                      <a:pt x="205" y="93"/>
                      <a:pt x="216" y="93"/>
                    </a:cubicBezTo>
                    <a:cubicBezTo>
                      <a:pt x="244" y="93"/>
                      <a:pt x="244" y="93"/>
                      <a:pt x="244" y="93"/>
                    </a:cubicBezTo>
                    <a:cubicBezTo>
                      <a:pt x="244" y="93"/>
                      <a:pt x="244" y="93"/>
                      <a:pt x="244" y="92"/>
                    </a:cubicBezTo>
                    <a:cubicBezTo>
                      <a:pt x="246" y="82"/>
                      <a:pt x="252" y="64"/>
                      <a:pt x="241" y="41"/>
                    </a:cubicBezTo>
                    <a:cubicBezTo>
                      <a:pt x="227" y="10"/>
                      <a:pt x="195" y="0"/>
                      <a:pt x="164" y="8"/>
                    </a:cubicBezTo>
                    <a:cubicBezTo>
                      <a:pt x="136" y="15"/>
                      <a:pt x="125" y="36"/>
                      <a:pt x="125" y="36"/>
                    </a:cubicBezTo>
                    <a:cubicBezTo>
                      <a:pt x="125" y="36"/>
                      <a:pt x="114" y="15"/>
                      <a:pt x="85" y="8"/>
                    </a:cubicBezTo>
                    <a:cubicBezTo>
                      <a:pt x="54" y="0"/>
                      <a:pt x="22" y="10"/>
                      <a:pt x="8" y="41"/>
                    </a:cubicBezTo>
                    <a:cubicBezTo>
                      <a:pt x="0" y="59"/>
                      <a:pt x="1" y="75"/>
                      <a:pt x="5" y="92"/>
                    </a:cubicBezTo>
                    <a:cubicBezTo>
                      <a:pt x="5" y="93"/>
                      <a:pt x="5" y="93"/>
                      <a:pt x="5" y="93"/>
                    </a:cubicBezTo>
                    <a:cubicBezTo>
                      <a:pt x="23" y="93"/>
                      <a:pt x="23" y="93"/>
                      <a:pt x="23" y="93"/>
                    </a:cubicBezTo>
                    <a:cubicBezTo>
                      <a:pt x="35" y="93"/>
                      <a:pt x="42" y="90"/>
                      <a:pt x="43"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7">
                <a:extLst>
                  <a:ext uri="{FF2B5EF4-FFF2-40B4-BE49-F238E27FC236}">
                    <a16:creationId xmlns:a16="http://schemas.microsoft.com/office/drawing/2014/main" id="{1772F133-1D80-4057-887C-062302A75F23}"/>
                  </a:ext>
                </a:extLst>
              </p:cNvPr>
              <p:cNvSpPr>
                <a:spLocks/>
              </p:cNvSpPr>
              <p:nvPr/>
            </p:nvSpPr>
            <p:spPr bwMode="auto">
              <a:xfrm>
                <a:off x="8745538" y="4702175"/>
                <a:ext cx="877887" cy="514350"/>
              </a:xfrm>
              <a:custGeom>
                <a:avLst/>
                <a:gdLst>
                  <a:gd name="T0" fmla="*/ 187 w 232"/>
                  <a:gd name="T1" fmla="*/ 44 h 136"/>
                  <a:gd name="T2" fmla="*/ 176 w 232"/>
                  <a:gd name="T3" fmla="*/ 65 h 136"/>
                  <a:gd name="T4" fmla="*/ 164 w 232"/>
                  <a:gd name="T5" fmla="*/ 23 h 136"/>
                  <a:gd name="T6" fmla="*/ 131 w 232"/>
                  <a:gd name="T7" fmla="*/ 111 h 136"/>
                  <a:gd name="T8" fmla="*/ 97 w 232"/>
                  <a:gd name="T9" fmla="*/ 0 h 136"/>
                  <a:gd name="T10" fmla="*/ 65 w 232"/>
                  <a:gd name="T11" fmla="*/ 75 h 136"/>
                  <a:gd name="T12" fmla="*/ 45 w 232"/>
                  <a:gd name="T13" fmla="*/ 24 h 136"/>
                  <a:gd name="T14" fmla="*/ 43 w 232"/>
                  <a:gd name="T15" fmla="*/ 28 h 136"/>
                  <a:gd name="T16" fmla="*/ 14 w 232"/>
                  <a:gd name="T17" fmla="*/ 39 h 136"/>
                  <a:gd name="T18" fmla="*/ 0 w 232"/>
                  <a:gd name="T19" fmla="*/ 39 h 136"/>
                  <a:gd name="T20" fmla="*/ 35 w 232"/>
                  <a:gd name="T21" fmla="*/ 83 h 136"/>
                  <a:gd name="T22" fmla="*/ 116 w 232"/>
                  <a:gd name="T23" fmla="*/ 136 h 136"/>
                  <a:gd name="T24" fmla="*/ 196 w 232"/>
                  <a:gd name="T25" fmla="*/ 83 h 136"/>
                  <a:gd name="T26" fmla="*/ 232 w 232"/>
                  <a:gd name="T27" fmla="*/ 39 h 136"/>
                  <a:gd name="T28" fmla="*/ 207 w 232"/>
                  <a:gd name="T29" fmla="*/ 39 h 136"/>
                  <a:gd name="T30" fmla="*/ 187 w 232"/>
                  <a:gd name="T31" fmla="*/ 4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136">
                    <a:moveTo>
                      <a:pt x="187" y="44"/>
                    </a:moveTo>
                    <a:cubicBezTo>
                      <a:pt x="176" y="65"/>
                      <a:pt x="176" y="65"/>
                      <a:pt x="176" y="65"/>
                    </a:cubicBezTo>
                    <a:cubicBezTo>
                      <a:pt x="164" y="23"/>
                      <a:pt x="164" y="23"/>
                      <a:pt x="164" y="23"/>
                    </a:cubicBezTo>
                    <a:cubicBezTo>
                      <a:pt x="131" y="111"/>
                      <a:pt x="131" y="111"/>
                      <a:pt x="131" y="111"/>
                    </a:cubicBezTo>
                    <a:cubicBezTo>
                      <a:pt x="97" y="0"/>
                      <a:pt x="97" y="0"/>
                      <a:pt x="97" y="0"/>
                    </a:cubicBezTo>
                    <a:cubicBezTo>
                      <a:pt x="65" y="75"/>
                      <a:pt x="65" y="75"/>
                      <a:pt x="65" y="75"/>
                    </a:cubicBezTo>
                    <a:cubicBezTo>
                      <a:pt x="45" y="24"/>
                      <a:pt x="45" y="24"/>
                      <a:pt x="45" y="24"/>
                    </a:cubicBezTo>
                    <a:cubicBezTo>
                      <a:pt x="43" y="28"/>
                      <a:pt x="43" y="28"/>
                      <a:pt x="43" y="28"/>
                    </a:cubicBezTo>
                    <a:cubicBezTo>
                      <a:pt x="39" y="36"/>
                      <a:pt x="25" y="39"/>
                      <a:pt x="14" y="39"/>
                    </a:cubicBezTo>
                    <a:cubicBezTo>
                      <a:pt x="0" y="39"/>
                      <a:pt x="0" y="39"/>
                      <a:pt x="0" y="39"/>
                    </a:cubicBezTo>
                    <a:cubicBezTo>
                      <a:pt x="7" y="54"/>
                      <a:pt x="18" y="70"/>
                      <a:pt x="35" y="83"/>
                    </a:cubicBezTo>
                    <a:cubicBezTo>
                      <a:pt x="71" y="110"/>
                      <a:pt x="107" y="116"/>
                      <a:pt x="116" y="136"/>
                    </a:cubicBezTo>
                    <a:cubicBezTo>
                      <a:pt x="124" y="116"/>
                      <a:pt x="160" y="110"/>
                      <a:pt x="196" y="83"/>
                    </a:cubicBezTo>
                    <a:cubicBezTo>
                      <a:pt x="213" y="70"/>
                      <a:pt x="225" y="54"/>
                      <a:pt x="232" y="39"/>
                    </a:cubicBezTo>
                    <a:cubicBezTo>
                      <a:pt x="207" y="39"/>
                      <a:pt x="207" y="39"/>
                      <a:pt x="207" y="39"/>
                    </a:cubicBezTo>
                    <a:cubicBezTo>
                      <a:pt x="194" y="39"/>
                      <a:pt x="188" y="42"/>
                      <a:pt x="187"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4" name="Group 133">
              <a:extLst>
                <a:ext uri="{FF2B5EF4-FFF2-40B4-BE49-F238E27FC236}">
                  <a16:creationId xmlns:a16="http://schemas.microsoft.com/office/drawing/2014/main" id="{B54839F5-28B8-487F-86D8-F45C58D9D939}"/>
                </a:ext>
              </a:extLst>
            </p:cNvPr>
            <p:cNvGrpSpPr/>
            <p:nvPr/>
          </p:nvGrpSpPr>
          <p:grpSpPr>
            <a:xfrm>
              <a:off x="7254973" y="5075001"/>
              <a:ext cx="4180734" cy="875446"/>
              <a:chOff x="7867728" y="1638662"/>
              <a:chExt cx="4180734" cy="875446"/>
            </a:xfrm>
          </p:grpSpPr>
          <p:sp>
            <p:nvSpPr>
              <p:cNvPr id="138" name="Subtitle 6">
                <a:extLst>
                  <a:ext uri="{FF2B5EF4-FFF2-40B4-BE49-F238E27FC236}">
                    <a16:creationId xmlns:a16="http://schemas.microsoft.com/office/drawing/2014/main" id="{C68A8BF9-2A0B-4C92-904D-575A006B3A0B}"/>
                  </a:ext>
                </a:extLst>
              </p:cNvPr>
              <p:cNvSpPr txBox="1">
                <a:spLocks/>
              </p:cNvSpPr>
              <p:nvPr/>
            </p:nvSpPr>
            <p:spPr>
              <a:xfrm>
                <a:off x="7867728" y="1957642"/>
                <a:ext cx="4180734" cy="55646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tx1"/>
                    </a:solidFill>
                    <a:latin typeface="+mn-lt"/>
                  </a:rPr>
                  <a:t>Not required to, but recommend following an established framework such as NIST, COBIT, or ISO</a:t>
                </a:r>
              </a:p>
            </p:txBody>
          </p:sp>
          <p:sp>
            <p:nvSpPr>
              <p:cNvPr id="139" name="Subtitle 6">
                <a:extLst>
                  <a:ext uri="{FF2B5EF4-FFF2-40B4-BE49-F238E27FC236}">
                    <a16:creationId xmlns:a16="http://schemas.microsoft.com/office/drawing/2014/main" id="{983263D3-7B83-4C7D-BD3A-94B4CA3C2065}"/>
                  </a:ext>
                </a:extLst>
              </p:cNvPr>
              <p:cNvSpPr txBox="1">
                <a:spLocks/>
              </p:cNvSpPr>
              <p:nvPr/>
            </p:nvSpPr>
            <p:spPr>
              <a:xfrm>
                <a:off x="7995371" y="1638662"/>
                <a:ext cx="3471687" cy="306861"/>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spcBef>
                    <a:spcPts val="0"/>
                  </a:spcBef>
                </a:pPr>
                <a:r>
                  <a:rPr lang="en-US" sz="2000" b="1" dirty="0">
                    <a:solidFill>
                      <a:schemeClr val="accent4"/>
                    </a:solidFill>
                    <a:latin typeface="Arial" panose="020B0604020202020204" pitchFamily="34" charset="0"/>
                    <a:cs typeface="Arial" panose="020B0604020202020204" pitchFamily="34" charset="0"/>
                  </a:rPr>
                  <a:t>Framework </a:t>
                </a:r>
                <a:endParaRPr lang="en-US" sz="2000" b="1" dirty="0">
                  <a:solidFill>
                    <a:schemeClr val="accent3"/>
                  </a:solidFill>
                  <a:latin typeface="Arial" panose="020B0604020202020204" pitchFamily="34" charset="0"/>
                  <a:cs typeface="Arial" panose="020B0604020202020204" pitchFamily="34" charset="0"/>
                </a:endParaRPr>
              </a:p>
            </p:txBody>
          </p:sp>
        </p:grpSp>
      </p:grpSp>
      <p:cxnSp>
        <p:nvCxnSpPr>
          <p:cNvPr id="113" name="Straight Connector 112">
            <a:extLst>
              <a:ext uri="{FF2B5EF4-FFF2-40B4-BE49-F238E27FC236}">
                <a16:creationId xmlns:a16="http://schemas.microsoft.com/office/drawing/2014/main" id="{A312BE73-7A66-4F60-B5F3-484F68D0EA2E}"/>
              </a:ext>
            </a:extLst>
          </p:cNvPr>
          <p:cNvCxnSpPr>
            <a:cxnSpLocks/>
          </p:cNvCxnSpPr>
          <p:nvPr/>
        </p:nvCxnSpPr>
        <p:spPr>
          <a:xfrm>
            <a:off x="6889173" y="3275610"/>
            <a:ext cx="28315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AE91B54-9002-46B6-920B-68882F9C76B2}"/>
              </a:ext>
            </a:extLst>
          </p:cNvPr>
          <p:cNvCxnSpPr>
            <a:cxnSpLocks/>
          </p:cNvCxnSpPr>
          <p:nvPr/>
        </p:nvCxnSpPr>
        <p:spPr>
          <a:xfrm>
            <a:off x="6889173" y="4634816"/>
            <a:ext cx="28315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17D92EB-190A-4688-87F5-5383CAF0928C}"/>
              </a:ext>
            </a:extLst>
          </p:cNvPr>
          <p:cNvGrpSpPr/>
          <p:nvPr/>
        </p:nvGrpSpPr>
        <p:grpSpPr>
          <a:xfrm>
            <a:off x="3232432" y="3868262"/>
            <a:ext cx="1771240" cy="1771240"/>
            <a:chOff x="3151140" y="3889025"/>
            <a:chExt cx="1652996" cy="1652996"/>
          </a:xfrm>
        </p:grpSpPr>
        <p:sp>
          <p:nvSpPr>
            <p:cNvPr id="3" name="Oval 2">
              <a:extLst>
                <a:ext uri="{FF2B5EF4-FFF2-40B4-BE49-F238E27FC236}">
                  <a16:creationId xmlns:a16="http://schemas.microsoft.com/office/drawing/2014/main" id="{22B86907-99CA-4DD3-B712-041535B01032}"/>
                </a:ext>
              </a:extLst>
            </p:cNvPr>
            <p:cNvSpPr/>
            <p:nvPr/>
          </p:nvSpPr>
          <p:spPr>
            <a:xfrm>
              <a:off x="3151140" y="3889025"/>
              <a:ext cx="1652996" cy="1652996"/>
            </a:xfrm>
            <a:prstGeom prst="ellipse">
              <a:avLst/>
            </a:prstGeom>
            <a:solidFill>
              <a:schemeClr val="bg1"/>
            </a:solidFill>
            <a:ln>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E290B14-7438-455C-80C0-4F304705F6BB}"/>
                </a:ext>
              </a:extLst>
            </p:cNvPr>
            <p:cNvSpPr/>
            <p:nvPr/>
          </p:nvSpPr>
          <p:spPr>
            <a:xfrm>
              <a:off x="3325841" y="4063727"/>
              <a:ext cx="1303596" cy="1303594"/>
            </a:xfrm>
            <a:prstGeom prst="ellipse">
              <a:avLst/>
            </a:prstGeom>
            <a:gradFill flip="none" rotWithShape="1">
              <a:gsLst>
                <a:gs pos="0">
                  <a:schemeClr val="accent1"/>
                </a:gs>
                <a:gs pos="10000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84BD7345-ED48-4FBB-BB6F-958BDB53BA63}"/>
              </a:ext>
            </a:extLst>
          </p:cNvPr>
          <p:cNvSpPr txBox="1">
            <a:spLocks noChangeArrowheads="1"/>
          </p:cNvSpPr>
          <p:nvPr/>
        </p:nvSpPr>
        <p:spPr bwMode="auto">
          <a:xfrm>
            <a:off x="3306030" y="4352430"/>
            <a:ext cx="1624043" cy="69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algn="ctr">
              <a:lnSpc>
                <a:spcPts val="2500"/>
              </a:lnSpc>
            </a:pPr>
            <a:r>
              <a:rPr lang="en-US" altLang="en-US" sz="1400" b="1" dirty="0">
                <a:solidFill>
                  <a:schemeClr val="bg1"/>
                </a:solidFill>
                <a:effectLst>
                  <a:outerShdw dist="25400" dir="2700000" algn="tl" rotWithShape="0">
                    <a:prstClr val="black">
                      <a:alpha val="23000"/>
                    </a:prstClr>
                  </a:outerShdw>
                </a:effectLst>
                <a:latin typeface="+mn-lt"/>
                <a:cs typeface="Arial" panose="020B0604020202020204" pitchFamily="34" charset="0"/>
              </a:rPr>
              <a:t>Risk</a:t>
            </a:r>
          </a:p>
          <a:p>
            <a:pPr algn="ctr">
              <a:lnSpc>
                <a:spcPts val="2500"/>
              </a:lnSpc>
            </a:pPr>
            <a:r>
              <a:rPr lang="en-US" altLang="en-US" sz="1400" b="1" dirty="0">
                <a:solidFill>
                  <a:schemeClr val="bg1"/>
                </a:solidFill>
                <a:effectLst>
                  <a:outerShdw dist="25400" dir="2700000" algn="tl" rotWithShape="0">
                    <a:prstClr val="black">
                      <a:alpha val="23000"/>
                    </a:prstClr>
                  </a:outerShdw>
                </a:effectLst>
                <a:latin typeface="+mn-lt"/>
                <a:cs typeface="Arial" panose="020B0604020202020204" pitchFamily="34" charset="0"/>
              </a:rPr>
              <a:t>Analysis</a:t>
            </a:r>
          </a:p>
        </p:txBody>
      </p:sp>
      <p:sp>
        <p:nvSpPr>
          <p:cNvPr id="51" name="Subtitle 6">
            <a:extLst>
              <a:ext uri="{FF2B5EF4-FFF2-40B4-BE49-F238E27FC236}">
                <a16:creationId xmlns:a16="http://schemas.microsoft.com/office/drawing/2014/main" id="{038E4DE2-E8DE-4E6A-BAEC-68651EDD2CB6}"/>
              </a:ext>
            </a:extLst>
          </p:cNvPr>
          <p:cNvSpPr txBox="1">
            <a:spLocks/>
          </p:cNvSpPr>
          <p:nvPr/>
        </p:nvSpPr>
        <p:spPr>
          <a:xfrm>
            <a:off x="6753965" y="2263928"/>
            <a:ext cx="3471687" cy="306861"/>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spcBef>
                <a:spcPts val="0"/>
              </a:spcBef>
            </a:pPr>
            <a:r>
              <a:rPr lang="en-US" sz="2000" b="1" dirty="0">
                <a:solidFill>
                  <a:schemeClr val="accent4"/>
                </a:solidFill>
                <a:latin typeface="Arial" panose="020B0604020202020204" pitchFamily="34" charset="0"/>
                <a:cs typeface="Arial" panose="020B0604020202020204" pitchFamily="34" charset="0"/>
              </a:rPr>
              <a:t>Requirement </a:t>
            </a:r>
            <a:endParaRPr lang="en-US" sz="2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53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C59AAF-06F8-4E25-8871-29D6B0552078}"/>
              </a:ext>
            </a:extLst>
          </p:cNvPr>
          <p:cNvSpPr>
            <a:spLocks noGrp="1"/>
          </p:cNvSpPr>
          <p:nvPr>
            <p:ph type="sldNum" sz="quarter" idx="4"/>
          </p:nvPr>
        </p:nvSpPr>
        <p:spPr>
          <a:xfrm>
            <a:off x="11467058" y="332708"/>
            <a:ext cx="492080" cy="320734"/>
          </a:xfrm>
          <a:prstGeom prst="rect">
            <a:avLst/>
          </a:prstGeom>
        </p:spPr>
        <p:txBody>
          <a:bodyPr/>
          <a:lstStyle>
            <a:defPPr>
              <a:defRPr lang="en-US"/>
            </a:defPPr>
            <a:lvl1pPr marL="0" algn="ctr" defTabSz="914400" rtl="0" eaLnBrk="1" latinLnBrk="0" hangingPunct="1">
              <a:defRPr sz="17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774B5E-3D86-D744-9739-9A55B86C5C92}" type="slidenum">
              <a:rPr lang="en-US" smtClean="0"/>
              <a:pPr/>
              <a:t>15</a:t>
            </a:fld>
            <a:endParaRPr lang="en-US" dirty="0"/>
          </a:p>
        </p:txBody>
      </p:sp>
      <p:sp>
        <p:nvSpPr>
          <p:cNvPr id="153" name="Title 3">
            <a:extLst>
              <a:ext uri="{FF2B5EF4-FFF2-40B4-BE49-F238E27FC236}">
                <a16:creationId xmlns:a16="http://schemas.microsoft.com/office/drawing/2014/main" id="{D5743EA4-1CAD-470A-B7F6-3FB351E8A818}"/>
              </a:ext>
            </a:extLst>
          </p:cNvPr>
          <p:cNvSpPr txBox="1">
            <a:spLocks/>
          </p:cNvSpPr>
          <p:nvPr/>
        </p:nvSpPr>
        <p:spPr>
          <a:xfrm>
            <a:off x="788987" y="1405705"/>
            <a:ext cx="10515600" cy="454051"/>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2400" spc="-200" dirty="0">
                <a:solidFill>
                  <a:srgbClr val="DC1E34"/>
                </a:solidFill>
                <a:latin typeface="+mj-lt"/>
              </a:rPr>
              <a:t>Security Risk Analysis Challenges</a:t>
            </a:r>
          </a:p>
        </p:txBody>
      </p:sp>
      <p:grpSp>
        <p:nvGrpSpPr>
          <p:cNvPr id="5" name="Group 4">
            <a:extLst>
              <a:ext uri="{FF2B5EF4-FFF2-40B4-BE49-F238E27FC236}">
                <a16:creationId xmlns:a16="http://schemas.microsoft.com/office/drawing/2014/main" id="{662F03FF-76F9-4200-8E0A-0BDBD8B21457}"/>
              </a:ext>
            </a:extLst>
          </p:cNvPr>
          <p:cNvGrpSpPr/>
          <p:nvPr/>
        </p:nvGrpSpPr>
        <p:grpSpPr>
          <a:xfrm>
            <a:off x="5912417" y="1225092"/>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5">
            <a:extLst>
              <a:ext uri="{FF2B5EF4-FFF2-40B4-BE49-F238E27FC236}">
                <a16:creationId xmlns:a16="http://schemas.microsoft.com/office/drawing/2014/main" id="{BA50C780-9E0E-4785-9C9A-C86EFAE037A1}"/>
              </a:ext>
            </a:extLst>
          </p:cNvPr>
          <p:cNvSpPr>
            <a:spLocks/>
          </p:cNvSpPr>
          <p:nvPr/>
        </p:nvSpPr>
        <p:spPr bwMode="auto">
          <a:xfrm>
            <a:off x="5856287" y="2887663"/>
            <a:ext cx="44450" cy="33338"/>
          </a:xfrm>
          <a:custGeom>
            <a:avLst/>
            <a:gdLst>
              <a:gd name="T0" fmla="*/ 28 w 28"/>
              <a:gd name="T1" fmla="*/ 8 h 21"/>
              <a:gd name="T2" fmla="*/ 24 w 28"/>
              <a:gd name="T3" fmla="*/ 0 h 21"/>
              <a:gd name="T4" fmla="*/ 0 w 28"/>
              <a:gd name="T5" fmla="*/ 13 h 21"/>
              <a:gd name="T6" fmla="*/ 4 w 28"/>
              <a:gd name="T7" fmla="*/ 21 h 21"/>
              <a:gd name="T8" fmla="*/ 28 w 28"/>
              <a:gd name="T9" fmla="*/ 8 h 21"/>
            </a:gdLst>
            <a:ahLst/>
            <a:cxnLst>
              <a:cxn ang="0">
                <a:pos x="T0" y="T1"/>
              </a:cxn>
              <a:cxn ang="0">
                <a:pos x="T2" y="T3"/>
              </a:cxn>
              <a:cxn ang="0">
                <a:pos x="T4" y="T5"/>
              </a:cxn>
              <a:cxn ang="0">
                <a:pos x="T6" y="T7"/>
              </a:cxn>
              <a:cxn ang="0">
                <a:pos x="T8" y="T9"/>
              </a:cxn>
            </a:cxnLst>
            <a:rect l="0" t="0" r="r" b="b"/>
            <a:pathLst>
              <a:path w="28" h="21">
                <a:moveTo>
                  <a:pt x="28" y="8"/>
                </a:moveTo>
                <a:lnTo>
                  <a:pt x="24" y="0"/>
                </a:lnTo>
                <a:lnTo>
                  <a:pt x="0" y="13"/>
                </a:lnTo>
                <a:lnTo>
                  <a:pt x="4" y="21"/>
                </a:lnTo>
                <a:lnTo>
                  <a:pt x="28" y="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57348CE9-D5A7-4E17-98A0-7C593E8A7DF7}"/>
              </a:ext>
            </a:extLst>
          </p:cNvPr>
          <p:cNvSpPr>
            <a:spLocks/>
          </p:cNvSpPr>
          <p:nvPr/>
        </p:nvSpPr>
        <p:spPr bwMode="auto">
          <a:xfrm>
            <a:off x="5978524" y="3087688"/>
            <a:ext cx="38100" cy="44450"/>
          </a:xfrm>
          <a:custGeom>
            <a:avLst/>
            <a:gdLst>
              <a:gd name="T0" fmla="*/ 0 w 24"/>
              <a:gd name="T1" fmla="*/ 7 h 28"/>
              <a:gd name="T2" fmla="*/ 11 w 24"/>
              <a:gd name="T3" fmla="*/ 28 h 28"/>
              <a:gd name="T4" fmla="*/ 24 w 24"/>
              <a:gd name="T5" fmla="*/ 21 h 28"/>
              <a:gd name="T6" fmla="*/ 11 w 24"/>
              <a:gd name="T7" fmla="*/ 0 h 28"/>
              <a:gd name="T8" fmla="*/ 0 w 24"/>
              <a:gd name="T9" fmla="*/ 7 h 28"/>
            </a:gdLst>
            <a:ahLst/>
            <a:cxnLst>
              <a:cxn ang="0">
                <a:pos x="T0" y="T1"/>
              </a:cxn>
              <a:cxn ang="0">
                <a:pos x="T2" y="T3"/>
              </a:cxn>
              <a:cxn ang="0">
                <a:pos x="T4" y="T5"/>
              </a:cxn>
              <a:cxn ang="0">
                <a:pos x="T6" y="T7"/>
              </a:cxn>
              <a:cxn ang="0">
                <a:pos x="T8" y="T9"/>
              </a:cxn>
            </a:cxnLst>
            <a:rect l="0" t="0" r="r" b="b"/>
            <a:pathLst>
              <a:path w="24" h="28">
                <a:moveTo>
                  <a:pt x="0" y="7"/>
                </a:moveTo>
                <a:lnTo>
                  <a:pt x="11" y="28"/>
                </a:lnTo>
                <a:lnTo>
                  <a:pt x="24" y="21"/>
                </a:lnTo>
                <a:lnTo>
                  <a:pt x="11" y="0"/>
                </a:lnTo>
                <a:lnTo>
                  <a:pt x="0"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7586A2A-4949-40A3-9578-3AF94A65724B}"/>
              </a:ext>
            </a:extLst>
          </p:cNvPr>
          <p:cNvSpPr>
            <a:spLocks/>
          </p:cNvSpPr>
          <p:nvPr/>
        </p:nvSpPr>
        <p:spPr bwMode="auto">
          <a:xfrm>
            <a:off x="5845174" y="2903538"/>
            <a:ext cx="238125" cy="374650"/>
          </a:xfrm>
          <a:custGeom>
            <a:avLst/>
            <a:gdLst>
              <a:gd name="T0" fmla="*/ 65 w 146"/>
              <a:gd name="T1" fmla="*/ 149 h 230"/>
              <a:gd name="T2" fmla="*/ 65 w 146"/>
              <a:gd name="T3" fmla="*/ 159 h 230"/>
              <a:gd name="T4" fmla="*/ 107 w 146"/>
              <a:gd name="T5" fmla="*/ 159 h 230"/>
              <a:gd name="T6" fmla="*/ 65 w 146"/>
              <a:gd name="T7" fmla="*/ 182 h 230"/>
              <a:gd name="T8" fmla="*/ 16 w 146"/>
              <a:gd name="T9" fmla="*/ 134 h 230"/>
              <a:gd name="T10" fmla="*/ 31 w 146"/>
              <a:gd name="T11" fmla="*/ 99 h 230"/>
              <a:gd name="T12" fmla="*/ 31 w 146"/>
              <a:gd name="T13" fmla="*/ 99 h 230"/>
              <a:gd name="T14" fmla="*/ 47 w 146"/>
              <a:gd name="T15" fmla="*/ 105 h 230"/>
              <a:gd name="T16" fmla="*/ 58 w 146"/>
              <a:gd name="T17" fmla="*/ 102 h 230"/>
              <a:gd name="T18" fmla="*/ 58 w 146"/>
              <a:gd name="T19" fmla="*/ 102 h 230"/>
              <a:gd name="T20" fmla="*/ 72 w 146"/>
              <a:gd name="T21" fmla="*/ 126 h 230"/>
              <a:gd name="T22" fmla="*/ 103 w 146"/>
              <a:gd name="T23" fmla="*/ 107 h 230"/>
              <a:gd name="T24" fmla="*/ 58 w 146"/>
              <a:gd name="T25" fmla="*/ 29 h 230"/>
              <a:gd name="T26" fmla="*/ 50 w 146"/>
              <a:gd name="T27" fmla="*/ 34 h 230"/>
              <a:gd name="T28" fmla="*/ 30 w 146"/>
              <a:gd name="T29" fmla="*/ 0 h 230"/>
              <a:gd name="T30" fmla="*/ 16 w 146"/>
              <a:gd name="T31" fmla="*/ 9 h 230"/>
              <a:gd name="T32" fmla="*/ 35 w 146"/>
              <a:gd name="T33" fmla="*/ 42 h 230"/>
              <a:gd name="T34" fmla="*/ 49 w 146"/>
              <a:gd name="T35" fmla="*/ 34 h 230"/>
              <a:gd name="T36" fmla="*/ 26 w 146"/>
              <a:gd name="T37" fmla="*/ 47 h 230"/>
              <a:gd name="T38" fmla="*/ 34 w 146"/>
              <a:gd name="T39" fmla="*/ 60 h 230"/>
              <a:gd name="T40" fmla="*/ 34 w 146"/>
              <a:gd name="T41" fmla="*/ 60 h 230"/>
              <a:gd name="T42" fmla="*/ 23 w 146"/>
              <a:gd name="T43" fmla="*/ 81 h 230"/>
              <a:gd name="T44" fmla="*/ 23 w 146"/>
              <a:gd name="T45" fmla="*/ 84 h 230"/>
              <a:gd name="T46" fmla="*/ 23 w 146"/>
              <a:gd name="T47" fmla="*/ 83 h 230"/>
              <a:gd name="T48" fmla="*/ 0 w 146"/>
              <a:gd name="T49" fmla="*/ 134 h 230"/>
              <a:gd name="T50" fmla="*/ 47 w 146"/>
              <a:gd name="T51" fmla="*/ 196 h 230"/>
              <a:gd name="T52" fmla="*/ 47 w 146"/>
              <a:gd name="T53" fmla="*/ 196 h 230"/>
              <a:gd name="T54" fmla="*/ 47 w 146"/>
              <a:gd name="T55" fmla="*/ 218 h 230"/>
              <a:gd name="T56" fmla="*/ 15 w 146"/>
              <a:gd name="T57" fmla="*/ 218 h 230"/>
              <a:gd name="T58" fmla="*/ 15 w 146"/>
              <a:gd name="T59" fmla="*/ 230 h 230"/>
              <a:gd name="T60" fmla="*/ 115 w 146"/>
              <a:gd name="T61" fmla="*/ 230 h 230"/>
              <a:gd name="T62" fmla="*/ 115 w 146"/>
              <a:gd name="T63" fmla="*/ 218 h 230"/>
              <a:gd name="T64" fmla="*/ 83 w 146"/>
              <a:gd name="T65" fmla="*/ 218 h 230"/>
              <a:gd name="T66" fmla="*/ 83 w 146"/>
              <a:gd name="T67" fmla="*/ 196 h 230"/>
              <a:gd name="T68" fmla="*/ 82 w 146"/>
              <a:gd name="T69" fmla="*/ 196 h 230"/>
              <a:gd name="T70" fmla="*/ 125 w 146"/>
              <a:gd name="T71" fmla="*/ 159 h 230"/>
              <a:gd name="T72" fmla="*/ 146 w 146"/>
              <a:gd name="T73" fmla="*/ 159 h 230"/>
              <a:gd name="T74" fmla="*/ 146 w 146"/>
              <a:gd name="T75" fmla="*/ 149 h 230"/>
              <a:gd name="T76" fmla="*/ 65 w 146"/>
              <a:gd name="T77" fmla="*/ 14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230">
                <a:moveTo>
                  <a:pt x="65" y="149"/>
                </a:moveTo>
                <a:cubicBezTo>
                  <a:pt x="65" y="159"/>
                  <a:pt x="65" y="159"/>
                  <a:pt x="65" y="159"/>
                </a:cubicBezTo>
                <a:cubicBezTo>
                  <a:pt x="107" y="159"/>
                  <a:pt x="107" y="159"/>
                  <a:pt x="107" y="159"/>
                </a:cubicBezTo>
                <a:cubicBezTo>
                  <a:pt x="98" y="173"/>
                  <a:pt x="83" y="182"/>
                  <a:pt x="65" y="182"/>
                </a:cubicBezTo>
                <a:cubicBezTo>
                  <a:pt x="38" y="182"/>
                  <a:pt x="16" y="161"/>
                  <a:pt x="16" y="134"/>
                </a:cubicBezTo>
                <a:cubicBezTo>
                  <a:pt x="16" y="120"/>
                  <a:pt x="22" y="107"/>
                  <a:pt x="31" y="99"/>
                </a:cubicBezTo>
                <a:cubicBezTo>
                  <a:pt x="31" y="99"/>
                  <a:pt x="31" y="99"/>
                  <a:pt x="31" y="99"/>
                </a:cubicBezTo>
                <a:cubicBezTo>
                  <a:pt x="35" y="103"/>
                  <a:pt x="41" y="105"/>
                  <a:pt x="47" y="105"/>
                </a:cubicBezTo>
                <a:cubicBezTo>
                  <a:pt x="51" y="105"/>
                  <a:pt x="55" y="104"/>
                  <a:pt x="58" y="102"/>
                </a:cubicBezTo>
                <a:cubicBezTo>
                  <a:pt x="58" y="102"/>
                  <a:pt x="58" y="102"/>
                  <a:pt x="58" y="102"/>
                </a:cubicBezTo>
                <a:cubicBezTo>
                  <a:pt x="72" y="126"/>
                  <a:pt x="72" y="126"/>
                  <a:pt x="72" y="126"/>
                </a:cubicBezTo>
                <a:cubicBezTo>
                  <a:pt x="103" y="107"/>
                  <a:pt x="103" y="107"/>
                  <a:pt x="103" y="107"/>
                </a:cubicBezTo>
                <a:cubicBezTo>
                  <a:pt x="58" y="29"/>
                  <a:pt x="58" y="29"/>
                  <a:pt x="58" y="29"/>
                </a:cubicBezTo>
                <a:cubicBezTo>
                  <a:pt x="50" y="34"/>
                  <a:pt x="50" y="34"/>
                  <a:pt x="50" y="34"/>
                </a:cubicBezTo>
                <a:cubicBezTo>
                  <a:pt x="30" y="0"/>
                  <a:pt x="30" y="0"/>
                  <a:pt x="30" y="0"/>
                </a:cubicBezTo>
                <a:cubicBezTo>
                  <a:pt x="16" y="9"/>
                  <a:pt x="16" y="9"/>
                  <a:pt x="16" y="9"/>
                </a:cubicBezTo>
                <a:cubicBezTo>
                  <a:pt x="35" y="42"/>
                  <a:pt x="35" y="42"/>
                  <a:pt x="35" y="42"/>
                </a:cubicBezTo>
                <a:cubicBezTo>
                  <a:pt x="49" y="34"/>
                  <a:pt x="49" y="34"/>
                  <a:pt x="49" y="34"/>
                </a:cubicBezTo>
                <a:cubicBezTo>
                  <a:pt x="26" y="47"/>
                  <a:pt x="26" y="47"/>
                  <a:pt x="26" y="47"/>
                </a:cubicBezTo>
                <a:cubicBezTo>
                  <a:pt x="34" y="60"/>
                  <a:pt x="34" y="60"/>
                  <a:pt x="34" y="60"/>
                </a:cubicBezTo>
                <a:cubicBezTo>
                  <a:pt x="34" y="60"/>
                  <a:pt x="34" y="60"/>
                  <a:pt x="34" y="60"/>
                </a:cubicBezTo>
                <a:cubicBezTo>
                  <a:pt x="28" y="65"/>
                  <a:pt x="23" y="72"/>
                  <a:pt x="23" y="81"/>
                </a:cubicBezTo>
                <a:cubicBezTo>
                  <a:pt x="23" y="82"/>
                  <a:pt x="23" y="83"/>
                  <a:pt x="23" y="84"/>
                </a:cubicBezTo>
                <a:cubicBezTo>
                  <a:pt x="23" y="83"/>
                  <a:pt x="23" y="83"/>
                  <a:pt x="23" y="83"/>
                </a:cubicBezTo>
                <a:cubicBezTo>
                  <a:pt x="9" y="95"/>
                  <a:pt x="0" y="113"/>
                  <a:pt x="0" y="134"/>
                </a:cubicBezTo>
                <a:cubicBezTo>
                  <a:pt x="0" y="163"/>
                  <a:pt x="20" y="189"/>
                  <a:pt x="47" y="196"/>
                </a:cubicBezTo>
                <a:cubicBezTo>
                  <a:pt x="47" y="196"/>
                  <a:pt x="47" y="196"/>
                  <a:pt x="47" y="196"/>
                </a:cubicBezTo>
                <a:cubicBezTo>
                  <a:pt x="47" y="218"/>
                  <a:pt x="47" y="218"/>
                  <a:pt x="47" y="218"/>
                </a:cubicBezTo>
                <a:cubicBezTo>
                  <a:pt x="15" y="218"/>
                  <a:pt x="15" y="218"/>
                  <a:pt x="15" y="218"/>
                </a:cubicBezTo>
                <a:cubicBezTo>
                  <a:pt x="15" y="230"/>
                  <a:pt x="15" y="230"/>
                  <a:pt x="15" y="230"/>
                </a:cubicBezTo>
                <a:cubicBezTo>
                  <a:pt x="115" y="230"/>
                  <a:pt x="115" y="230"/>
                  <a:pt x="115" y="230"/>
                </a:cubicBezTo>
                <a:cubicBezTo>
                  <a:pt x="115" y="218"/>
                  <a:pt x="115" y="218"/>
                  <a:pt x="115" y="218"/>
                </a:cubicBezTo>
                <a:cubicBezTo>
                  <a:pt x="83" y="218"/>
                  <a:pt x="83" y="218"/>
                  <a:pt x="83" y="218"/>
                </a:cubicBezTo>
                <a:cubicBezTo>
                  <a:pt x="83" y="196"/>
                  <a:pt x="83" y="196"/>
                  <a:pt x="83" y="196"/>
                </a:cubicBezTo>
                <a:cubicBezTo>
                  <a:pt x="82" y="196"/>
                  <a:pt x="82" y="196"/>
                  <a:pt x="82" y="196"/>
                </a:cubicBezTo>
                <a:cubicBezTo>
                  <a:pt x="102" y="191"/>
                  <a:pt x="117" y="177"/>
                  <a:pt x="125" y="159"/>
                </a:cubicBezTo>
                <a:cubicBezTo>
                  <a:pt x="146" y="159"/>
                  <a:pt x="146" y="159"/>
                  <a:pt x="146" y="159"/>
                </a:cubicBezTo>
                <a:cubicBezTo>
                  <a:pt x="146" y="149"/>
                  <a:pt x="146" y="149"/>
                  <a:pt x="146" y="149"/>
                </a:cubicBezTo>
                <a:lnTo>
                  <a:pt x="65" y="149"/>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6A4AD54-54D7-49FD-81FE-9363B37F1CAE}"/>
              </a:ext>
            </a:extLst>
          </p:cNvPr>
          <p:cNvSpPr>
            <a:spLocks/>
          </p:cNvSpPr>
          <p:nvPr/>
        </p:nvSpPr>
        <p:spPr bwMode="auto">
          <a:xfrm>
            <a:off x="5686423" y="3622676"/>
            <a:ext cx="676275" cy="644525"/>
          </a:xfrm>
          <a:custGeom>
            <a:avLst/>
            <a:gdLst>
              <a:gd name="T0" fmla="*/ 208 w 416"/>
              <a:gd name="T1" fmla="*/ 340 h 396"/>
              <a:gd name="T2" fmla="*/ 46 w 416"/>
              <a:gd name="T3" fmla="*/ 136 h 396"/>
              <a:gd name="T4" fmla="*/ 46 w 416"/>
              <a:gd name="T5" fmla="*/ 116 h 396"/>
              <a:gd name="T6" fmla="*/ 98 w 416"/>
              <a:gd name="T7" fmla="*/ 46 h 396"/>
              <a:gd name="T8" fmla="*/ 113 w 416"/>
              <a:gd name="T9" fmla="*/ 46 h 396"/>
              <a:gd name="T10" fmla="*/ 173 w 416"/>
              <a:gd name="T11" fmla="*/ 81 h 396"/>
              <a:gd name="T12" fmla="*/ 208 w 416"/>
              <a:gd name="T13" fmla="*/ 122 h 396"/>
              <a:gd name="T14" fmla="*/ 243 w 416"/>
              <a:gd name="T15" fmla="*/ 81 h 396"/>
              <a:gd name="T16" fmla="*/ 303 w 416"/>
              <a:gd name="T17" fmla="*/ 46 h 396"/>
              <a:gd name="T18" fmla="*/ 318 w 416"/>
              <a:gd name="T19" fmla="*/ 46 h 396"/>
              <a:gd name="T20" fmla="*/ 370 w 416"/>
              <a:gd name="T21" fmla="*/ 116 h 396"/>
              <a:gd name="T22" fmla="*/ 370 w 416"/>
              <a:gd name="T23" fmla="*/ 136 h 396"/>
              <a:gd name="T24" fmla="*/ 370 w 416"/>
              <a:gd name="T25" fmla="*/ 137 h 396"/>
              <a:gd name="T26" fmla="*/ 373 w 416"/>
              <a:gd name="T27" fmla="*/ 183 h 396"/>
              <a:gd name="T28" fmla="*/ 406 w 416"/>
              <a:gd name="T29" fmla="*/ 183 h 396"/>
              <a:gd name="T30" fmla="*/ 416 w 416"/>
              <a:gd name="T31" fmla="*/ 138 h 396"/>
              <a:gd name="T32" fmla="*/ 416 w 416"/>
              <a:gd name="T33" fmla="*/ 114 h 396"/>
              <a:gd name="T34" fmla="*/ 322 w 416"/>
              <a:gd name="T35" fmla="*/ 1 h 396"/>
              <a:gd name="T36" fmla="*/ 303 w 416"/>
              <a:gd name="T37" fmla="*/ 0 h 396"/>
              <a:gd name="T38" fmla="*/ 208 w 416"/>
              <a:gd name="T39" fmla="*/ 51 h 396"/>
              <a:gd name="T40" fmla="*/ 113 w 416"/>
              <a:gd name="T41" fmla="*/ 0 h 396"/>
              <a:gd name="T42" fmla="*/ 94 w 416"/>
              <a:gd name="T43" fmla="*/ 1 h 396"/>
              <a:gd name="T44" fmla="*/ 0 w 416"/>
              <a:gd name="T45" fmla="*/ 114 h 396"/>
              <a:gd name="T46" fmla="*/ 0 w 416"/>
              <a:gd name="T47" fmla="*/ 138 h 396"/>
              <a:gd name="T48" fmla="*/ 208 w 416"/>
              <a:gd name="T49" fmla="*/ 396 h 396"/>
              <a:gd name="T50" fmla="*/ 256 w 416"/>
              <a:gd name="T51" fmla="*/ 361 h 396"/>
              <a:gd name="T52" fmla="*/ 256 w 416"/>
              <a:gd name="T53" fmla="*/ 330 h 396"/>
              <a:gd name="T54" fmla="*/ 221 w 416"/>
              <a:gd name="T55" fmla="*/ 330 h 396"/>
              <a:gd name="T56" fmla="*/ 208 w 416"/>
              <a:gd name="T57" fmla="*/ 3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396">
                <a:moveTo>
                  <a:pt x="208" y="340"/>
                </a:moveTo>
                <a:cubicBezTo>
                  <a:pt x="106" y="264"/>
                  <a:pt x="51" y="195"/>
                  <a:pt x="46" y="136"/>
                </a:cubicBezTo>
                <a:cubicBezTo>
                  <a:pt x="46" y="116"/>
                  <a:pt x="46" y="116"/>
                  <a:pt x="46" y="116"/>
                </a:cubicBezTo>
                <a:cubicBezTo>
                  <a:pt x="50" y="68"/>
                  <a:pt x="80" y="48"/>
                  <a:pt x="98" y="46"/>
                </a:cubicBezTo>
                <a:cubicBezTo>
                  <a:pt x="103" y="46"/>
                  <a:pt x="108" y="46"/>
                  <a:pt x="113" y="46"/>
                </a:cubicBezTo>
                <a:cubicBezTo>
                  <a:pt x="140" y="46"/>
                  <a:pt x="151" y="54"/>
                  <a:pt x="173" y="81"/>
                </a:cubicBezTo>
                <a:cubicBezTo>
                  <a:pt x="208" y="122"/>
                  <a:pt x="208" y="122"/>
                  <a:pt x="208" y="122"/>
                </a:cubicBezTo>
                <a:cubicBezTo>
                  <a:pt x="243" y="81"/>
                  <a:pt x="243" y="81"/>
                  <a:pt x="243" y="81"/>
                </a:cubicBezTo>
                <a:cubicBezTo>
                  <a:pt x="265" y="54"/>
                  <a:pt x="277" y="46"/>
                  <a:pt x="303" y="46"/>
                </a:cubicBezTo>
                <a:cubicBezTo>
                  <a:pt x="308" y="46"/>
                  <a:pt x="313" y="46"/>
                  <a:pt x="318" y="46"/>
                </a:cubicBezTo>
                <a:cubicBezTo>
                  <a:pt x="337" y="48"/>
                  <a:pt x="366" y="68"/>
                  <a:pt x="370" y="116"/>
                </a:cubicBezTo>
                <a:cubicBezTo>
                  <a:pt x="370" y="136"/>
                  <a:pt x="370" y="136"/>
                  <a:pt x="370" y="136"/>
                </a:cubicBezTo>
                <a:cubicBezTo>
                  <a:pt x="370" y="136"/>
                  <a:pt x="370" y="136"/>
                  <a:pt x="370" y="137"/>
                </a:cubicBezTo>
                <a:cubicBezTo>
                  <a:pt x="373" y="183"/>
                  <a:pt x="373" y="183"/>
                  <a:pt x="373" y="183"/>
                </a:cubicBezTo>
                <a:cubicBezTo>
                  <a:pt x="406" y="183"/>
                  <a:pt x="406" y="183"/>
                  <a:pt x="406" y="183"/>
                </a:cubicBezTo>
                <a:cubicBezTo>
                  <a:pt x="411" y="167"/>
                  <a:pt x="415" y="152"/>
                  <a:pt x="416" y="138"/>
                </a:cubicBezTo>
                <a:cubicBezTo>
                  <a:pt x="416" y="114"/>
                  <a:pt x="416" y="114"/>
                  <a:pt x="416" y="114"/>
                </a:cubicBezTo>
                <a:cubicBezTo>
                  <a:pt x="410" y="42"/>
                  <a:pt x="363" y="5"/>
                  <a:pt x="322" y="1"/>
                </a:cubicBezTo>
                <a:cubicBezTo>
                  <a:pt x="316" y="1"/>
                  <a:pt x="309" y="0"/>
                  <a:pt x="303" y="0"/>
                </a:cubicBezTo>
                <a:cubicBezTo>
                  <a:pt x="256" y="0"/>
                  <a:pt x="234" y="21"/>
                  <a:pt x="208" y="51"/>
                </a:cubicBezTo>
                <a:cubicBezTo>
                  <a:pt x="182" y="21"/>
                  <a:pt x="160" y="0"/>
                  <a:pt x="113" y="0"/>
                </a:cubicBezTo>
                <a:cubicBezTo>
                  <a:pt x="107" y="0"/>
                  <a:pt x="101" y="1"/>
                  <a:pt x="94" y="1"/>
                </a:cubicBezTo>
                <a:cubicBezTo>
                  <a:pt x="53" y="5"/>
                  <a:pt x="6" y="42"/>
                  <a:pt x="0" y="114"/>
                </a:cubicBezTo>
                <a:cubicBezTo>
                  <a:pt x="0" y="138"/>
                  <a:pt x="0" y="138"/>
                  <a:pt x="0" y="138"/>
                </a:cubicBezTo>
                <a:cubicBezTo>
                  <a:pt x="6" y="206"/>
                  <a:pt x="57" y="290"/>
                  <a:pt x="208" y="396"/>
                </a:cubicBezTo>
                <a:cubicBezTo>
                  <a:pt x="225" y="384"/>
                  <a:pt x="241" y="372"/>
                  <a:pt x="256" y="361"/>
                </a:cubicBezTo>
                <a:cubicBezTo>
                  <a:pt x="256" y="330"/>
                  <a:pt x="256" y="330"/>
                  <a:pt x="256" y="330"/>
                </a:cubicBezTo>
                <a:cubicBezTo>
                  <a:pt x="221" y="330"/>
                  <a:pt x="221" y="330"/>
                  <a:pt x="221" y="330"/>
                </a:cubicBezTo>
                <a:cubicBezTo>
                  <a:pt x="217" y="333"/>
                  <a:pt x="213" y="337"/>
                  <a:pt x="208" y="34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67B533F1-6CD7-4207-A0C9-0F748A1C6F95}"/>
              </a:ext>
            </a:extLst>
          </p:cNvPr>
          <p:cNvSpPr>
            <a:spLocks/>
          </p:cNvSpPr>
          <p:nvPr/>
        </p:nvSpPr>
        <p:spPr bwMode="auto">
          <a:xfrm>
            <a:off x="6033292" y="3847897"/>
            <a:ext cx="334963" cy="334963"/>
          </a:xfrm>
          <a:custGeom>
            <a:avLst/>
            <a:gdLst>
              <a:gd name="T0" fmla="*/ 137 w 211"/>
              <a:gd name="T1" fmla="*/ 73 h 211"/>
              <a:gd name="T2" fmla="*/ 137 w 211"/>
              <a:gd name="T3" fmla="*/ 0 h 211"/>
              <a:gd name="T4" fmla="*/ 74 w 211"/>
              <a:gd name="T5" fmla="*/ 0 h 211"/>
              <a:gd name="T6" fmla="*/ 74 w 211"/>
              <a:gd name="T7" fmla="*/ 73 h 211"/>
              <a:gd name="T8" fmla="*/ 0 w 211"/>
              <a:gd name="T9" fmla="*/ 73 h 211"/>
              <a:gd name="T10" fmla="*/ 0 w 211"/>
              <a:gd name="T11" fmla="*/ 137 h 211"/>
              <a:gd name="T12" fmla="*/ 74 w 211"/>
              <a:gd name="T13" fmla="*/ 137 h 211"/>
              <a:gd name="T14" fmla="*/ 74 w 211"/>
              <a:gd name="T15" fmla="*/ 211 h 211"/>
              <a:gd name="T16" fmla="*/ 137 w 211"/>
              <a:gd name="T17" fmla="*/ 211 h 211"/>
              <a:gd name="T18" fmla="*/ 137 w 211"/>
              <a:gd name="T19" fmla="*/ 137 h 211"/>
              <a:gd name="T20" fmla="*/ 211 w 211"/>
              <a:gd name="T21" fmla="*/ 137 h 211"/>
              <a:gd name="T22" fmla="*/ 211 w 211"/>
              <a:gd name="T23" fmla="*/ 73 h 211"/>
              <a:gd name="T24" fmla="*/ 137 w 211"/>
              <a:gd name="T25" fmla="*/ 7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11">
                <a:moveTo>
                  <a:pt x="137" y="73"/>
                </a:moveTo>
                <a:lnTo>
                  <a:pt x="137" y="0"/>
                </a:lnTo>
                <a:lnTo>
                  <a:pt x="74" y="0"/>
                </a:lnTo>
                <a:lnTo>
                  <a:pt x="74" y="73"/>
                </a:lnTo>
                <a:lnTo>
                  <a:pt x="0" y="73"/>
                </a:lnTo>
                <a:lnTo>
                  <a:pt x="0" y="137"/>
                </a:lnTo>
                <a:lnTo>
                  <a:pt x="74" y="137"/>
                </a:lnTo>
                <a:lnTo>
                  <a:pt x="74" y="211"/>
                </a:lnTo>
                <a:lnTo>
                  <a:pt x="137" y="211"/>
                </a:lnTo>
                <a:lnTo>
                  <a:pt x="137" y="137"/>
                </a:lnTo>
                <a:lnTo>
                  <a:pt x="211" y="137"/>
                </a:lnTo>
                <a:lnTo>
                  <a:pt x="211" y="73"/>
                </a:lnTo>
                <a:lnTo>
                  <a:pt x="137" y="7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9B10268B-D2E5-4EFE-B3C1-CC45E4110152}"/>
              </a:ext>
            </a:extLst>
          </p:cNvPr>
          <p:cNvSpPr>
            <a:spLocks/>
          </p:cNvSpPr>
          <p:nvPr/>
        </p:nvSpPr>
        <p:spPr bwMode="auto">
          <a:xfrm>
            <a:off x="3992562" y="2919413"/>
            <a:ext cx="936625" cy="2876550"/>
          </a:xfrm>
          <a:custGeom>
            <a:avLst/>
            <a:gdLst>
              <a:gd name="T0" fmla="*/ 575 w 575"/>
              <a:gd name="T1" fmla="*/ 1749 h 1767"/>
              <a:gd name="T2" fmla="*/ 20 w 575"/>
              <a:gd name="T3" fmla="*/ 720 h 1767"/>
              <a:gd name="T4" fmla="*/ 243 w 575"/>
              <a:gd name="T5" fmla="*/ 14 h 1767"/>
              <a:gd name="T6" fmla="*/ 228 w 575"/>
              <a:gd name="T7" fmla="*/ 0 h 1767"/>
              <a:gd name="T8" fmla="*/ 0 w 575"/>
              <a:gd name="T9" fmla="*/ 720 h 1767"/>
              <a:gd name="T10" fmla="*/ 367 w 575"/>
              <a:gd name="T11" fmla="*/ 1606 h 1767"/>
              <a:gd name="T12" fmla="*/ 564 w 575"/>
              <a:gd name="T13" fmla="*/ 1767 h 1767"/>
              <a:gd name="T14" fmla="*/ 575 w 575"/>
              <a:gd name="T15" fmla="*/ 1749 h 17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1767">
                <a:moveTo>
                  <a:pt x="575" y="1749"/>
                </a:moveTo>
                <a:cubicBezTo>
                  <a:pt x="241" y="1529"/>
                  <a:pt x="20" y="1150"/>
                  <a:pt x="20" y="720"/>
                </a:cubicBezTo>
                <a:cubicBezTo>
                  <a:pt x="20" y="457"/>
                  <a:pt x="103" y="214"/>
                  <a:pt x="243" y="14"/>
                </a:cubicBezTo>
                <a:cubicBezTo>
                  <a:pt x="238" y="9"/>
                  <a:pt x="233" y="4"/>
                  <a:pt x="228" y="0"/>
                </a:cubicBezTo>
                <a:cubicBezTo>
                  <a:pt x="80" y="209"/>
                  <a:pt x="0" y="459"/>
                  <a:pt x="0" y="720"/>
                </a:cubicBezTo>
                <a:cubicBezTo>
                  <a:pt x="0" y="1055"/>
                  <a:pt x="131" y="1369"/>
                  <a:pt x="367" y="1606"/>
                </a:cubicBezTo>
                <a:cubicBezTo>
                  <a:pt x="428" y="1667"/>
                  <a:pt x="494" y="1721"/>
                  <a:pt x="564" y="1767"/>
                </a:cubicBezTo>
                <a:cubicBezTo>
                  <a:pt x="568" y="1761"/>
                  <a:pt x="571" y="1755"/>
                  <a:pt x="575" y="174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14478243-697D-40CF-B388-36FA46B16886}"/>
              </a:ext>
            </a:extLst>
          </p:cNvPr>
          <p:cNvSpPr>
            <a:spLocks/>
          </p:cNvSpPr>
          <p:nvPr/>
        </p:nvSpPr>
        <p:spPr bwMode="auto">
          <a:xfrm>
            <a:off x="5605462" y="3946525"/>
            <a:ext cx="2466975" cy="2184400"/>
          </a:xfrm>
          <a:custGeom>
            <a:avLst/>
            <a:gdLst>
              <a:gd name="T0" fmla="*/ 1492 w 1515"/>
              <a:gd name="T1" fmla="*/ 3 h 1342"/>
              <a:gd name="T2" fmla="*/ 1495 w 1515"/>
              <a:gd name="T3" fmla="*/ 89 h 1342"/>
              <a:gd name="T4" fmla="*/ 262 w 1515"/>
              <a:gd name="T5" fmla="*/ 1322 h 1342"/>
              <a:gd name="T6" fmla="*/ 5 w 1515"/>
              <a:gd name="T7" fmla="*/ 1295 h 1342"/>
              <a:gd name="T8" fmla="*/ 0 w 1515"/>
              <a:gd name="T9" fmla="*/ 1315 h 1342"/>
              <a:gd name="T10" fmla="*/ 262 w 1515"/>
              <a:gd name="T11" fmla="*/ 1342 h 1342"/>
              <a:gd name="T12" fmla="*/ 1148 w 1515"/>
              <a:gd name="T13" fmla="*/ 975 h 1342"/>
              <a:gd name="T14" fmla="*/ 1515 w 1515"/>
              <a:gd name="T15" fmla="*/ 89 h 1342"/>
              <a:gd name="T16" fmla="*/ 1511 w 1515"/>
              <a:gd name="T17" fmla="*/ 0 h 1342"/>
              <a:gd name="T18" fmla="*/ 1492 w 1515"/>
              <a:gd name="T19" fmla="*/ 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5" h="1342">
                <a:moveTo>
                  <a:pt x="1492" y="3"/>
                </a:moveTo>
                <a:cubicBezTo>
                  <a:pt x="1494" y="32"/>
                  <a:pt x="1495" y="60"/>
                  <a:pt x="1495" y="89"/>
                </a:cubicBezTo>
                <a:cubicBezTo>
                  <a:pt x="1495" y="769"/>
                  <a:pt x="942" y="1322"/>
                  <a:pt x="262" y="1322"/>
                </a:cubicBezTo>
                <a:cubicBezTo>
                  <a:pt x="174" y="1322"/>
                  <a:pt x="88" y="1313"/>
                  <a:pt x="5" y="1295"/>
                </a:cubicBezTo>
                <a:cubicBezTo>
                  <a:pt x="4" y="1302"/>
                  <a:pt x="2" y="1308"/>
                  <a:pt x="0" y="1315"/>
                </a:cubicBezTo>
                <a:cubicBezTo>
                  <a:pt x="85" y="1332"/>
                  <a:pt x="173" y="1342"/>
                  <a:pt x="262" y="1342"/>
                </a:cubicBezTo>
                <a:cubicBezTo>
                  <a:pt x="597" y="1342"/>
                  <a:pt x="911" y="1212"/>
                  <a:pt x="1148" y="975"/>
                </a:cubicBezTo>
                <a:cubicBezTo>
                  <a:pt x="1384" y="738"/>
                  <a:pt x="1515" y="424"/>
                  <a:pt x="1515" y="89"/>
                </a:cubicBezTo>
                <a:cubicBezTo>
                  <a:pt x="1515" y="59"/>
                  <a:pt x="1513" y="29"/>
                  <a:pt x="1511" y="0"/>
                </a:cubicBezTo>
                <a:cubicBezTo>
                  <a:pt x="1505" y="1"/>
                  <a:pt x="1498" y="2"/>
                  <a:pt x="1492" y="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42529889-C44D-402D-8B37-5061FDC830E3}"/>
              </a:ext>
            </a:extLst>
          </p:cNvPr>
          <p:cNvSpPr>
            <a:spLocks/>
          </p:cNvSpPr>
          <p:nvPr/>
        </p:nvSpPr>
        <p:spPr bwMode="auto">
          <a:xfrm>
            <a:off x="4906962" y="2054225"/>
            <a:ext cx="2967038" cy="1169988"/>
          </a:xfrm>
          <a:custGeom>
            <a:avLst/>
            <a:gdLst>
              <a:gd name="T0" fmla="*/ 1803 w 1823"/>
              <a:gd name="T1" fmla="*/ 719 h 719"/>
              <a:gd name="T2" fmla="*/ 1823 w 1823"/>
              <a:gd name="T3" fmla="*/ 712 h 719"/>
              <a:gd name="T4" fmla="*/ 1578 w 1823"/>
              <a:gd name="T5" fmla="*/ 366 h 719"/>
              <a:gd name="T6" fmla="*/ 692 w 1823"/>
              <a:gd name="T7" fmla="*/ 0 h 719"/>
              <a:gd name="T8" fmla="*/ 0 w 1823"/>
              <a:gd name="T9" fmla="*/ 207 h 719"/>
              <a:gd name="T10" fmla="*/ 14 w 1823"/>
              <a:gd name="T11" fmla="*/ 223 h 719"/>
              <a:gd name="T12" fmla="*/ 692 w 1823"/>
              <a:gd name="T13" fmla="*/ 19 h 719"/>
              <a:gd name="T14" fmla="*/ 1803 w 1823"/>
              <a:gd name="T15" fmla="*/ 719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3" h="719">
                <a:moveTo>
                  <a:pt x="1803" y="719"/>
                </a:moveTo>
                <a:cubicBezTo>
                  <a:pt x="1810" y="717"/>
                  <a:pt x="1816" y="714"/>
                  <a:pt x="1823" y="712"/>
                </a:cubicBezTo>
                <a:cubicBezTo>
                  <a:pt x="1762" y="585"/>
                  <a:pt x="1680" y="469"/>
                  <a:pt x="1578" y="366"/>
                </a:cubicBezTo>
                <a:cubicBezTo>
                  <a:pt x="1341" y="130"/>
                  <a:pt x="1027" y="0"/>
                  <a:pt x="692" y="0"/>
                </a:cubicBezTo>
                <a:cubicBezTo>
                  <a:pt x="442" y="0"/>
                  <a:pt x="204" y="72"/>
                  <a:pt x="0" y="207"/>
                </a:cubicBezTo>
                <a:cubicBezTo>
                  <a:pt x="5" y="213"/>
                  <a:pt x="9" y="218"/>
                  <a:pt x="14" y="223"/>
                </a:cubicBezTo>
                <a:cubicBezTo>
                  <a:pt x="208" y="95"/>
                  <a:pt x="442" y="19"/>
                  <a:pt x="692" y="19"/>
                </a:cubicBezTo>
                <a:cubicBezTo>
                  <a:pt x="1181" y="19"/>
                  <a:pt x="1604" y="306"/>
                  <a:pt x="1803" y="71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7172A4CD-93A2-487E-B6B7-EDBD090DB64A}"/>
              </a:ext>
            </a:extLst>
          </p:cNvPr>
          <p:cNvSpPr>
            <a:spLocks/>
          </p:cNvSpPr>
          <p:nvPr/>
        </p:nvSpPr>
        <p:spPr bwMode="auto">
          <a:xfrm>
            <a:off x="4587874" y="2646363"/>
            <a:ext cx="1450975" cy="1465263"/>
          </a:xfrm>
          <a:custGeom>
            <a:avLst/>
            <a:gdLst>
              <a:gd name="T0" fmla="*/ 14 w 892"/>
              <a:gd name="T1" fmla="*/ 894 h 900"/>
              <a:gd name="T2" fmla="*/ 14 w 892"/>
              <a:gd name="T3" fmla="*/ 888 h 900"/>
              <a:gd name="T4" fmla="*/ 886 w 892"/>
              <a:gd name="T5" fmla="*/ 14 h 900"/>
              <a:gd name="T6" fmla="*/ 892 w 892"/>
              <a:gd name="T7" fmla="*/ 0 h 900"/>
              <a:gd name="T8" fmla="*/ 888 w 892"/>
              <a:gd name="T9" fmla="*/ 0 h 900"/>
              <a:gd name="T10" fmla="*/ 0 w 892"/>
              <a:gd name="T11" fmla="*/ 888 h 900"/>
              <a:gd name="T12" fmla="*/ 0 w 892"/>
              <a:gd name="T13" fmla="*/ 900 h 900"/>
              <a:gd name="T14" fmla="*/ 14 w 892"/>
              <a:gd name="T15" fmla="*/ 894 h 9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2" h="900">
                <a:moveTo>
                  <a:pt x="14" y="894"/>
                </a:moveTo>
                <a:cubicBezTo>
                  <a:pt x="14" y="892"/>
                  <a:pt x="14" y="890"/>
                  <a:pt x="14" y="888"/>
                </a:cubicBezTo>
                <a:cubicBezTo>
                  <a:pt x="14" y="407"/>
                  <a:pt x="405" y="15"/>
                  <a:pt x="886" y="14"/>
                </a:cubicBezTo>
                <a:cubicBezTo>
                  <a:pt x="888" y="10"/>
                  <a:pt x="890" y="5"/>
                  <a:pt x="892" y="0"/>
                </a:cubicBezTo>
                <a:cubicBezTo>
                  <a:pt x="891" y="0"/>
                  <a:pt x="889" y="0"/>
                  <a:pt x="888" y="0"/>
                </a:cubicBezTo>
                <a:cubicBezTo>
                  <a:pt x="398" y="0"/>
                  <a:pt x="0" y="399"/>
                  <a:pt x="0" y="888"/>
                </a:cubicBezTo>
                <a:cubicBezTo>
                  <a:pt x="0" y="892"/>
                  <a:pt x="0" y="896"/>
                  <a:pt x="0" y="900"/>
                </a:cubicBezTo>
                <a:cubicBezTo>
                  <a:pt x="5" y="897"/>
                  <a:pt x="9" y="895"/>
                  <a:pt x="14" y="894"/>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0B706CD8-5AFC-4D21-ACFB-5B51DAFB3B3C}"/>
              </a:ext>
            </a:extLst>
          </p:cNvPr>
          <p:cNvSpPr>
            <a:spLocks/>
          </p:cNvSpPr>
          <p:nvPr/>
        </p:nvSpPr>
        <p:spPr bwMode="auto">
          <a:xfrm>
            <a:off x="6603999" y="2763838"/>
            <a:ext cx="873125" cy="2058988"/>
          </a:xfrm>
          <a:custGeom>
            <a:avLst/>
            <a:gdLst>
              <a:gd name="T0" fmla="*/ 523 w 537"/>
              <a:gd name="T1" fmla="*/ 816 h 1265"/>
              <a:gd name="T2" fmla="*/ 404 w 537"/>
              <a:gd name="T3" fmla="*/ 1256 h 1265"/>
              <a:gd name="T4" fmla="*/ 415 w 537"/>
              <a:gd name="T5" fmla="*/ 1265 h 1265"/>
              <a:gd name="T6" fmla="*/ 537 w 537"/>
              <a:gd name="T7" fmla="*/ 816 h 1265"/>
              <a:gd name="T8" fmla="*/ 0 w 537"/>
              <a:gd name="T9" fmla="*/ 0 h 1265"/>
              <a:gd name="T10" fmla="*/ 0 w 537"/>
              <a:gd name="T11" fmla="*/ 6 h 1265"/>
              <a:gd name="T12" fmla="*/ 0 w 537"/>
              <a:gd name="T13" fmla="*/ 16 h 1265"/>
              <a:gd name="T14" fmla="*/ 523 w 537"/>
              <a:gd name="T15" fmla="*/ 816 h 1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1265">
                <a:moveTo>
                  <a:pt x="523" y="816"/>
                </a:moveTo>
                <a:cubicBezTo>
                  <a:pt x="523" y="977"/>
                  <a:pt x="479" y="1127"/>
                  <a:pt x="404" y="1256"/>
                </a:cubicBezTo>
                <a:cubicBezTo>
                  <a:pt x="408" y="1259"/>
                  <a:pt x="411" y="1262"/>
                  <a:pt x="415" y="1265"/>
                </a:cubicBezTo>
                <a:cubicBezTo>
                  <a:pt x="492" y="1133"/>
                  <a:pt x="537" y="980"/>
                  <a:pt x="537" y="816"/>
                </a:cubicBezTo>
                <a:cubicBezTo>
                  <a:pt x="537" y="451"/>
                  <a:pt x="315" y="137"/>
                  <a:pt x="0" y="0"/>
                </a:cubicBezTo>
                <a:cubicBezTo>
                  <a:pt x="0" y="2"/>
                  <a:pt x="0" y="4"/>
                  <a:pt x="0" y="6"/>
                </a:cubicBezTo>
                <a:cubicBezTo>
                  <a:pt x="0" y="9"/>
                  <a:pt x="0" y="13"/>
                  <a:pt x="0" y="16"/>
                </a:cubicBezTo>
                <a:cubicBezTo>
                  <a:pt x="307" y="151"/>
                  <a:pt x="523" y="459"/>
                  <a:pt x="523" y="81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2A556AAD-3906-47A7-B14F-640CD01074CD}"/>
              </a:ext>
            </a:extLst>
          </p:cNvPr>
          <p:cNvSpPr>
            <a:spLocks/>
          </p:cNvSpPr>
          <p:nvPr/>
        </p:nvSpPr>
        <p:spPr bwMode="auto">
          <a:xfrm>
            <a:off x="4708524" y="4673600"/>
            <a:ext cx="2174875" cy="863600"/>
          </a:xfrm>
          <a:custGeom>
            <a:avLst/>
            <a:gdLst>
              <a:gd name="T0" fmla="*/ 1327 w 1336"/>
              <a:gd name="T1" fmla="*/ 350 h 531"/>
              <a:gd name="T2" fmla="*/ 813 w 1336"/>
              <a:gd name="T3" fmla="*/ 517 h 531"/>
              <a:gd name="T4" fmla="*/ 15 w 1336"/>
              <a:gd name="T5" fmla="*/ 0 h 531"/>
              <a:gd name="T6" fmla="*/ 4 w 1336"/>
              <a:gd name="T7" fmla="*/ 0 h 531"/>
              <a:gd name="T8" fmla="*/ 0 w 1336"/>
              <a:gd name="T9" fmla="*/ 0 h 531"/>
              <a:gd name="T10" fmla="*/ 813 w 1336"/>
              <a:gd name="T11" fmla="*/ 531 h 531"/>
              <a:gd name="T12" fmla="*/ 1336 w 1336"/>
              <a:gd name="T13" fmla="*/ 360 h 531"/>
              <a:gd name="T14" fmla="*/ 1327 w 1336"/>
              <a:gd name="T15" fmla="*/ 350 h 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6" h="531">
                <a:moveTo>
                  <a:pt x="1327" y="350"/>
                </a:moveTo>
                <a:cubicBezTo>
                  <a:pt x="1182" y="455"/>
                  <a:pt x="1005" y="517"/>
                  <a:pt x="813" y="517"/>
                </a:cubicBezTo>
                <a:cubicBezTo>
                  <a:pt x="458" y="517"/>
                  <a:pt x="152" y="305"/>
                  <a:pt x="15" y="0"/>
                </a:cubicBezTo>
                <a:cubicBezTo>
                  <a:pt x="12" y="0"/>
                  <a:pt x="8" y="0"/>
                  <a:pt x="4" y="0"/>
                </a:cubicBezTo>
                <a:cubicBezTo>
                  <a:pt x="3" y="0"/>
                  <a:pt x="1" y="0"/>
                  <a:pt x="0" y="0"/>
                </a:cubicBezTo>
                <a:cubicBezTo>
                  <a:pt x="138" y="313"/>
                  <a:pt x="450" y="531"/>
                  <a:pt x="813" y="531"/>
                </a:cubicBezTo>
                <a:cubicBezTo>
                  <a:pt x="1008" y="531"/>
                  <a:pt x="1189" y="468"/>
                  <a:pt x="1336" y="360"/>
                </a:cubicBezTo>
                <a:cubicBezTo>
                  <a:pt x="1333" y="357"/>
                  <a:pt x="1330" y="353"/>
                  <a:pt x="1327" y="35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CC9ADB30-DE74-43FE-99EC-C371733F9DAD}"/>
              </a:ext>
            </a:extLst>
          </p:cNvPr>
          <p:cNvSpPr>
            <a:spLocks noEditPoints="1"/>
          </p:cNvSpPr>
          <p:nvPr/>
        </p:nvSpPr>
        <p:spPr bwMode="auto">
          <a:xfrm>
            <a:off x="7035799" y="3760788"/>
            <a:ext cx="125413" cy="125413"/>
          </a:xfrm>
          <a:custGeom>
            <a:avLst/>
            <a:gdLst>
              <a:gd name="T0" fmla="*/ 38 w 77"/>
              <a:gd name="T1" fmla="*/ 0 h 77"/>
              <a:gd name="T2" fmla="*/ 48 w 77"/>
              <a:gd name="T3" fmla="*/ 1 h 77"/>
              <a:gd name="T4" fmla="*/ 58 w 77"/>
              <a:gd name="T5" fmla="*/ 5 h 77"/>
              <a:gd name="T6" fmla="*/ 66 w 77"/>
              <a:gd name="T7" fmla="*/ 11 h 77"/>
              <a:gd name="T8" fmla="*/ 72 w 77"/>
              <a:gd name="T9" fmla="*/ 19 h 77"/>
              <a:gd name="T10" fmla="*/ 76 w 77"/>
              <a:gd name="T11" fmla="*/ 28 h 77"/>
              <a:gd name="T12" fmla="*/ 77 w 77"/>
              <a:gd name="T13" fmla="*/ 38 h 77"/>
              <a:gd name="T14" fmla="*/ 76 w 77"/>
              <a:gd name="T15" fmla="*/ 48 h 77"/>
              <a:gd name="T16" fmla="*/ 72 w 77"/>
              <a:gd name="T17" fmla="*/ 58 h 77"/>
              <a:gd name="T18" fmla="*/ 66 w 77"/>
              <a:gd name="T19" fmla="*/ 66 h 77"/>
              <a:gd name="T20" fmla="*/ 58 w 77"/>
              <a:gd name="T21" fmla="*/ 72 h 77"/>
              <a:gd name="T22" fmla="*/ 49 w 77"/>
              <a:gd name="T23" fmla="*/ 76 h 77"/>
              <a:gd name="T24" fmla="*/ 38 w 77"/>
              <a:gd name="T25" fmla="*/ 77 h 77"/>
              <a:gd name="T26" fmla="*/ 28 w 77"/>
              <a:gd name="T27" fmla="*/ 76 h 77"/>
              <a:gd name="T28" fmla="*/ 19 w 77"/>
              <a:gd name="T29" fmla="*/ 72 h 77"/>
              <a:gd name="T30" fmla="*/ 11 w 77"/>
              <a:gd name="T31" fmla="*/ 66 h 77"/>
              <a:gd name="T32" fmla="*/ 5 w 77"/>
              <a:gd name="T33" fmla="*/ 58 h 77"/>
              <a:gd name="T34" fmla="*/ 1 w 77"/>
              <a:gd name="T35" fmla="*/ 49 h 77"/>
              <a:gd name="T36" fmla="*/ 0 w 77"/>
              <a:gd name="T37" fmla="*/ 39 h 77"/>
              <a:gd name="T38" fmla="*/ 1 w 77"/>
              <a:gd name="T39" fmla="*/ 29 h 77"/>
              <a:gd name="T40" fmla="*/ 5 w 77"/>
              <a:gd name="T41" fmla="*/ 19 h 77"/>
              <a:gd name="T42" fmla="*/ 11 w 77"/>
              <a:gd name="T43" fmla="*/ 11 h 77"/>
              <a:gd name="T44" fmla="*/ 19 w 77"/>
              <a:gd name="T45" fmla="*/ 5 h 77"/>
              <a:gd name="T46" fmla="*/ 28 w 77"/>
              <a:gd name="T47" fmla="*/ 1 h 77"/>
              <a:gd name="T48" fmla="*/ 38 w 77"/>
              <a:gd name="T49" fmla="*/ 0 h 77"/>
              <a:gd name="T50" fmla="*/ 38 w 77"/>
              <a:gd name="T51" fmla="*/ 68 h 77"/>
              <a:gd name="T52" fmla="*/ 47 w 77"/>
              <a:gd name="T53" fmla="*/ 67 h 77"/>
              <a:gd name="T54" fmla="*/ 56 w 77"/>
              <a:gd name="T55" fmla="*/ 62 h 77"/>
              <a:gd name="T56" fmla="*/ 62 w 77"/>
              <a:gd name="T57" fmla="*/ 56 h 77"/>
              <a:gd name="T58" fmla="*/ 66 w 77"/>
              <a:gd name="T59" fmla="*/ 48 h 77"/>
              <a:gd name="T60" fmla="*/ 68 w 77"/>
              <a:gd name="T61" fmla="*/ 39 h 77"/>
              <a:gd name="T62" fmla="*/ 66 w 77"/>
              <a:gd name="T63" fmla="*/ 30 h 77"/>
              <a:gd name="T64" fmla="*/ 62 w 77"/>
              <a:gd name="T65" fmla="*/ 21 h 77"/>
              <a:gd name="T66" fmla="*/ 56 w 77"/>
              <a:gd name="T67" fmla="*/ 15 h 77"/>
              <a:gd name="T68" fmla="*/ 48 w 77"/>
              <a:gd name="T69" fmla="*/ 11 h 77"/>
              <a:gd name="T70" fmla="*/ 38 w 77"/>
              <a:gd name="T71" fmla="*/ 9 h 77"/>
              <a:gd name="T72" fmla="*/ 27 w 77"/>
              <a:gd name="T73" fmla="*/ 12 h 77"/>
              <a:gd name="T74" fmla="*/ 18 w 77"/>
              <a:gd name="T75" fmla="*/ 18 h 77"/>
              <a:gd name="T76" fmla="*/ 12 w 77"/>
              <a:gd name="T77" fmla="*/ 27 h 77"/>
              <a:gd name="T78" fmla="*/ 9 w 77"/>
              <a:gd name="T79" fmla="*/ 38 h 77"/>
              <a:gd name="T80" fmla="*/ 11 w 77"/>
              <a:gd name="T81" fmla="*/ 47 h 77"/>
              <a:gd name="T82" fmla="*/ 15 w 77"/>
              <a:gd name="T83" fmla="*/ 56 h 77"/>
              <a:gd name="T84" fmla="*/ 21 w 77"/>
              <a:gd name="T85" fmla="*/ 62 h 77"/>
              <a:gd name="T86" fmla="*/ 29 w 77"/>
              <a:gd name="T87" fmla="*/ 66 h 77"/>
              <a:gd name="T88" fmla="*/ 38 w 77"/>
              <a:gd name="T8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77">
                <a:moveTo>
                  <a:pt x="38" y="0"/>
                </a:moveTo>
                <a:cubicBezTo>
                  <a:pt x="41" y="0"/>
                  <a:pt x="45" y="1"/>
                  <a:pt x="48" y="1"/>
                </a:cubicBezTo>
                <a:cubicBezTo>
                  <a:pt x="51" y="2"/>
                  <a:pt x="55" y="3"/>
                  <a:pt x="58" y="5"/>
                </a:cubicBezTo>
                <a:cubicBezTo>
                  <a:pt x="60" y="7"/>
                  <a:pt x="63" y="9"/>
                  <a:pt x="66" y="11"/>
                </a:cubicBezTo>
                <a:cubicBezTo>
                  <a:pt x="68" y="13"/>
                  <a:pt x="70" y="16"/>
                  <a:pt x="72" y="19"/>
                </a:cubicBezTo>
                <a:cubicBezTo>
                  <a:pt x="73" y="22"/>
                  <a:pt x="75" y="25"/>
                  <a:pt x="76" y="28"/>
                </a:cubicBezTo>
                <a:cubicBezTo>
                  <a:pt x="77" y="31"/>
                  <a:pt x="77" y="35"/>
                  <a:pt x="77" y="38"/>
                </a:cubicBezTo>
                <a:cubicBezTo>
                  <a:pt x="77" y="42"/>
                  <a:pt x="77" y="45"/>
                  <a:pt x="76" y="48"/>
                </a:cubicBezTo>
                <a:cubicBezTo>
                  <a:pt x="75" y="52"/>
                  <a:pt x="74" y="55"/>
                  <a:pt x="72" y="58"/>
                </a:cubicBezTo>
                <a:cubicBezTo>
                  <a:pt x="71" y="61"/>
                  <a:pt x="69" y="63"/>
                  <a:pt x="66" y="66"/>
                </a:cubicBezTo>
                <a:cubicBezTo>
                  <a:pt x="64" y="68"/>
                  <a:pt x="61" y="70"/>
                  <a:pt x="58" y="72"/>
                </a:cubicBezTo>
                <a:cubicBezTo>
                  <a:pt x="55" y="74"/>
                  <a:pt x="52" y="75"/>
                  <a:pt x="49" y="76"/>
                </a:cubicBezTo>
                <a:cubicBezTo>
                  <a:pt x="45" y="77"/>
                  <a:pt x="42" y="77"/>
                  <a:pt x="38" y="77"/>
                </a:cubicBezTo>
                <a:cubicBezTo>
                  <a:pt x="35" y="77"/>
                  <a:pt x="32" y="77"/>
                  <a:pt x="28" y="76"/>
                </a:cubicBezTo>
                <a:cubicBezTo>
                  <a:pt x="25" y="75"/>
                  <a:pt x="22" y="74"/>
                  <a:pt x="19" y="72"/>
                </a:cubicBezTo>
                <a:cubicBezTo>
                  <a:pt x="16" y="70"/>
                  <a:pt x="14" y="68"/>
                  <a:pt x="11" y="66"/>
                </a:cubicBezTo>
                <a:cubicBezTo>
                  <a:pt x="9" y="63"/>
                  <a:pt x="7" y="61"/>
                  <a:pt x="5" y="58"/>
                </a:cubicBezTo>
                <a:cubicBezTo>
                  <a:pt x="4" y="55"/>
                  <a:pt x="2" y="52"/>
                  <a:pt x="1" y="49"/>
                </a:cubicBezTo>
                <a:cubicBezTo>
                  <a:pt x="1" y="45"/>
                  <a:pt x="0" y="42"/>
                  <a:pt x="0" y="39"/>
                </a:cubicBezTo>
                <a:cubicBezTo>
                  <a:pt x="0" y="35"/>
                  <a:pt x="1" y="32"/>
                  <a:pt x="1" y="29"/>
                </a:cubicBezTo>
                <a:cubicBezTo>
                  <a:pt x="2" y="25"/>
                  <a:pt x="4" y="22"/>
                  <a:pt x="5" y="19"/>
                </a:cubicBezTo>
                <a:cubicBezTo>
                  <a:pt x="7" y="16"/>
                  <a:pt x="9" y="14"/>
                  <a:pt x="11" y="11"/>
                </a:cubicBezTo>
                <a:cubicBezTo>
                  <a:pt x="14" y="9"/>
                  <a:pt x="16" y="7"/>
                  <a:pt x="19" y="5"/>
                </a:cubicBezTo>
                <a:cubicBezTo>
                  <a:pt x="22" y="4"/>
                  <a:pt x="25" y="2"/>
                  <a:pt x="28" y="1"/>
                </a:cubicBezTo>
                <a:cubicBezTo>
                  <a:pt x="32" y="1"/>
                  <a:pt x="35" y="0"/>
                  <a:pt x="38" y="0"/>
                </a:cubicBezTo>
                <a:moveTo>
                  <a:pt x="38" y="68"/>
                </a:moveTo>
                <a:cubicBezTo>
                  <a:pt x="41" y="68"/>
                  <a:pt x="44" y="67"/>
                  <a:pt x="47" y="67"/>
                </a:cubicBezTo>
                <a:cubicBezTo>
                  <a:pt x="50" y="66"/>
                  <a:pt x="53" y="64"/>
                  <a:pt x="56" y="62"/>
                </a:cubicBezTo>
                <a:cubicBezTo>
                  <a:pt x="58" y="61"/>
                  <a:pt x="60" y="58"/>
                  <a:pt x="62" y="56"/>
                </a:cubicBezTo>
                <a:cubicBezTo>
                  <a:pt x="64" y="54"/>
                  <a:pt x="65" y="51"/>
                  <a:pt x="66" y="48"/>
                </a:cubicBezTo>
                <a:cubicBezTo>
                  <a:pt x="67" y="45"/>
                  <a:pt x="68" y="42"/>
                  <a:pt x="68" y="39"/>
                </a:cubicBezTo>
                <a:cubicBezTo>
                  <a:pt x="68" y="36"/>
                  <a:pt x="67" y="33"/>
                  <a:pt x="66" y="30"/>
                </a:cubicBezTo>
                <a:cubicBezTo>
                  <a:pt x="65" y="27"/>
                  <a:pt x="64" y="24"/>
                  <a:pt x="62" y="21"/>
                </a:cubicBezTo>
                <a:cubicBezTo>
                  <a:pt x="60" y="19"/>
                  <a:pt x="58" y="17"/>
                  <a:pt x="56" y="15"/>
                </a:cubicBezTo>
                <a:cubicBezTo>
                  <a:pt x="53" y="13"/>
                  <a:pt x="50" y="12"/>
                  <a:pt x="48" y="11"/>
                </a:cubicBezTo>
                <a:cubicBezTo>
                  <a:pt x="45" y="10"/>
                  <a:pt x="42" y="9"/>
                  <a:pt x="38" y="9"/>
                </a:cubicBezTo>
                <a:cubicBezTo>
                  <a:pt x="35" y="9"/>
                  <a:pt x="31" y="10"/>
                  <a:pt x="27" y="12"/>
                </a:cubicBezTo>
                <a:cubicBezTo>
                  <a:pt x="24" y="13"/>
                  <a:pt x="21" y="15"/>
                  <a:pt x="18" y="18"/>
                </a:cubicBezTo>
                <a:cubicBezTo>
                  <a:pt x="15" y="21"/>
                  <a:pt x="13" y="24"/>
                  <a:pt x="12" y="27"/>
                </a:cubicBezTo>
                <a:cubicBezTo>
                  <a:pt x="10" y="30"/>
                  <a:pt x="9" y="34"/>
                  <a:pt x="9" y="38"/>
                </a:cubicBezTo>
                <a:cubicBezTo>
                  <a:pt x="9" y="41"/>
                  <a:pt x="10" y="44"/>
                  <a:pt x="11" y="47"/>
                </a:cubicBezTo>
                <a:cubicBezTo>
                  <a:pt x="12" y="50"/>
                  <a:pt x="13" y="53"/>
                  <a:pt x="15" y="56"/>
                </a:cubicBezTo>
                <a:cubicBezTo>
                  <a:pt x="16" y="58"/>
                  <a:pt x="19" y="60"/>
                  <a:pt x="21" y="62"/>
                </a:cubicBezTo>
                <a:cubicBezTo>
                  <a:pt x="24" y="64"/>
                  <a:pt x="26" y="65"/>
                  <a:pt x="29" y="66"/>
                </a:cubicBezTo>
                <a:cubicBezTo>
                  <a:pt x="32" y="67"/>
                  <a:pt x="35" y="68"/>
                  <a:pt x="38" y="68"/>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D7533F7E-D5F6-4E9A-B719-5E1726AEA4C8}"/>
              </a:ext>
            </a:extLst>
          </p:cNvPr>
          <p:cNvSpPr>
            <a:spLocks noEditPoints="1"/>
          </p:cNvSpPr>
          <p:nvPr/>
        </p:nvSpPr>
        <p:spPr bwMode="auto">
          <a:xfrm>
            <a:off x="6705599" y="3152775"/>
            <a:ext cx="171450" cy="169863"/>
          </a:xfrm>
          <a:custGeom>
            <a:avLst/>
            <a:gdLst>
              <a:gd name="T0" fmla="*/ 53 w 105"/>
              <a:gd name="T1" fmla="*/ 0 h 104"/>
              <a:gd name="T2" fmla="*/ 73 w 105"/>
              <a:gd name="T3" fmla="*/ 4 h 104"/>
              <a:gd name="T4" fmla="*/ 89 w 105"/>
              <a:gd name="T5" fmla="*/ 15 h 104"/>
              <a:gd name="T6" fmla="*/ 101 w 105"/>
              <a:gd name="T7" fmla="*/ 32 h 104"/>
              <a:gd name="T8" fmla="*/ 105 w 105"/>
              <a:gd name="T9" fmla="*/ 52 h 104"/>
              <a:gd name="T10" fmla="*/ 101 w 105"/>
              <a:gd name="T11" fmla="*/ 72 h 104"/>
              <a:gd name="T12" fmla="*/ 90 w 105"/>
              <a:gd name="T13" fmla="*/ 89 h 104"/>
              <a:gd name="T14" fmla="*/ 73 w 105"/>
              <a:gd name="T15" fmla="*/ 100 h 104"/>
              <a:gd name="T16" fmla="*/ 53 w 105"/>
              <a:gd name="T17" fmla="*/ 104 h 104"/>
              <a:gd name="T18" fmla="*/ 33 w 105"/>
              <a:gd name="T19" fmla="*/ 100 h 104"/>
              <a:gd name="T20" fmla="*/ 16 w 105"/>
              <a:gd name="T21" fmla="*/ 89 h 104"/>
              <a:gd name="T22" fmla="*/ 4 w 105"/>
              <a:gd name="T23" fmla="*/ 72 h 104"/>
              <a:gd name="T24" fmla="*/ 0 w 105"/>
              <a:gd name="T25" fmla="*/ 52 h 104"/>
              <a:gd name="T26" fmla="*/ 4 w 105"/>
              <a:gd name="T27" fmla="*/ 32 h 104"/>
              <a:gd name="T28" fmla="*/ 16 w 105"/>
              <a:gd name="T29" fmla="*/ 15 h 104"/>
              <a:gd name="T30" fmla="*/ 33 w 105"/>
              <a:gd name="T31" fmla="*/ 4 h 104"/>
              <a:gd name="T32" fmla="*/ 53 w 105"/>
              <a:gd name="T33" fmla="*/ 0 h 104"/>
              <a:gd name="T34" fmla="*/ 87 w 105"/>
              <a:gd name="T35" fmla="*/ 51 h 104"/>
              <a:gd name="T36" fmla="*/ 82 w 105"/>
              <a:gd name="T37" fmla="*/ 34 h 104"/>
              <a:gd name="T38" fmla="*/ 70 w 105"/>
              <a:gd name="T39" fmla="*/ 22 h 104"/>
              <a:gd name="T40" fmla="*/ 53 w 105"/>
              <a:gd name="T41" fmla="*/ 18 h 104"/>
              <a:gd name="T42" fmla="*/ 35 w 105"/>
              <a:gd name="T43" fmla="*/ 22 h 104"/>
              <a:gd name="T44" fmla="*/ 23 w 105"/>
              <a:gd name="T45" fmla="*/ 35 h 104"/>
              <a:gd name="T46" fmla="*/ 18 w 105"/>
              <a:gd name="T47" fmla="*/ 53 h 104"/>
              <a:gd name="T48" fmla="*/ 24 w 105"/>
              <a:gd name="T49" fmla="*/ 70 h 104"/>
              <a:gd name="T50" fmla="*/ 37 w 105"/>
              <a:gd name="T51" fmla="*/ 82 h 104"/>
              <a:gd name="T52" fmla="*/ 55 w 105"/>
              <a:gd name="T53" fmla="*/ 86 h 104"/>
              <a:gd name="T54" fmla="*/ 71 w 105"/>
              <a:gd name="T55" fmla="*/ 81 h 104"/>
              <a:gd name="T56" fmla="*/ 83 w 105"/>
              <a:gd name="T57" fmla="*/ 68 h 104"/>
              <a:gd name="T58" fmla="*/ 87 w 105"/>
              <a:gd name="T59"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04">
                <a:moveTo>
                  <a:pt x="53" y="0"/>
                </a:moveTo>
                <a:cubicBezTo>
                  <a:pt x="60" y="0"/>
                  <a:pt x="66" y="1"/>
                  <a:pt x="73" y="4"/>
                </a:cubicBezTo>
                <a:cubicBezTo>
                  <a:pt x="79" y="6"/>
                  <a:pt x="85" y="10"/>
                  <a:pt x="89" y="15"/>
                </a:cubicBezTo>
                <a:cubicBezTo>
                  <a:pt x="94" y="20"/>
                  <a:pt x="98" y="26"/>
                  <a:pt x="101" y="32"/>
                </a:cubicBezTo>
                <a:cubicBezTo>
                  <a:pt x="103" y="38"/>
                  <a:pt x="105" y="45"/>
                  <a:pt x="105" y="52"/>
                </a:cubicBezTo>
                <a:cubicBezTo>
                  <a:pt x="105" y="59"/>
                  <a:pt x="103" y="66"/>
                  <a:pt x="101" y="72"/>
                </a:cubicBezTo>
                <a:cubicBezTo>
                  <a:pt x="98" y="79"/>
                  <a:pt x="94" y="84"/>
                  <a:pt x="90" y="89"/>
                </a:cubicBezTo>
                <a:cubicBezTo>
                  <a:pt x="85" y="94"/>
                  <a:pt x="79" y="98"/>
                  <a:pt x="73" y="100"/>
                </a:cubicBezTo>
                <a:cubicBezTo>
                  <a:pt x="66" y="103"/>
                  <a:pt x="60" y="104"/>
                  <a:pt x="53" y="104"/>
                </a:cubicBezTo>
                <a:cubicBezTo>
                  <a:pt x="45" y="104"/>
                  <a:pt x="39" y="103"/>
                  <a:pt x="33" y="100"/>
                </a:cubicBezTo>
                <a:cubicBezTo>
                  <a:pt x="26" y="98"/>
                  <a:pt x="20" y="94"/>
                  <a:pt x="16" y="89"/>
                </a:cubicBezTo>
                <a:cubicBezTo>
                  <a:pt x="11" y="84"/>
                  <a:pt x="7" y="78"/>
                  <a:pt x="4" y="72"/>
                </a:cubicBezTo>
                <a:cubicBezTo>
                  <a:pt x="2" y="66"/>
                  <a:pt x="0" y="59"/>
                  <a:pt x="0" y="52"/>
                </a:cubicBezTo>
                <a:cubicBezTo>
                  <a:pt x="0" y="45"/>
                  <a:pt x="2" y="38"/>
                  <a:pt x="4" y="32"/>
                </a:cubicBezTo>
                <a:cubicBezTo>
                  <a:pt x="7" y="26"/>
                  <a:pt x="11" y="20"/>
                  <a:pt x="16" y="15"/>
                </a:cubicBezTo>
                <a:cubicBezTo>
                  <a:pt x="21" y="10"/>
                  <a:pt x="26" y="6"/>
                  <a:pt x="33" y="4"/>
                </a:cubicBezTo>
                <a:cubicBezTo>
                  <a:pt x="39" y="1"/>
                  <a:pt x="46" y="0"/>
                  <a:pt x="53" y="0"/>
                </a:cubicBezTo>
                <a:moveTo>
                  <a:pt x="87" y="51"/>
                </a:moveTo>
                <a:cubicBezTo>
                  <a:pt x="87" y="45"/>
                  <a:pt x="85" y="39"/>
                  <a:pt x="82" y="34"/>
                </a:cubicBezTo>
                <a:cubicBezTo>
                  <a:pt x="79" y="29"/>
                  <a:pt x="75" y="25"/>
                  <a:pt x="70" y="22"/>
                </a:cubicBezTo>
                <a:cubicBezTo>
                  <a:pt x="65" y="19"/>
                  <a:pt x="59" y="18"/>
                  <a:pt x="53" y="18"/>
                </a:cubicBezTo>
                <a:cubicBezTo>
                  <a:pt x="47" y="18"/>
                  <a:pt x="41" y="19"/>
                  <a:pt x="35" y="22"/>
                </a:cubicBezTo>
                <a:cubicBezTo>
                  <a:pt x="30" y="26"/>
                  <a:pt x="26" y="30"/>
                  <a:pt x="23" y="35"/>
                </a:cubicBezTo>
                <a:cubicBezTo>
                  <a:pt x="20" y="41"/>
                  <a:pt x="18" y="47"/>
                  <a:pt x="18" y="53"/>
                </a:cubicBezTo>
                <a:cubicBezTo>
                  <a:pt x="18" y="59"/>
                  <a:pt x="20" y="65"/>
                  <a:pt x="24" y="70"/>
                </a:cubicBezTo>
                <a:cubicBezTo>
                  <a:pt x="27" y="75"/>
                  <a:pt x="31" y="80"/>
                  <a:pt x="37" y="82"/>
                </a:cubicBezTo>
                <a:cubicBezTo>
                  <a:pt x="42" y="85"/>
                  <a:pt x="48" y="87"/>
                  <a:pt x="55" y="86"/>
                </a:cubicBezTo>
                <a:cubicBezTo>
                  <a:pt x="61" y="86"/>
                  <a:pt x="66" y="84"/>
                  <a:pt x="71" y="81"/>
                </a:cubicBezTo>
                <a:cubicBezTo>
                  <a:pt x="76" y="78"/>
                  <a:pt x="80" y="73"/>
                  <a:pt x="83" y="68"/>
                </a:cubicBezTo>
                <a:cubicBezTo>
                  <a:pt x="86" y="63"/>
                  <a:pt x="87" y="57"/>
                  <a:pt x="87" y="51"/>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70A36232-2BFE-4D23-B8C9-6B52C9027A46}"/>
              </a:ext>
            </a:extLst>
          </p:cNvPr>
          <p:cNvSpPr>
            <a:spLocks/>
          </p:cNvSpPr>
          <p:nvPr/>
        </p:nvSpPr>
        <p:spPr bwMode="auto">
          <a:xfrm>
            <a:off x="5386387" y="3201988"/>
            <a:ext cx="68263" cy="68263"/>
          </a:xfrm>
          <a:custGeom>
            <a:avLst/>
            <a:gdLst>
              <a:gd name="T0" fmla="*/ 22 w 42"/>
              <a:gd name="T1" fmla="*/ 0 h 42"/>
              <a:gd name="T2" fmla="*/ 36 w 42"/>
              <a:gd name="T3" fmla="*/ 6 h 42"/>
              <a:gd name="T4" fmla="*/ 42 w 42"/>
              <a:gd name="T5" fmla="*/ 20 h 42"/>
              <a:gd name="T6" fmla="*/ 36 w 42"/>
              <a:gd name="T7" fmla="*/ 35 h 42"/>
              <a:gd name="T8" fmla="*/ 22 w 42"/>
              <a:gd name="T9" fmla="*/ 42 h 42"/>
              <a:gd name="T10" fmla="*/ 7 w 42"/>
              <a:gd name="T11" fmla="*/ 35 h 42"/>
              <a:gd name="T12" fmla="*/ 0 w 42"/>
              <a:gd name="T13" fmla="*/ 20 h 42"/>
              <a:gd name="T14" fmla="*/ 7 w 42"/>
              <a:gd name="T15" fmla="*/ 5 h 42"/>
              <a:gd name="T16" fmla="*/ 22 w 4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22" y="0"/>
                </a:moveTo>
                <a:cubicBezTo>
                  <a:pt x="27" y="0"/>
                  <a:pt x="33" y="2"/>
                  <a:pt x="36" y="6"/>
                </a:cubicBezTo>
                <a:cubicBezTo>
                  <a:pt x="40" y="9"/>
                  <a:pt x="42" y="14"/>
                  <a:pt x="42" y="20"/>
                </a:cubicBezTo>
                <a:cubicBezTo>
                  <a:pt x="42" y="26"/>
                  <a:pt x="40" y="31"/>
                  <a:pt x="36" y="35"/>
                </a:cubicBezTo>
                <a:cubicBezTo>
                  <a:pt x="33" y="39"/>
                  <a:pt x="28" y="42"/>
                  <a:pt x="22" y="42"/>
                </a:cubicBezTo>
                <a:cubicBezTo>
                  <a:pt x="16" y="42"/>
                  <a:pt x="11" y="39"/>
                  <a:pt x="7" y="35"/>
                </a:cubicBezTo>
                <a:cubicBezTo>
                  <a:pt x="3" y="31"/>
                  <a:pt x="0" y="26"/>
                  <a:pt x="0" y="20"/>
                </a:cubicBezTo>
                <a:cubicBezTo>
                  <a:pt x="1" y="14"/>
                  <a:pt x="3" y="9"/>
                  <a:pt x="7" y="5"/>
                </a:cubicBezTo>
                <a:cubicBezTo>
                  <a:pt x="10" y="2"/>
                  <a:pt x="16" y="0"/>
                  <a:pt x="22"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FDD2DC53-88DB-45FF-9090-8D58F84E07D1}"/>
              </a:ext>
            </a:extLst>
          </p:cNvPr>
          <p:cNvSpPr>
            <a:spLocks noEditPoints="1"/>
          </p:cNvSpPr>
          <p:nvPr/>
        </p:nvSpPr>
        <p:spPr bwMode="auto">
          <a:xfrm>
            <a:off x="6753224" y="4673600"/>
            <a:ext cx="111125" cy="109538"/>
          </a:xfrm>
          <a:custGeom>
            <a:avLst/>
            <a:gdLst>
              <a:gd name="T0" fmla="*/ 68 w 68"/>
              <a:gd name="T1" fmla="*/ 35 h 68"/>
              <a:gd name="T2" fmla="*/ 63 w 68"/>
              <a:gd name="T3" fmla="*/ 52 h 68"/>
              <a:gd name="T4" fmla="*/ 50 w 68"/>
              <a:gd name="T5" fmla="*/ 64 h 68"/>
              <a:gd name="T6" fmla="*/ 34 w 68"/>
              <a:gd name="T7" fmla="*/ 68 h 68"/>
              <a:gd name="T8" fmla="*/ 17 w 68"/>
              <a:gd name="T9" fmla="*/ 64 h 68"/>
              <a:gd name="T10" fmla="*/ 4 w 68"/>
              <a:gd name="T11" fmla="*/ 51 h 68"/>
              <a:gd name="T12" fmla="*/ 0 w 68"/>
              <a:gd name="T13" fmla="*/ 34 h 68"/>
              <a:gd name="T14" fmla="*/ 5 w 68"/>
              <a:gd name="T15" fmla="*/ 17 h 68"/>
              <a:gd name="T16" fmla="*/ 18 w 68"/>
              <a:gd name="T17" fmla="*/ 4 h 68"/>
              <a:gd name="T18" fmla="*/ 35 w 68"/>
              <a:gd name="T19" fmla="*/ 0 h 68"/>
              <a:gd name="T20" fmla="*/ 52 w 68"/>
              <a:gd name="T21" fmla="*/ 5 h 68"/>
              <a:gd name="T22" fmla="*/ 64 w 68"/>
              <a:gd name="T23" fmla="*/ 18 h 68"/>
              <a:gd name="T24" fmla="*/ 68 w 68"/>
              <a:gd name="T25" fmla="*/ 35 h 68"/>
              <a:gd name="T26" fmla="*/ 57 w 68"/>
              <a:gd name="T27" fmla="*/ 35 h 68"/>
              <a:gd name="T28" fmla="*/ 34 w 68"/>
              <a:gd name="T29" fmla="*/ 11 h 68"/>
              <a:gd name="T30" fmla="*/ 10 w 68"/>
              <a:gd name="T31" fmla="*/ 35 h 68"/>
              <a:gd name="T32" fmla="*/ 32 w 68"/>
              <a:gd name="T33" fmla="*/ 58 h 68"/>
              <a:gd name="T34" fmla="*/ 57 w 68"/>
              <a:gd name="T35"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8">
                <a:moveTo>
                  <a:pt x="68" y="35"/>
                </a:moveTo>
                <a:cubicBezTo>
                  <a:pt x="68" y="41"/>
                  <a:pt x="66" y="47"/>
                  <a:pt x="63" y="52"/>
                </a:cubicBezTo>
                <a:cubicBezTo>
                  <a:pt x="60" y="57"/>
                  <a:pt x="56" y="61"/>
                  <a:pt x="50" y="64"/>
                </a:cubicBezTo>
                <a:cubicBezTo>
                  <a:pt x="45" y="67"/>
                  <a:pt x="40" y="68"/>
                  <a:pt x="34" y="68"/>
                </a:cubicBezTo>
                <a:cubicBezTo>
                  <a:pt x="28" y="68"/>
                  <a:pt x="22" y="67"/>
                  <a:pt x="17" y="64"/>
                </a:cubicBezTo>
                <a:cubicBezTo>
                  <a:pt x="12" y="61"/>
                  <a:pt x="7" y="56"/>
                  <a:pt x="4" y="51"/>
                </a:cubicBezTo>
                <a:cubicBezTo>
                  <a:pt x="1" y="46"/>
                  <a:pt x="0" y="40"/>
                  <a:pt x="0" y="34"/>
                </a:cubicBezTo>
                <a:cubicBezTo>
                  <a:pt x="0" y="28"/>
                  <a:pt x="1" y="22"/>
                  <a:pt x="5" y="17"/>
                </a:cubicBezTo>
                <a:cubicBezTo>
                  <a:pt x="8" y="12"/>
                  <a:pt x="12" y="7"/>
                  <a:pt x="18" y="4"/>
                </a:cubicBezTo>
                <a:cubicBezTo>
                  <a:pt x="23" y="1"/>
                  <a:pt x="29" y="0"/>
                  <a:pt x="35" y="0"/>
                </a:cubicBezTo>
                <a:cubicBezTo>
                  <a:pt x="41" y="0"/>
                  <a:pt x="47" y="2"/>
                  <a:pt x="52" y="5"/>
                </a:cubicBezTo>
                <a:cubicBezTo>
                  <a:pt x="57" y="9"/>
                  <a:pt x="61" y="13"/>
                  <a:pt x="64" y="18"/>
                </a:cubicBezTo>
                <a:cubicBezTo>
                  <a:pt x="67" y="23"/>
                  <a:pt x="68" y="29"/>
                  <a:pt x="68" y="35"/>
                </a:cubicBezTo>
                <a:moveTo>
                  <a:pt x="57" y="35"/>
                </a:moveTo>
                <a:cubicBezTo>
                  <a:pt x="58" y="21"/>
                  <a:pt x="48" y="11"/>
                  <a:pt x="34" y="11"/>
                </a:cubicBezTo>
                <a:cubicBezTo>
                  <a:pt x="20" y="11"/>
                  <a:pt x="10" y="21"/>
                  <a:pt x="10" y="35"/>
                </a:cubicBezTo>
                <a:cubicBezTo>
                  <a:pt x="10" y="48"/>
                  <a:pt x="19" y="57"/>
                  <a:pt x="32" y="58"/>
                </a:cubicBezTo>
                <a:cubicBezTo>
                  <a:pt x="46" y="58"/>
                  <a:pt x="57" y="49"/>
                  <a:pt x="57" y="35"/>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B622BDD0-7A6C-4392-BEA6-2DC181B53192}"/>
              </a:ext>
            </a:extLst>
          </p:cNvPr>
          <p:cNvSpPr>
            <a:spLocks noEditPoints="1"/>
          </p:cNvSpPr>
          <p:nvPr/>
        </p:nvSpPr>
        <p:spPr bwMode="auto">
          <a:xfrm>
            <a:off x="5551487" y="5146675"/>
            <a:ext cx="111125" cy="111125"/>
          </a:xfrm>
          <a:custGeom>
            <a:avLst/>
            <a:gdLst>
              <a:gd name="T0" fmla="*/ 33 w 69"/>
              <a:gd name="T1" fmla="*/ 0 h 68"/>
              <a:gd name="T2" fmla="*/ 50 w 69"/>
              <a:gd name="T3" fmla="*/ 4 h 68"/>
              <a:gd name="T4" fmla="*/ 63 w 69"/>
              <a:gd name="T5" fmla="*/ 16 h 68"/>
              <a:gd name="T6" fmla="*/ 68 w 69"/>
              <a:gd name="T7" fmla="*/ 33 h 68"/>
              <a:gd name="T8" fmla="*/ 65 w 69"/>
              <a:gd name="T9" fmla="*/ 50 h 68"/>
              <a:gd name="T10" fmla="*/ 53 w 69"/>
              <a:gd name="T11" fmla="*/ 63 h 68"/>
              <a:gd name="T12" fmla="*/ 36 w 69"/>
              <a:gd name="T13" fmla="*/ 68 h 68"/>
              <a:gd name="T14" fmla="*/ 19 w 69"/>
              <a:gd name="T15" fmla="*/ 64 h 68"/>
              <a:gd name="T16" fmla="*/ 5 w 69"/>
              <a:gd name="T17" fmla="*/ 52 h 68"/>
              <a:gd name="T18" fmla="*/ 0 w 69"/>
              <a:gd name="T19" fmla="*/ 34 h 68"/>
              <a:gd name="T20" fmla="*/ 5 w 69"/>
              <a:gd name="T21" fmla="*/ 18 h 68"/>
              <a:gd name="T22" fmla="*/ 17 w 69"/>
              <a:gd name="T23" fmla="*/ 5 h 68"/>
              <a:gd name="T24" fmla="*/ 33 w 69"/>
              <a:gd name="T25" fmla="*/ 0 h 68"/>
              <a:gd name="T26" fmla="*/ 36 w 69"/>
              <a:gd name="T27" fmla="*/ 9 h 68"/>
              <a:gd name="T28" fmla="*/ 9 w 69"/>
              <a:gd name="T29" fmla="*/ 34 h 68"/>
              <a:gd name="T30" fmla="*/ 32 w 69"/>
              <a:gd name="T31" fmla="*/ 58 h 68"/>
              <a:gd name="T32" fmla="*/ 59 w 69"/>
              <a:gd name="T33" fmla="*/ 36 h 68"/>
              <a:gd name="T34" fmla="*/ 36 w 69"/>
              <a:gd name="T35"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8">
                <a:moveTo>
                  <a:pt x="33" y="0"/>
                </a:moveTo>
                <a:cubicBezTo>
                  <a:pt x="39" y="0"/>
                  <a:pt x="45" y="1"/>
                  <a:pt x="50" y="4"/>
                </a:cubicBezTo>
                <a:cubicBezTo>
                  <a:pt x="56" y="7"/>
                  <a:pt x="60" y="11"/>
                  <a:pt x="63" y="16"/>
                </a:cubicBezTo>
                <a:cubicBezTo>
                  <a:pt x="66" y="21"/>
                  <a:pt x="68" y="26"/>
                  <a:pt x="68" y="33"/>
                </a:cubicBezTo>
                <a:cubicBezTo>
                  <a:pt x="69" y="39"/>
                  <a:pt x="67" y="44"/>
                  <a:pt x="65" y="50"/>
                </a:cubicBezTo>
                <a:cubicBezTo>
                  <a:pt x="62" y="55"/>
                  <a:pt x="58" y="59"/>
                  <a:pt x="53" y="63"/>
                </a:cubicBezTo>
                <a:cubicBezTo>
                  <a:pt x="48" y="66"/>
                  <a:pt x="42" y="68"/>
                  <a:pt x="36" y="68"/>
                </a:cubicBezTo>
                <a:cubicBezTo>
                  <a:pt x="30" y="68"/>
                  <a:pt x="24" y="67"/>
                  <a:pt x="19" y="64"/>
                </a:cubicBezTo>
                <a:cubicBezTo>
                  <a:pt x="13" y="61"/>
                  <a:pt x="8" y="57"/>
                  <a:pt x="5" y="52"/>
                </a:cubicBezTo>
                <a:cubicBezTo>
                  <a:pt x="2" y="47"/>
                  <a:pt x="0" y="41"/>
                  <a:pt x="0" y="34"/>
                </a:cubicBezTo>
                <a:cubicBezTo>
                  <a:pt x="0" y="28"/>
                  <a:pt x="2" y="23"/>
                  <a:pt x="5" y="18"/>
                </a:cubicBezTo>
                <a:cubicBezTo>
                  <a:pt x="7" y="12"/>
                  <a:pt x="12" y="8"/>
                  <a:pt x="17" y="5"/>
                </a:cubicBezTo>
                <a:cubicBezTo>
                  <a:pt x="22" y="2"/>
                  <a:pt x="27" y="0"/>
                  <a:pt x="33" y="0"/>
                </a:cubicBezTo>
                <a:moveTo>
                  <a:pt x="36" y="9"/>
                </a:moveTo>
                <a:cubicBezTo>
                  <a:pt x="22" y="8"/>
                  <a:pt x="10" y="20"/>
                  <a:pt x="9" y="34"/>
                </a:cubicBezTo>
                <a:cubicBezTo>
                  <a:pt x="9" y="46"/>
                  <a:pt x="19" y="57"/>
                  <a:pt x="32" y="58"/>
                </a:cubicBezTo>
                <a:cubicBezTo>
                  <a:pt x="46" y="60"/>
                  <a:pt x="58" y="50"/>
                  <a:pt x="59" y="36"/>
                </a:cubicBezTo>
                <a:cubicBezTo>
                  <a:pt x="60" y="22"/>
                  <a:pt x="49" y="10"/>
                  <a:pt x="36" y="9"/>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13665B8F-845A-4D51-92A5-3E74042A7AA6}"/>
              </a:ext>
            </a:extLst>
          </p:cNvPr>
          <p:cNvSpPr>
            <a:spLocks/>
          </p:cNvSpPr>
          <p:nvPr/>
        </p:nvSpPr>
        <p:spPr bwMode="auto">
          <a:xfrm>
            <a:off x="5045074" y="3513138"/>
            <a:ext cx="369888" cy="23813"/>
          </a:xfrm>
          <a:custGeom>
            <a:avLst/>
            <a:gdLst>
              <a:gd name="T0" fmla="*/ 10 w 228"/>
              <a:gd name="T1" fmla="*/ 15 h 15"/>
              <a:gd name="T2" fmla="*/ 218 w 228"/>
              <a:gd name="T3" fmla="*/ 15 h 15"/>
              <a:gd name="T4" fmla="*/ 218 w 228"/>
              <a:gd name="T5" fmla="*/ 0 h 15"/>
              <a:gd name="T6" fmla="*/ 10 w 228"/>
              <a:gd name="T7" fmla="*/ 0 h 15"/>
              <a:gd name="T8" fmla="*/ 10 w 228"/>
              <a:gd name="T9" fmla="*/ 15 h 15"/>
            </a:gdLst>
            <a:ahLst/>
            <a:cxnLst>
              <a:cxn ang="0">
                <a:pos x="T0" y="T1"/>
              </a:cxn>
              <a:cxn ang="0">
                <a:pos x="T2" y="T3"/>
              </a:cxn>
              <a:cxn ang="0">
                <a:pos x="T4" y="T5"/>
              </a:cxn>
              <a:cxn ang="0">
                <a:pos x="T6" y="T7"/>
              </a:cxn>
              <a:cxn ang="0">
                <a:pos x="T8" y="T9"/>
              </a:cxn>
            </a:cxnLst>
            <a:rect l="0" t="0" r="r" b="b"/>
            <a:pathLst>
              <a:path w="228" h="15">
                <a:moveTo>
                  <a:pt x="10" y="15"/>
                </a:moveTo>
                <a:cubicBezTo>
                  <a:pt x="79" y="15"/>
                  <a:pt x="149" y="15"/>
                  <a:pt x="218" y="15"/>
                </a:cubicBezTo>
                <a:cubicBezTo>
                  <a:pt x="228" y="15"/>
                  <a:pt x="228" y="0"/>
                  <a:pt x="218" y="0"/>
                </a:cubicBezTo>
                <a:cubicBezTo>
                  <a:pt x="149" y="0"/>
                  <a:pt x="79"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4D93941F-62EE-4818-8047-18125F459BD8}"/>
              </a:ext>
            </a:extLst>
          </p:cNvPr>
          <p:cNvSpPr>
            <a:spLocks/>
          </p:cNvSpPr>
          <p:nvPr/>
        </p:nvSpPr>
        <p:spPr bwMode="auto">
          <a:xfrm>
            <a:off x="4810124" y="3716338"/>
            <a:ext cx="277813" cy="23813"/>
          </a:xfrm>
          <a:custGeom>
            <a:avLst/>
            <a:gdLst>
              <a:gd name="T0" fmla="*/ 10 w 171"/>
              <a:gd name="T1" fmla="*/ 15 h 15"/>
              <a:gd name="T2" fmla="*/ 161 w 171"/>
              <a:gd name="T3" fmla="*/ 15 h 15"/>
              <a:gd name="T4" fmla="*/ 161 w 171"/>
              <a:gd name="T5" fmla="*/ 0 h 15"/>
              <a:gd name="T6" fmla="*/ 10 w 171"/>
              <a:gd name="T7" fmla="*/ 0 h 15"/>
              <a:gd name="T8" fmla="*/ 10 w 171"/>
              <a:gd name="T9" fmla="*/ 15 h 15"/>
            </a:gdLst>
            <a:ahLst/>
            <a:cxnLst>
              <a:cxn ang="0">
                <a:pos x="T0" y="T1"/>
              </a:cxn>
              <a:cxn ang="0">
                <a:pos x="T2" y="T3"/>
              </a:cxn>
              <a:cxn ang="0">
                <a:pos x="T4" y="T5"/>
              </a:cxn>
              <a:cxn ang="0">
                <a:pos x="T6" y="T7"/>
              </a:cxn>
              <a:cxn ang="0">
                <a:pos x="T8" y="T9"/>
              </a:cxn>
            </a:cxnLst>
            <a:rect l="0" t="0" r="r" b="b"/>
            <a:pathLst>
              <a:path w="171" h="15">
                <a:moveTo>
                  <a:pt x="10" y="15"/>
                </a:moveTo>
                <a:cubicBezTo>
                  <a:pt x="60" y="15"/>
                  <a:pt x="110" y="15"/>
                  <a:pt x="161" y="15"/>
                </a:cubicBezTo>
                <a:cubicBezTo>
                  <a:pt x="171" y="15"/>
                  <a:pt x="171" y="0"/>
                  <a:pt x="161" y="0"/>
                </a:cubicBezTo>
                <a:cubicBezTo>
                  <a:pt x="110" y="0"/>
                  <a:pt x="60"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BB1F9B68-F227-4F0C-B584-D1BF7A92AEEF}"/>
              </a:ext>
            </a:extLst>
          </p:cNvPr>
          <p:cNvSpPr>
            <a:spLocks/>
          </p:cNvSpPr>
          <p:nvPr/>
        </p:nvSpPr>
        <p:spPr bwMode="auto">
          <a:xfrm>
            <a:off x="5095874" y="3717925"/>
            <a:ext cx="166688" cy="25400"/>
          </a:xfrm>
          <a:custGeom>
            <a:avLst/>
            <a:gdLst>
              <a:gd name="T0" fmla="*/ 10 w 102"/>
              <a:gd name="T1" fmla="*/ 16 h 16"/>
              <a:gd name="T2" fmla="*/ 92 w 102"/>
              <a:gd name="T3" fmla="*/ 16 h 16"/>
              <a:gd name="T4" fmla="*/ 92 w 102"/>
              <a:gd name="T5" fmla="*/ 0 h 16"/>
              <a:gd name="T6" fmla="*/ 10 w 102"/>
              <a:gd name="T7" fmla="*/ 0 h 16"/>
              <a:gd name="T8" fmla="*/ 10 w 102"/>
              <a:gd name="T9" fmla="*/ 16 h 16"/>
            </a:gdLst>
            <a:ahLst/>
            <a:cxnLst>
              <a:cxn ang="0">
                <a:pos x="T0" y="T1"/>
              </a:cxn>
              <a:cxn ang="0">
                <a:pos x="T2" y="T3"/>
              </a:cxn>
              <a:cxn ang="0">
                <a:pos x="T4" y="T5"/>
              </a:cxn>
              <a:cxn ang="0">
                <a:pos x="T6" y="T7"/>
              </a:cxn>
              <a:cxn ang="0">
                <a:pos x="T8" y="T9"/>
              </a:cxn>
            </a:cxnLst>
            <a:rect l="0" t="0" r="r" b="b"/>
            <a:pathLst>
              <a:path w="102" h="16">
                <a:moveTo>
                  <a:pt x="10" y="16"/>
                </a:moveTo>
                <a:cubicBezTo>
                  <a:pt x="38" y="16"/>
                  <a:pt x="65" y="16"/>
                  <a:pt x="92" y="16"/>
                </a:cubicBezTo>
                <a:cubicBezTo>
                  <a:pt x="102" y="16"/>
                  <a:pt x="102" y="0"/>
                  <a:pt x="92" y="0"/>
                </a:cubicBezTo>
                <a:cubicBezTo>
                  <a:pt x="65" y="0"/>
                  <a:pt x="38" y="0"/>
                  <a:pt x="10" y="0"/>
                </a:cubicBezTo>
                <a:cubicBezTo>
                  <a:pt x="0" y="0"/>
                  <a:pt x="0" y="16"/>
                  <a:pt x="10" y="1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98AE345A-5A4D-433C-A3AE-3B8156621C7A}"/>
              </a:ext>
            </a:extLst>
          </p:cNvPr>
          <p:cNvSpPr>
            <a:spLocks/>
          </p:cNvSpPr>
          <p:nvPr/>
        </p:nvSpPr>
        <p:spPr bwMode="auto">
          <a:xfrm>
            <a:off x="4954587" y="4808538"/>
            <a:ext cx="136525" cy="23813"/>
          </a:xfrm>
          <a:custGeom>
            <a:avLst/>
            <a:gdLst>
              <a:gd name="T0" fmla="*/ 10 w 84"/>
              <a:gd name="T1" fmla="*/ 15 h 15"/>
              <a:gd name="T2" fmla="*/ 74 w 84"/>
              <a:gd name="T3" fmla="*/ 15 h 15"/>
              <a:gd name="T4" fmla="*/ 74 w 84"/>
              <a:gd name="T5" fmla="*/ 0 h 15"/>
              <a:gd name="T6" fmla="*/ 10 w 84"/>
              <a:gd name="T7" fmla="*/ 0 h 15"/>
              <a:gd name="T8" fmla="*/ 10 w 84"/>
              <a:gd name="T9" fmla="*/ 15 h 15"/>
            </a:gdLst>
            <a:ahLst/>
            <a:cxnLst>
              <a:cxn ang="0">
                <a:pos x="T0" y="T1"/>
              </a:cxn>
              <a:cxn ang="0">
                <a:pos x="T2" y="T3"/>
              </a:cxn>
              <a:cxn ang="0">
                <a:pos x="T4" y="T5"/>
              </a:cxn>
              <a:cxn ang="0">
                <a:pos x="T6" y="T7"/>
              </a:cxn>
              <a:cxn ang="0">
                <a:pos x="T8" y="T9"/>
              </a:cxn>
            </a:cxnLst>
            <a:rect l="0" t="0" r="r" b="b"/>
            <a:pathLst>
              <a:path w="84" h="15">
                <a:moveTo>
                  <a:pt x="10" y="15"/>
                </a:moveTo>
                <a:cubicBezTo>
                  <a:pt x="31" y="15"/>
                  <a:pt x="53" y="15"/>
                  <a:pt x="74" y="15"/>
                </a:cubicBezTo>
                <a:cubicBezTo>
                  <a:pt x="84" y="15"/>
                  <a:pt x="84" y="0"/>
                  <a:pt x="74" y="0"/>
                </a:cubicBezTo>
                <a:cubicBezTo>
                  <a:pt x="53" y="0"/>
                  <a:pt x="31"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7E98364B-C0E9-41E4-BB4D-FB4CC1984FB9}"/>
              </a:ext>
            </a:extLst>
          </p:cNvPr>
          <p:cNvSpPr>
            <a:spLocks/>
          </p:cNvSpPr>
          <p:nvPr/>
        </p:nvSpPr>
        <p:spPr bwMode="auto">
          <a:xfrm>
            <a:off x="5129212" y="4806950"/>
            <a:ext cx="141288" cy="25400"/>
          </a:xfrm>
          <a:custGeom>
            <a:avLst/>
            <a:gdLst>
              <a:gd name="T0" fmla="*/ 10 w 87"/>
              <a:gd name="T1" fmla="*/ 16 h 16"/>
              <a:gd name="T2" fmla="*/ 77 w 87"/>
              <a:gd name="T3" fmla="*/ 16 h 16"/>
              <a:gd name="T4" fmla="*/ 77 w 87"/>
              <a:gd name="T5" fmla="*/ 0 h 16"/>
              <a:gd name="T6" fmla="*/ 10 w 87"/>
              <a:gd name="T7" fmla="*/ 0 h 16"/>
              <a:gd name="T8" fmla="*/ 10 w 87"/>
              <a:gd name="T9" fmla="*/ 16 h 16"/>
            </a:gdLst>
            <a:ahLst/>
            <a:cxnLst>
              <a:cxn ang="0">
                <a:pos x="T0" y="T1"/>
              </a:cxn>
              <a:cxn ang="0">
                <a:pos x="T2" y="T3"/>
              </a:cxn>
              <a:cxn ang="0">
                <a:pos x="T4" y="T5"/>
              </a:cxn>
              <a:cxn ang="0">
                <a:pos x="T6" y="T7"/>
              </a:cxn>
              <a:cxn ang="0">
                <a:pos x="T8" y="T9"/>
              </a:cxn>
            </a:cxnLst>
            <a:rect l="0" t="0" r="r" b="b"/>
            <a:pathLst>
              <a:path w="87" h="16">
                <a:moveTo>
                  <a:pt x="10" y="16"/>
                </a:moveTo>
                <a:cubicBezTo>
                  <a:pt x="32" y="16"/>
                  <a:pt x="54" y="16"/>
                  <a:pt x="77" y="16"/>
                </a:cubicBezTo>
                <a:cubicBezTo>
                  <a:pt x="87" y="16"/>
                  <a:pt x="87" y="0"/>
                  <a:pt x="77" y="0"/>
                </a:cubicBezTo>
                <a:cubicBezTo>
                  <a:pt x="54" y="0"/>
                  <a:pt x="32" y="0"/>
                  <a:pt x="10" y="0"/>
                </a:cubicBezTo>
                <a:cubicBezTo>
                  <a:pt x="0" y="0"/>
                  <a:pt x="0" y="16"/>
                  <a:pt x="10" y="1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ECFDA917-09BF-4394-95C0-7B2FC847B28A}"/>
              </a:ext>
            </a:extLst>
          </p:cNvPr>
          <p:cNvSpPr>
            <a:spLocks/>
          </p:cNvSpPr>
          <p:nvPr/>
        </p:nvSpPr>
        <p:spPr bwMode="auto">
          <a:xfrm>
            <a:off x="5230812" y="5051425"/>
            <a:ext cx="355600" cy="25400"/>
          </a:xfrm>
          <a:custGeom>
            <a:avLst/>
            <a:gdLst>
              <a:gd name="T0" fmla="*/ 10 w 219"/>
              <a:gd name="T1" fmla="*/ 15 h 15"/>
              <a:gd name="T2" fmla="*/ 209 w 219"/>
              <a:gd name="T3" fmla="*/ 15 h 15"/>
              <a:gd name="T4" fmla="*/ 209 w 219"/>
              <a:gd name="T5" fmla="*/ 0 h 15"/>
              <a:gd name="T6" fmla="*/ 10 w 219"/>
              <a:gd name="T7" fmla="*/ 0 h 15"/>
              <a:gd name="T8" fmla="*/ 10 w 219"/>
              <a:gd name="T9" fmla="*/ 15 h 15"/>
            </a:gdLst>
            <a:ahLst/>
            <a:cxnLst>
              <a:cxn ang="0">
                <a:pos x="T0" y="T1"/>
              </a:cxn>
              <a:cxn ang="0">
                <a:pos x="T2" y="T3"/>
              </a:cxn>
              <a:cxn ang="0">
                <a:pos x="T4" y="T5"/>
              </a:cxn>
              <a:cxn ang="0">
                <a:pos x="T6" y="T7"/>
              </a:cxn>
              <a:cxn ang="0">
                <a:pos x="T8" y="T9"/>
              </a:cxn>
            </a:cxnLst>
            <a:rect l="0" t="0" r="r" b="b"/>
            <a:pathLst>
              <a:path w="219" h="15">
                <a:moveTo>
                  <a:pt x="10" y="15"/>
                </a:moveTo>
                <a:cubicBezTo>
                  <a:pt x="76" y="15"/>
                  <a:pt x="143" y="15"/>
                  <a:pt x="209" y="15"/>
                </a:cubicBezTo>
                <a:cubicBezTo>
                  <a:pt x="219" y="15"/>
                  <a:pt x="219" y="0"/>
                  <a:pt x="209" y="0"/>
                </a:cubicBezTo>
                <a:cubicBezTo>
                  <a:pt x="143" y="0"/>
                  <a:pt x="76"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00B847F5-59EF-400E-914E-BCA308FFE26F}"/>
              </a:ext>
            </a:extLst>
          </p:cNvPr>
          <p:cNvSpPr>
            <a:spLocks/>
          </p:cNvSpPr>
          <p:nvPr/>
        </p:nvSpPr>
        <p:spPr bwMode="auto">
          <a:xfrm>
            <a:off x="5079999" y="5057775"/>
            <a:ext cx="87313" cy="25400"/>
          </a:xfrm>
          <a:custGeom>
            <a:avLst/>
            <a:gdLst>
              <a:gd name="T0" fmla="*/ 10 w 53"/>
              <a:gd name="T1" fmla="*/ 16 h 16"/>
              <a:gd name="T2" fmla="*/ 43 w 53"/>
              <a:gd name="T3" fmla="*/ 16 h 16"/>
              <a:gd name="T4" fmla="*/ 43 w 53"/>
              <a:gd name="T5" fmla="*/ 0 h 16"/>
              <a:gd name="T6" fmla="*/ 10 w 53"/>
              <a:gd name="T7" fmla="*/ 0 h 16"/>
              <a:gd name="T8" fmla="*/ 10 w 53"/>
              <a:gd name="T9" fmla="*/ 16 h 16"/>
            </a:gdLst>
            <a:ahLst/>
            <a:cxnLst>
              <a:cxn ang="0">
                <a:pos x="T0" y="T1"/>
              </a:cxn>
              <a:cxn ang="0">
                <a:pos x="T2" y="T3"/>
              </a:cxn>
              <a:cxn ang="0">
                <a:pos x="T4" y="T5"/>
              </a:cxn>
              <a:cxn ang="0">
                <a:pos x="T6" y="T7"/>
              </a:cxn>
              <a:cxn ang="0">
                <a:pos x="T8" y="T9"/>
              </a:cxn>
            </a:cxnLst>
            <a:rect l="0" t="0" r="r" b="b"/>
            <a:pathLst>
              <a:path w="53" h="16">
                <a:moveTo>
                  <a:pt x="10" y="16"/>
                </a:moveTo>
                <a:cubicBezTo>
                  <a:pt x="21" y="16"/>
                  <a:pt x="32" y="16"/>
                  <a:pt x="43" y="16"/>
                </a:cubicBezTo>
                <a:cubicBezTo>
                  <a:pt x="53" y="16"/>
                  <a:pt x="53" y="0"/>
                  <a:pt x="43" y="0"/>
                </a:cubicBezTo>
                <a:cubicBezTo>
                  <a:pt x="32" y="0"/>
                  <a:pt x="21" y="0"/>
                  <a:pt x="10" y="0"/>
                </a:cubicBezTo>
                <a:cubicBezTo>
                  <a:pt x="0" y="0"/>
                  <a:pt x="0" y="16"/>
                  <a:pt x="10" y="1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495AE8B1-1F91-4716-86E1-86A9950E453A}"/>
              </a:ext>
            </a:extLst>
          </p:cNvPr>
          <p:cNvSpPr>
            <a:spLocks/>
          </p:cNvSpPr>
          <p:nvPr/>
        </p:nvSpPr>
        <p:spPr bwMode="auto">
          <a:xfrm>
            <a:off x="6899274" y="4632325"/>
            <a:ext cx="103188" cy="25400"/>
          </a:xfrm>
          <a:custGeom>
            <a:avLst/>
            <a:gdLst>
              <a:gd name="T0" fmla="*/ 10 w 63"/>
              <a:gd name="T1" fmla="*/ 16 h 16"/>
              <a:gd name="T2" fmla="*/ 53 w 63"/>
              <a:gd name="T3" fmla="*/ 16 h 16"/>
              <a:gd name="T4" fmla="*/ 53 w 63"/>
              <a:gd name="T5" fmla="*/ 0 h 16"/>
              <a:gd name="T6" fmla="*/ 10 w 63"/>
              <a:gd name="T7" fmla="*/ 0 h 16"/>
              <a:gd name="T8" fmla="*/ 10 w 63"/>
              <a:gd name="T9" fmla="*/ 16 h 16"/>
            </a:gdLst>
            <a:ahLst/>
            <a:cxnLst>
              <a:cxn ang="0">
                <a:pos x="T0" y="T1"/>
              </a:cxn>
              <a:cxn ang="0">
                <a:pos x="T2" y="T3"/>
              </a:cxn>
              <a:cxn ang="0">
                <a:pos x="T4" y="T5"/>
              </a:cxn>
              <a:cxn ang="0">
                <a:pos x="T6" y="T7"/>
              </a:cxn>
              <a:cxn ang="0">
                <a:pos x="T8" y="T9"/>
              </a:cxn>
            </a:cxnLst>
            <a:rect l="0" t="0" r="r" b="b"/>
            <a:pathLst>
              <a:path w="63" h="16">
                <a:moveTo>
                  <a:pt x="10" y="16"/>
                </a:moveTo>
                <a:cubicBezTo>
                  <a:pt x="24" y="16"/>
                  <a:pt x="38" y="16"/>
                  <a:pt x="53" y="16"/>
                </a:cubicBezTo>
                <a:cubicBezTo>
                  <a:pt x="63" y="16"/>
                  <a:pt x="63" y="0"/>
                  <a:pt x="53" y="0"/>
                </a:cubicBezTo>
                <a:cubicBezTo>
                  <a:pt x="38" y="0"/>
                  <a:pt x="24" y="0"/>
                  <a:pt x="10" y="0"/>
                </a:cubicBezTo>
                <a:cubicBezTo>
                  <a:pt x="0" y="0"/>
                  <a:pt x="0" y="16"/>
                  <a:pt x="10" y="1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2390AF56-C4F9-4622-B971-9412A8414474}"/>
              </a:ext>
            </a:extLst>
          </p:cNvPr>
          <p:cNvSpPr>
            <a:spLocks/>
          </p:cNvSpPr>
          <p:nvPr/>
        </p:nvSpPr>
        <p:spPr bwMode="auto">
          <a:xfrm>
            <a:off x="7007224" y="4632325"/>
            <a:ext cx="33338" cy="23813"/>
          </a:xfrm>
          <a:custGeom>
            <a:avLst/>
            <a:gdLst>
              <a:gd name="T0" fmla="*/ 10 w 20"/>
              <a:gd name="T1" fmla="*/ 15 h 15"/>
              <a:gd name="T2" fmla="*/ 10 w 20"/>
              <a:gd name="T3" fmla="*/ 0 h 15"/>
              <a:gd name="T4" fmla="*/ 10 w 20"/>
              <a:gd name="T5" fmla="*/ 15 h 15"/>
            </a:gdLst>
            <a:ahLst/>
            <a:cxnLst>
              <a:cxn ang="0">
                <a:pos x="T0" y="T1"/>
              </a:cxn>
              <a:cxn ang="0">
                <a:pos x="T2" y="T3"/>
              </a:cxn>
              <a:cxn ang="0">
                <a:pos x="T4" y="T5"/>
              </a:cxn>
            </a:cxnLst>
            <a:rect l="0" t="0" r="r" b="b"/>
            <a:pathLst>
              <a:path w="20" h="15">
                <a:moveTo>
                  <a:pt x="10" y="15"/>
                </a:moveTo>
                <a:cubicBezTo>
                  <a:pt x="20" y="15"/>
                  <a:pt x="20"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4">
            <a:extLst>
              <a:ext uri="{FF2B5EF4-FFF2-40B4-BE49-F238E27FC236}">
                <a16:creationId xmlns:a16="http://schemas.microsoft.com/office/drawing/2014/main" id="{736EF454-C964-4223-90A2-BC1CE7FBC716}"/>
              </a:ext>
            </a:extLst>
          </p:cNvPr>
          <p:cNvSpPr>
            <a:spLocks/>
          </p:cNvSpPr>
          <p:nvPr/>
        </p:nvSpPr>
        <p:spPr bwMode="auto">
          <a:xfrm>
            <a:off x="7043737" y="4633913"/>
            <a:ext cx="153988" cy="23813"/>
          </a:xfrm>
          <a:custGeom>
            <a:avLst/>
            <a:gdLst>
              <a:gd name="T0" fmla="*/ 10 w 95"/>
              <a:gd name="T1" fmla="*/ 15 h 15"/>
              <a:gd name="T2" fmla="*/ 85 w 95"/>
              <a:gd name="T3" fmla="*/ 15 h 15"/>
              <a:gd name="T4" fmla="*/ 85 w 95"/>
              <a:gd name="T5" fmla="*/ 0 h 15"/>
              <a:gd name="T6" fmla="*/ 10 w 95"/>
              <a:gd name="T7" fmla="*/ 0 h 15"/>
              <a:gd name="T8" fmla="*/ 10 w 95"/>
              <a:gd name="T9" fmla="*/ 15 h 15"/>
            </a:gdLst>
            <a:ahLst/>
            <a:cxnLst>
              <a:cxn ang="0">
                <a:pos x="T0" y="T1"/>
              </a:cxn>
              <a:cxn ang="0">
                <a:pos x="T2" y="T3"/>
              </a:cxn>
              <a:cxn ang="0">
                <a:pos x="T4" y="T5"/>
              </a:cxn>
              <a:cxn ang="0">
                <a:pos x="T6" y="T7"/>
              </a:cxn>
              <a:cxn ang="0">
                <a:pos x="T8" y="T9"/>
              </a:cxn>
            </a:cxnLst>
            <a:rect l="0" t="0" r="r" b="b"/>
            <a:pathLst>
              <a:path w="95" h="15">
                <a:moveTo>
                  <a:pt x="10" y="15"/>
                </a:moveTo>
                <a:cubicBezTo>
                  <a:pt x="35" y="15"/>
                  <a:pt x="60" y="15"/>
                  <a:pt x="85" y="15"/>
                </a:cubicBezTo>
                <a:cubicBezTo>
                  <a:pt x="95" y="15"/>
                  <a:pt x="95" y="0"/>
                  <a:pt x="85" y="0"/>
                </a:cubicBezTo>
                <a:cubicBezTo>
                  <a:pt x="60" y="0"/>
                  <a:pt x="35"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5">
            <a:extLst>
              <a:ext uri="{FF2B5EF4-FFF2-40B4-BE49-F238E27FC236}">
                <a16:creationId xmlns:a16="http://schemas.microsoft.com/office/drawing/2014/main" id="{A61C50BD-2BCF-4A48-BEE8-E8EAA2CC9AAB}"/>
              </a:ext>
            </a:extLst>
          </p:cNvPr>
          <p:cNvSpPr>
            <a:spLocks/>
          </p:cNvSpPr>
          <p:nvPr/>
        </p:nvSpPr>
        <p:spPr bwMode="auto">
          <a:xfrm>
            <a:off x="7124699" y="4454525"/>
            <a:ext cx="241300" cy="25400"/>
          </a:xfrm>
          <a:custGeom>
            <a:avLst/>
            <a:gdLst>
              <a:gd name="T0" fmla="*/ 10 w 148"/>
              <a:gd name="T1" fmla="*/ 15 h 15"/>
              <a:gd name="T2" fmla="*/ 138 w 148"/>
              <a:gd name="T3" fmla="*/ 15 h 15"/>
              <a:gd name="T4" fmla="*/ 138 w 148"/>
              <a:gd name="T5" fmla="*/ 0 h 15"/>
              <a:gd name="T6" fmla="*/ 10 w 148"/>
              <a:gd name="T7" fmla="*/ 0 h 15"/>
              <a:gd name="T8" fmla="*/ 10 w 148"/>
              <a:gd name="T9" fmla="*/ 15 h 15"/>
            </a:gdLst>
            <a:ahLst/>
            <a:cxnLst>
              <a:cxn ang="0">
                <a:pos x="T0" y="T1"/>
              </a:cxn>
              <a:cxn ang="0">
                <a:pos x="T2" y="T3"/>
              </a:cxn>
              <a:cxn ang="0">
                <a:pos x="T4" y="T5"/>
              </a:cxn>
              <a:cxn ang="0">
                <a:pos x="T6" y="T7"/>
              </a:cxn>
              <a:cxn ang="0">
                <a:pos x="T8" y="T9"/>
              </a:cxn>
            </a:cxnLst>
            <a:rect l="0" t="0" r="r" b="b"/>
            <a:pathLst>
              <a:path w="148" h="15">
                <a:moveTo>
                  <a:pt x="10" y="15"/>
                </a:moveTo>
                <a:cubicBezTo>
                  <a:pt x="52" y="15"/>
                  <a:pt x="95" y="15"/>
                  <a:pt x="138" y="15"/>
                </a:cubicBezTo>
                <a:cubicBezTo>
                  <a:pt x="148" y="15"/>
                  <a:pt x="148" y="0"/>
                  <a:pt x="138" y="0"/>
                </a:cubicBezTo>
                <a:cubicBezTo>
                  <a:pt x="95" y="0"/>
                  <a:pt x="52"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6">
            <a:extLst>
              <a:ext uri="{FF2B5EF4-FFF2-40B4-BE49-F238E27FC236}">
                <a16:creationId xmlns:a16="http://schemas.microsoft.com/office/drawing/2014/main" id="{87992EBE-0018-4AE0-98D3-B548B0B2AE53}"/>
              </a:ext>
            </a:extLst>
          </p:cNvPr>
          <p:cNvSpPr>
            <a:spLocks/>
          </p:cNvSpPr>
          <p:nvPr/>
        </p:nvSpPr>
        <p:spPr bwMode="auto">
          <a:xfrm>
            <a:off x="6521449" y="3479800"/>
            <a:ext cx="263525" cy="23813"/>
          </a:xfrm>
          <a:custGeom>
            <a:avLst/>
            <a:gdLst>
              <a:gd name="T0" fmla="*/ 10 w 162"/>
              <a:gd name="T1" fmla="*/ 15 h 15"/>
              <a:gd name="T2" fmla="*/ 152 w 162"/>
              <a:gd name="T3" fmla="*/ 15 h 15"/>
              <a:gd name="T4" fmla="*/ 152 w 162"/>
              <a:gd name="T5" fmla="*/ 0 h 15"/>
              <a:gd name="T6" fmla="*/ 10 w 162"/>
              <a:gd name="T7" fmla="*/ 0 h 15"/>
              <a:gd name="T8" fmla="*/ 10 w 162"/>
              <a:gd name="T9" fmla="*/ 15 h 15"/>
            </a:gdLst>
            <a:ahLst/>
            <a:cxnLst>
              <a:cxn ang="0">
                <a:pos x="T0" y="T1"/>
              </a:cxn>
              <a:cxn ang="0">
                <a:pos x="T2" y="T3"/>
              </a:cxn>
              <a:cxn ang="0">
                <a:pos x="T4" y="T5"/>
              </a:cxn>
              <a:cxn ang="0">
                <a:pos x="T6" y="T7"/>
              </a:cxn>
              <a:cxn ang="0">
                <a:pos x="T8" y="T9"/>
              </a:cxn>
            </a:cxnLst>
            <a:rect l="0" t="0" r="r" b="b"/>
            <a:pathLst>
              <a:path w="162" h="15">
                <a:moveTo>
                  <a:pt x="10" y="15"/>
                </a:moveTo>
                <a:cubicBezTo>
                  <a:pt x="57" y="15"/>
                  <a:pt x="105" y="15"/>
                  <a:pt x="152" y="15"/>
                </a:cubicBezTo>
                <a:cubicBezTo>
                  <a:pt x="162" y="15"/>
                  <a:pt x="162" y="0"/>
                  <a:pt x="152" y="0"/>
                </a:cubicBezTo>
                <a:cubicBezTo>
                  <a:pt x="105" y="0"/>
                  <a:pt x="57"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7">
            <a:extLst>
              <a:ext uri="{FF2B5EF4-FFF2-40B4-BE49-F238E27FC236}">
                <a16:creationId xmlns:a16="http://schemas.microsoft.com/office/drawing/2014/main" id="{A58E838A-E818-4B13-A61E-EDF62522F0D7}"/>
              </a:ext>
            </a:extLst>
          </p:cNvPr>
          <p:cNvSpPr>
            <a:spLocks/>
          </p:cNvSpPr>
          <p:nvPr/>
        </p:nvSpPr>
        <p:spPr bwMode="auto">
          <a:xfrm>
            <a:off x="6797674" y="3476625"/>
            <a:ext cx="31750" cy="23813"/>
          </a:xfrm>
          <a:custGeom>
            <a:avLst/>
            <a:gdLst>
              <a:gd name="T0" fmla="*/ 10 w 20"/>
              <a:gd name="T1" fmla="*/ 15 h 15"/>
              <a:gd name="T2" fmla="*/ 10 w 20"/>
              <a:gd name="T3" fmla="*/ 0 h 15"/>
              <a:gd name="T4" fmla="*/ 10 w 20"/>
              <a:gd name="T5" fmla="*/ 15 h 15"/>
            </a:gdLst>
            <a:ahLst/>
            <a:cxnLst>
              <a:cxn ang="0">
                <a:pos x="T0" y="T1"/>
              </a:cxn>
              <a:cxn ang="0">
                <a:pos x="T2" y="T3"/>
              </a:cxn>
              <a:cxn ang="0">
                <a:pos x="T4" y="T5"/>
              </a:cxn>
            </a:cxnLst>
            <a:rect l="0" t="0" r="r" b="b"/>
            <a:pathLst>
              <a:path w="20" h="15">
                <a:moveTo>
                  <a:pt x="10" y="15"/>
                </a:moveTo>
                <a:cubicBezTo>
                  <a:pt x="20" y="15"/>
                  <a:pt x="20" y="0"/>
                  <a:pt x="10" y="0"/>
                </a:cubicBezTo>
                <a:cubicBezTo>
                  <a:pt x="0" y="0"/>
                  <a:pt x="0" y="15"/>
                  <a:pt x="10"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8">
            <a:extLst>
              <a:ext uri="{FF2B5EF4-FFF2-40B4-BE49-F238E27FC236}">
                <a16:creationId xmlns:a16="http://schemas.microsoft.com/office/drawing/2014/main" id="{498F0858-74D1-4E86-B196-3F2B2ACCFCF6}"/>
              </a:ext>
            </a:extLst>
          </p:cNvPr>
          <p:cNvSpPr>
            <a:spLocks/>
          </p:cNvSpPr>
          <p:nvPr/>
        </p:nvSpPr>
        <p:spPr bwMode="auto">
          <a:xfrm>
            <a:off x="6851649" y="3476625"/>
            <a:ext cx="280988" cy="23813"/>
          </a:xfrm>
          <a:custGeom>
            <a:avLst/>
            <a:gdLst>
              <a:gd name="T0" fmla="*/ 9 w 173"/>
              <a:gd name="T1" fmla="*/ 15 h 15"/>
              <a:gd name="T2" fmla="*/ 163 w 173"/>
              <a:gd name="T3" fmla="*/ 15 h 15"/>
              <a:gd name="T4" fmla="*/ 163 w 173"/>
              <a:gd name="T5" fmla="*/ 0 h 15"/>
              <a:gd name="T6" fmla="*/ 9 w 173"/>
              <a:gd name="T7" fmla="*/ 0 h 15"/>
              <a:gd name="T8" fmla="*/ 9 w 173"/>
              <a:gd name="T9" fmla="*/ 15 h 15"/>
            </a:gdLst>
            <a:ahLst/>
            <a:cxnLst>
              <a:cxn ang="0">
                <a:pos x="T0" y="T1"/>
              </a:cxn>
              <a:cxn ang="0">
                <a:pos x="T2" y="T3"/>
              </a:cxn>
              <a:cxn ang="0">
                <a:pos x="T4" y="T5"/>
              </a:cxn>
              <a:cxn ang="0">
                <a:pos x="T6" y="T7"/>
              </a:cxn>
              <a:cxn ang="0">
                <a:pos x="T8" y="T9"/>
              </a:cxn>
            </a:cxnLst>
            <a:rect l="0" t="0" r="r" b="b"/>
            <a:pathLst>
              <a:path w="173" h="15">
                <a:moveTo>
                  <a:pt x="9" y="15"/>
                </a:moveTo>
                <a:cubicBezTo>
                  <a:pt x="61" y="15"/>
                  <a:pt x="112" y="15"/>
                  <a:pt x="163" y="15"/>
                </a:cubicBezTo>
                <a:cubicBezTo>
                  <a:pt x="173" y="15"/>
                  <a:pt x="173" y="0"/>
                  <a:pt x="163" y="0"/>
                </a:cubicBezTo>
                <a:cubicBezTo>
                  <a:pt x="112" y="0"/>
                  <a:pt x="61" y="0"/>
                  <a:pt x="9" y="0"/>
                </a:cubicBezTo>
                <a:cubicBezTo>
                  <a:pt x="0" y="0"/>
                  <a:pt x="0" y="15"/>
                  <a:pt x="9" y="15"/>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0">
            <a:extLst>
              <a:ext uri="{FF2B5EF4-FFF2-40B4-BE49-F238E27FC236}">
                <a16:creationId xmlns:a16="http://schemas.microsoft.com/office/drawing/2014/main" id="{96BD61CF-9CCF-4317-9EFF-E3048C78E0DE}"/>
              </a:ext>
            </a:extLst>
          </p:cNvPr>
          <p:cNvSpPr>
            <a:spLocks/>
          </p:cNvSpPr>
          <p:nvPr/>
        </p:nvSpPr>
        <p:spPr bwMode="auto">
          <a:xfrm>
            <a:off x="3910012" y="2816225"/>
            <a:ext cx="342900" cy="373063"/>
          </a:xfrm>
          <a:custGeom>
            <a:avLst/>
            <a:gdLst>
              <a:gd name="T0" fmla="*/ 199 w 211"/>
              <a:gd name="T1" fmla="*/ 12 h 229"/>
              <a:gd name="T2" fmla="*/ 183 w 211"/>
              <a:gd name="T3" fmla="*/ 3 h 229"/>
              <a:gd name="T4" fmla="*/ 169 w 211"/>
              <a:gd name="T5" fmla="*/ 2 h 229"/>
              <a:gd name="T6" fmla="*/ 161 w 211"/>
              <a:gd name="T7" fmla="*/ 2 h 229"/>
              <a:gd name="T8" fmla="*/ 163 w 211"/>
              <a:gd name="T9" fmla="*/ 10 h 229"/>
              <a:gd name="T10" fmla="*/ 171 w 211"/>
              <a:gd name="T11" fmla="*/ 8 h 229"/>
              <a:gd name="T12" fmla="*/ 195 w 211"/>
              <a:gd name="T13" fmla="*/ 15 h 229"/>
              <a:gd name="T14" fmla="*/ 198 w 211"/>
              <a:gd name="T15" fmla="*/ 76 h 229"/>
              <a:gd name="T16" fmla="*/ 195 w 211"/>
              <a:gd name="T17" fmla="*/ 85 h 229"/>
              <a:gd name="T18" fmla="*/ 193 w 211"/>
              <a:gd name="T19" fmla="*/ 86 h 229"/>
              <a:gd name="T20" fmla="*/ 165 w 211"/>
              <a:gd name="T21" fmla="*/ 125 h 229"/>
              <a:gd name="T22" fmla="*/ 142 w 211"/>
              <a:gd name="T23" fmla="*/ 123 h 229"/>
              <a:gd name="T24" fmla="*/ 115 w 211"/>
              <a:gd name="T25" fmla="*/ 108 h 229"/>
              <a:gd name="T26" fmla="*/ 107 w 211"/>
              <a:gd name="T27" fmla="*/ 85 h 229"/>
              <a:gd name="T28" fmla="*/ 103 w 211"/>
              <a:gd name="T29" fmla="*/ 76 h 229"/>
              <a:gd name="T30" fmla="*/ 106 w 211"/>
              <a:gd name="T31" fmla="*/ 15 h 229"/>
              <a:gd name="T32" fmla="*/ 123 w 211"/>
              <a:gd name="T33" fmla="*/ 8 h 229"/>
              <a:gd name="T34" fmla="*/ 131 w 211"/>
              <a:gd name="T35" fmla="*/ 10 h 229"/>
              <a:gd name="T36" fmla="*/ 133 w 211"/>
              <a:gd name="T37" fmla="*/ 2 h 229"/>
              <a:gd name="T38" fmla="*/ 125 w 211"/>
              <a:gd name="T39" fmla="*/ 2 h 229"/>
              <a:gd name="T40" fmla="*/ 119 w 211"/>
              <a:gd name="T41" fmla="*/ 3 h 229"/>
              <a:gd name="T42" fmla="*/ 102 w 211"/>
              <a:gd name="T43" fmla="*/ 12 h 229"/>
              <a:gd name="T44" fmla="*/ 98 w 211"/>
              <a:gd name="T45" fmla="*/ 77 h 229"/>
              <a:gd name="T46" fmla="*/ 98 w 211"/>
              <a:gd name="T47" fmla="*/ 87 h 229"/>
              <a:gd name="T48" fmla="*/ 104 w 211"/>
              <a:gd name="T49" fmla="*/ 112 h 229"/>
              <a:gd name="T50" fmla="*/ 147 w 211"/>
              <a:gd name="T51" fmla="*/ 142 h 229"/>
              <a:gd name="T52" fmla="*/ 148 w 211"/>
              <a:gd name="T53" fmla="*/ 190 h 229"/>
              <a:gd name="T54" fmla="*/ 87 w 211"/>
              <a:gd name="T55" fmla="*/ 190 h 229"/>
              <a:gd name="T56" fmla="*/ 87 w 211"/>
              <a:gd name="T57" fmla="*/ 167 h 229"/>
              <a:gd name="T58" fmla="*/ 87 w 211"/>
              <a:gd name="T59" fmla="*/ 166 h 229"/>
              <a:gd name="T60" fmla="*/ 48 w 211"/>
              <a:gd name="T61" fmla="*/ 111 h 229"/>
              <a:gd name="T62" fmla="*/ 0 w 211"/>
              <a:gd name="T63" fmla="*/ 154 h 229"/>
              <a:gd name="T64" fmla="*/ 26 w 211"/>
              <a:gd name="T65" fmla="*/ 154 h 229"/>
              <a:gd name="T66" fmla="*/ 48 w 211"/>
              <a:gd name="T67" fmla="*/ 119 h 229"/>
              <a:gd name="T68" fmla="*/ 78 w 211"/>
              <a:gd name="T69" fmla="*/ 167 h 229"/>
              <a:gd name="T70" fmla="*/ 78 w 211"/>
              <a:gd name="T71" fmla="*/ 174 h 229"/>
              <a:gd name="T72" fmla="*/ 78 w 211"/>
              <a:gd name="T73" fmla="*/ 190 h 229"/>
              <a:gd name="T74" fmla="*/ 156 w 211"/>
              <a:gd name="T75" fmla="*/ 190 h 229"/>
              <a:gd name="T76" fmla="*/ 157 w 211"/>
              <a:gd name="T77" fmla="*/ 142 h 229"/>
              <a:gd name="T78" fmla="*/ 197 w 211"/>
              <a:gd name="T79" fmla="*/ 112 h 229"/>
              <a:gd name="T80" fmla="*/ 204 w 211"/>
              <a:gd name="T81" fmla="*/ 89 h 229"/>
              <a:gd name="T82" fmla="*/ 203 w 211"/>
              <a:gd name="T83" fmla="*/ 87 h 229"/>
              <a:gd name="T84" fmla="*/ 203 w 211"/>
              <a:gd name="T85" fmla="*/ 7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29">
                <a:moveTo>
                  <a:pt x="205" y="62"/>
                </a:moveTo>
                <a:cubicBezTo>
                  <a:pt x="209" y="38"/>
                  <a:pt x="211" y="25"/>
                  <a:pt x="199" y="12"/>
                </a:cubicBezTo>
                <a:cubicBezTo>
                  <a:pt x="199" y="11"/>
                  <a:pt x="199" y="11"/>
                  <a:pt x="199" y="11"/>
                </a:cubicBezTo>
                <a:cubicBezTo>
                  <a:pt x="194" y="7"/>
                  <a:pt x="189" y="4"/>
                  <a:pt x="183" y="3"/>
                </a:cubicBezTo>
                <a:cubicBezTo>
                  <a:pt x="180" y="3"/>
                  <a:pt x="173" y="3"/>
                  <a:pt x="171" y="3"/>
                </a:cubicBezTo>
                <a:cubicBezTo>
                  <a:pt x="170" y="2"/>
                  <a:pt x="170" y="2"/>
                  <a:pt x="169" y="2"/>
                </a:cubicBezTo>
                <a:cubicBezTo>
                  <a:pt x="163" y="1"/>
                  <a:pt x="163" y="1"/>
                  <a:pt x="163" y="1"/>
                </a:cubicBezTo>
                <a:cubicBezTo>
                  <a:pt x="162" y="0"/>
                  <a:pt x="161" y="1"/>
                  <a:pt x="161" y="2"/>
                </a:cubicBezTo>
                <a:cubicBezTo>
                  <a:pt x="161" y="8"/>
                  <a:pt x="161" y="8"/>
                  <a:pt x="161" y="8"/>
                </a:cubicBezTo>
                <a:cubicBezTo>
                  <a:pt x="161" y="9"/>
                  <a:pt x="162" y="10"/>
                  <a:pt x="163" y="10"/>
                </a:cubicBezTo>
                <a:cubicBezTo>
                  <a:pt x="169" y="9"/>
                  <a:pt x="169" y="9"/>
                  <a:pt x="169" y="9"/>
                </a:cubicBezTo>
                <a:cubicBezTo>
                  <a:pt x="170" y="9"/>
                  <a:pt x="170" y="8"/>
                  <a:pt x="171" y="8"/>
                </a:cubicBezTo>
                <a:cubicBezTo>
                  <a:pt x="174" y="8"/>
                  <a:pt x="179" y="8"/>
                  <a:pt x="182" y="8"/>
                </a:cubicBezTo>
                <a:cubicBezTo>
                  <a:pt x="187" y="9"/>
                  <a:pt x="191" y="12"/>
                  <a:pt x="195" y="15"/>
                </a:cubicBezTo>
                <a:cubicBezTo>
                  <a:pt x="206" y="27"/>
                  <a:pt x="204" y="37"/>
                  <a:pt x="200" y="61"/>
                </a:cubicBezTo>
                <a:cubicBezTo>
                  <a:pt x="199" y="65"/>
                  <a:pt x="199" y="70"/>
                  <a:pt x="198" y="76"/>
                </a:cubicBezTo>
                <a:cubicBezTo>
                  <a:pt x="197" y="78"/>
                  <a:pt x="196" y="83"/>
                  <a:pt x="196" y="85"/>
                </a:cubicBezTo>
                <a:cubicBezTo>
                  <a:pt x="195" y="85"/>
                  <a:pt x="195" y="85"/>
                  <a:pt x="195" y="85"/>
                </a:cubicBezTo>
                <a:cubicBezTo>
                  <a:pt x="194" y="85"/>
                  <a:pt x="194" y="85"/>
                  <a:pt x="193" y="86"/>
                </a:cubicBezTo>
                <a:cubicBezTo>
                  <a:pt x="193" y="86"/>
                  <a:pt x="193" y="86"/>
                  <a:pt x="193" y="86"/>
                </a:cubicBezTo>
                <a:cubicBezTo>
                  <a:pt x="190" y="97"/>
                  <a:pt x="188" y="105"/>
                  <a:pt x="187" y="108"/>
                </a:cubicBezTo>
                <a:cubicBezTo>
                  <a:pt x="183" y="118"/>
                  <a:pt x="176" y="124"/>
                  <a:pt x="165" y="125"/>
                </a:cubicBezTo>
                <a:cubicBezTo>
                  <a:pt x="164" y="124"/>
                  <a:pt x="163" y="123"/>
                  <a:pt x="162" y="123"/>
                </a:cubicBezTo>
                <a:cubicBezTo>
                  <a:pt x="142" y="123"/>
                  <a:pt x="142" y="123"/>
                  <a:pt x="142" y="123"/>
                </a:cubicBezTo>
                <a:cubicBezTo>
                  <a:pt x="141" y="123"/>
                  <a:pt x="139" y="124"/>
                  <a:pt x="138" y="125"/>
                </a:cubicBezTo>
                <a:cubicBezTo>
                  <a:pt x="126" y="124"/>
                  <a:pt x="119" y="119"/>
                  <a:pt x="115" y="108"/>
                </a:cubicBezTo>
                <a:cubicBezTo>
                  <a:pt x="113" y="103"/>
                  <a:pt x="109" y="89"/>
                  <a:pt x="108" y="86"/>
                </a:cubicBezTo>
                <a:cubicBezTo>
                  <a:pt x="108" y="85"/>
                  <a:pt x="108" y="85"/>
                  <a:pt x="107" y="85"/>
                </a:cubicBezTo>
                <a:cubicBezTo>
                  <a:pt x="105" y="86"/>
                  <a:pt x="105" y="86"/>
                  <a:pt x="105" y="86"/>
                </a:cubicBezTo>
                <a:cubicBezTo>
                  <a:pt x="105" y="83"/>
                  <a:pt x="104" y="78"/>
                  <a:pt x="103" y="76"/>
                </a:cubicBezTo>
                <a:cubicBezTo>
                  <a:pt x="103" y="70"/>
                  <a:pt x="102" y="65"/>
                  <a:pt x="101" y="61"/>
                </a:cubicBezTo>
                <a:cubicBezTo>
                  <a:pt x="97" y="37"/>
                  <a:pt x="95" y="27"/>
                  <a:pt x="106" y="15"/>
                </a:cubicBezTo>
                <a:cubicBezTo>
                  <a:pt x="110" y="12"/>
                  <a:pt x="114" y="9"/>
                  <a:pt x="120" y="8"/>
                </a:cubicBezTo>
                <a:cubicBezTo>
                  <a:pt x="121" y="8"/>
                  <a:pt x="122" y="8"/>
                  <a:pt x="123" y="8"/>
                </a:cubicBezTo>
                <a:cubicBezTo>
                  <a:pt x="124" y="8"/>
                  <a:pt x="124" y="9"/>
                  <a:pt x="125" y="9"/>
                </a:cubicBezTo>
                <a:cubicBezTo>
                  <a:pt x="131" y="10"/>
                  <a:pt x="131" y="10"/>
                  <a:pt x="131" y="10"/>
                </a:cubicBezTo>
                <a:cubicBezTo>
                  <a:pt x="132" y="10"/>
                  <a:pt x="133" y="9"/>
                  <a:pt x="133" y="8"/>
                </a:cubicBezTo>
                <a:cubicBezTo>
                  <a:pt x="133" y="2"/>
                  <a:pt x="133" y="2"/>
                  <a:pt x="133" y="2"/>
                </a:cubicBezTo>
                <a:cubicBezTo>
                  <a:pt x="133" y="1"/>
                  <a:pt x="132" y="0"/>
                  <a:pt x="131" y="1"/>
                </a:cubicBezTo>
                <a:cubicBezTo>
                  <a:pt x="125" y="2"/>
                  <a:pt x="125" y="2"/>
                  <a:pt x="125" y="2"/>
                </a:cubicBezTo>
                <a:cubicBezTo>
                  <a:pt x="124" y="2"/>
                  <a:pt x="124" y="2"/>
                  <a:pt x="123" y="3"/>
                </a:cubicBezTo>
                <a:cubicBezTo>
                  <a:pt x="121" y="3"/>
                  <a:pt x="120" y="3"/>
                  <a:pt x="119" y="3"/>
                </a:cubicBezTo>
                <a:cubicBezTo>
                  <a:pt x="112" y="4"/>
                  <a:pt x="107" y="7"/>
                  <a:pt x="103" y="11"/>
                </a:cubicBezTo>
                <a:cubicBezTo>
                  <a:pt x="102" y="12"/>
                  <a:pt x="102" y="12"/>
                  <a:pt x="102" y="12"/>
                </a:cubicBezTo>
                <a:cubicBezTo>
                  <a:pt x="90" y="25"/>
                  <a:pt x="92" y="38"/>
                  <a:pt x="96" y="62"/>
                </a:cubicBezTo>
                <a:cubicBezTo>
                  <a:pt x="97" y="66"/>
                  <a:pt x="97" y="71"/>
                  <a:pt x="98" y="77"/>
                </a:cubicBezTo>
                <a:cubicBezTo>
                  <a:pt x="99" y="79"/>
                  <a:pt x="100" y="84"/>
                  <a:pt x="100" y="87"/>
                </a:cubicBezTo>
                <a:cubicBezTo>
                  <a:pt x="98" y="87"/>
                  <a:pt x="98" y="87"/>
                  <a:pt x="98" y="87"/>
                </a:cubicBezTo>
                <a:cubicBezTo>
                  <a:pt x="98" y="87"/>
                  <a:pt x="98" y="88"/>
                  <a:pt x="98" y="89"/>
                </a:cubicBezTo>
                <a:cubicBezTo>
                  <a:pt x="98" y="89"/>
                  <a:pt x="102" y="106"/>
                  <a:pt x="104" y="112"/>
                </a:cubicBezTo>
                <a:cubicBezTo>
                  <a:pt x="110" y="128"/>
                  <a:pt x="122" y="136"/>
                  <a:pt x="140" y="136"/>
                </a:cubicBezTo>
                <a:cubicBezTo>
                  <a:pt x="141" y="139"/>
                  <a:pt x="144" y="142"/>
                  <a:pt x="147" y="142"/>
                </a:cubicBezTo>
                <a:cubicBezTo>
                  <a:pt x="148" y="142"/>
                  <a:pt x="148" y="142"/>
                  <a:pt x="148" y="142"/>
                </a:cubicBezTo>
                <a:cubicBezTo>
                  <a:pt x="148" y="190"/>
                  <a:pt x="148" y="190"/>
                  <a:pt x="148" y="190"/>
                </a:cubicBezTo>
                <a:cubicBezTo>
                  <a:pt x="148" y="207"/>
                  <a:pt x="134" y="221"/>
                  <a:pt x="117" y="221"/>
                </a:cubicBezTo>
                <a:cubicBezTo>
                  <a:pt x="100" y="221"/>
                  <a:pt x="87" y="207"/>
                  <a:pt x="87" y="190"/>
                </a:cubicBezTo>
                <a:cubicBezTo>
                  <a:pt x="87" y="173"/>
                  <a:pt x="87" y="173"/>
                  <a:pt x="87" y="173"/>
                </a:cubicBezTo>
                <a:cubicBezTo>
                  <a:pt x="87" y="167"/>
                  <a:pt x="87" y="167"/>
                  <a:pt x="87" y="167"/>
                </a:cubicBezTo>
                <a:cubicBezTo>
                  <a:pt x="87" y="167"/>
                  <a:pt x="87" y="167"/>
                  <a:pt x="87" y="166"/>
                </a:cubicBezTo>
                <a:cubicBezTo>
                  <a:pt x="87" y="166"/>
                  <a:pt x="87" y="166"/>
                  <a:pt x="87" y="166"/>
                </a:cubicBezTo>
                <a:cubicBezTo>
                  <a:pt x="87" y="150"/>
                  <a:pt x="87" y="150"/>
                  <a:pt x="87" y="150"/>
                </a:cubicBezTo>
                <a:cubicBezTo>
                  <a:pt x="87" y="128"/>
                  <a:pt x="69" y="111"/>
                  <a:pt x="48" y="111"/>
                </a:cubicBezTo>
                <a:cubicBezTo>
                  <a:pt x="29" y="111"/>
                  <a:pt x="14" y="124"/>
                  <a:pt x="10" y="141"/>
                </a:cubicBezTo>
                <a:cubicBezTo>
                  <a:pt x="4" y="143"/>
                  <a:pt x="0" y="148"/>
                  <a:pt x="0" y="154"/>
                </a:cubicBezTo>
                <a:cubicBezTo>
                  <a:pt x="0" y="161"/>
                  <a:pt x="6" y="166"/>
                  <a:pt x="13" y="166"/>
                </a:cubicBezTo>
                <a:cubicBezTo>
                  <a:pt x="20" y="166"/>
                  <a:pt x="26" y="161"/>
                  <a:pt x="26" y="154"/>
                </a:cubicBezTo>
                <a:cubicBezTo>
                  <a:pt x="26" y="149"/>
                  <a:pt x="23" y="144"/>
                  <a:pt x="18" y="142"/>
                </a:cubicBezTo>
                <a:cubicBezTo>
                  <a:pt x="22" y="129"/>
                  <a:pt x="34" y="119"/>
                  <a:pt x="48" y="119"/>
                </a:cubicBezTo>
                <a:cubicBezTo>
                  <a:pt x="65" y="119"/>
                  <a:pt x="78" y="133"/>
                  <a:pt x="78" y="150"/>
                </a:cubicBezTo>
                <a:cubicBezTo>
                  <a:pt x="78" y="167"/>
                  <a:pt x="78" y="167"/>
                  <a:pt x="78" y="167"/>
                </a:cubicBezTo>
                <a:cubicBezTo>
                  <a:pt x="78" y="173"/>
                  <a:pt x="78" y="173"/>
                  <a:pt x="78" y="173"/>
                </a:cubicBezTo>
                <a:cubicBezTo>
                  <a:pt x="78" y="173"/>
                  <a:pt x="78" y="174"/>
                  <a:pt x="78" y="174"/>
                </a:cubicBezTo>
                <a:cubicBezTo>
                  <a:pt x="78" y="174"/>
                  <a:pt x="78" y="174"/>
                  <a:pt x="78" y="174"/>
                </a:cubicBezTo>
                <a:cubicBezTo>
                  <a:pt x="78" y="190"/>
                  <a:pt x="78" y="190"/>
                  <a:pt x="78" y="190"/>
                </a:cubicBezTo>
                <a:cubicBezTo>
                  <a:pt x="78" y="212"/>
                  <a:pt x="96" y="229"/>
                  <a:pt x="117" y="229"/>
                </a:cubicBezTo>
                <a:cubicBezTo>
                  <a:pt x="139" y="229"/>
                  <a:pt x="156" y="212"/>
                  <a:pt x="156" y="190"/>
                </a:cubicBezTo>
                <a:cubicBezTo>
                  <a:pt x="156" y="142"/>
                  <a:pt x="156" y="142"/>
                  <a:pt x="156" y="142"/>
                </a:cubicBezTo>
                <a:cubicBezTo>
                  <a:pt x="157" y="142"/>
                  <a:pt x="157" y="142"/>
                  <a:pt x="157" y="142"/>
                </a:cubicBezTo>
                <a:cubicBezTo>
                  <a:pt x="160" y="142"/>
                  <a:pt x="163" y="139"/>
                  <a:pt x="164" y="136"/>
                </a:cubicBezTo>
                <a:cubicBezTo>
                  <a:pt x="181" y="135"/>
                  <a:pt x="192" y="127"/>
                  <a:pt x="197" y="112"/>
                </a:cubicBezTo>
                <a:cubicBezTo>
                  <a:pt x="199" y="107"/>
                  <a:pt x="203" y="94"/>
                  <a:pt x="204" y="89"/>
                </a:cubicBezTo>
                <a:cubicBezTo>
                  <a:pt x="204" y="89"/>
                  <a:pt x="204" y="89"/>
                  <a:pt x="204" y="89"/>
                </a:cubicBezTo>
                <a:cubicBezTo>
                  <a:pt x="204" y="88"/>
                  <a:pt x="204" y="88"/>
                  <a:pt x="204" y="88"/>
                </a:cubicBezTo>
                <a:cubicBezTo>
                  <a:pt x="204" y="88"/>
                  <a:pt x="204" y="87"/>
                  <a:pt x="203" y="87"/>
                </a:cubicBezTo>
                <a:cubicBezTo>
                  <a:pt x="201" y="87"/>
                  <a:pt x="201" y="87"/>
                  <a:pt x="201" y="87"/>
                </a:cubicBezTo>
                <a:cubicBezTo>
                  <a:pt x="202" y="84"/>
                  <a:pt x="203" y="79"/>
                  <a:pt x="203" y="77"/>
                </a:cubicBezTo>
                <a:cubicBezTo>
                  <a:pt x="204" y="71"/>
                  <a:pt x="205" y="66"/>
                  <a:pt x="205" y="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3" name="Group 162">
            <a:extLst>
              <a:ext uri="{FF2B5EF4-FFF2-40B4-BE49-F238E27FC236}">
                <a16:creationId xmlns:a16="http://schemas.microsoft.com/office/drawing/2014/main" id="{4CD9C7D4-43A3-46E7-92DE-2C07CBC54255}"/>
              </a:ext>
            </a:extLst>
          </p:cNvPr>
          <p:cNvGrpSpPr/>
          <p:nvPr/>
        </p:nvGrpSpPr>
        <p:grpSpPr>
          <a:xfrm>
            <a:off x="4079874" y="2162175"/>
            <a:ext cx="830263" cy="957263"/>
            <a:chOff x="915988" y="1743075"/>
            <a:chExt cx="830263" cy="957263"/>
          </a:xfrm>
        </p:grpSpPr>
        <p:sp>
          <p:nvSpPr>
            <p:cNvPr id="54" name="Freeform 51">
              <a:extLst>
                <a:ext uri="{FF2B5EF4-FFF2-40B4-BE49-F238E27FC236}">
                  <a16:creationId xmlns:a16="http://schemas.microsoft.com/office/drawing/2014/main" id="{D2BDE30C-8AD4-44E8-A31F-51ED98614CA2}"/>
                </a:ext>
              </a:extLst>
            </p:cNvPr>
            <p:cNvSpPr>
              <a:spLocks/>
            </p:cNvSpPr>
            <p:nvPr/>
          </p:nvSpPr>
          <p:spPr bwMode="auto">
            <a:xfrm>
              <a:off x="1343026" y="2617788"/>
              <a:ext cx="20638" cy="46038"/>
            </a:xfrm>
            <a:custGeom>
              <a:avLst/>
              <a:gdLst>
                <a:gd name="T0" fmla="*/ 4 w 12"/>
                <a:gd name="T1" fmla="*/ 0 h 28"/>
                <a:gd name="T2" fmla="*/ 0 w 12"/>
                <a:gd name="T3" fmla="*/ 5 h 28"/>
                <a:gd name="T4" fmla="*/ 2 w 12"/>
                <a:gd name="T5" fmla="*/ 7 h 28"/>
                <a:gd name="T6" fmla="*/ 7 w 12"/>
                <a:gd name="T7" fmla="*/ 28 h 28"/>
                <a:gd name="T8" fmla="*/ 11 w 12"/>
                <a:gd name="T9" fmla="*/ 22 h 28"/>
                <a:gd name="T10" fmla="*/ 7 w 12"/>
                <a:gd name="T11" fmla="*/ 4 h 28"/>
                <a:gd name="T12" fmla="*/ 4 w 12"/>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4" y="0"/>
                  </a:moveTo>
                  <a:cubicBezTo>
                    <a:pt x="3" y="2"/>
                    <a:pt x="2" y="3"/>
                    <a:pt x="0" y="5"/>
                  </a:cubicBezTo>
                  <a:cubicBezTo>
                    <a:pt x="1" y="5"/>
                    <a:pt x="2" y="6"/>
                    <a:pt x="2" y="7"/>
                  </a:cubicBezTo>
                  <a:cubicBezTo>
                    <a:pt x="12" y="18"/>
                    <a:pt x="6" y="27"/>
                    <a:pt x="7" y="28"/>
                  </a:cubicBezTo>
                  <a:cubicBezTo>
                    <a:pt x="8" y="28"/>
                    <a:pt x="10" y="26"/>
                    <a:pt x="11" y="22"/>
                  </a:cubicBezTo>
                  <a:cubicBezTo>
                    <a:pt x="12" y="18"/>
                    <a:pt x="11" y="11"/>
                    <a:pt x="7" y="4"/>
                  </a:cubicBezTo>
                  <a:cubicBezTo>
                    <a:pt x="6" y="3"/>
                    <a:pt x="5" y="1"/>
                    <a:pt x="4"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2">
              <a:extLst>
                <a:ext uri="{FF2B5EF4-FFF2-40B4-BE49-F238E27FC236}">
                  <a16:creationId xmlns:a16="http://schemas.microsoft.com/office/drawing/2014/main" id="{A4701019-3A49-41AB-8785-C0AC2B65C796}"/>
                </a:ext>
              </a:extLst>
            </p:cNvPr>
            <p:cNvSpPr>
              <a:spLocks/>
            </p:cNvSpPr>
            <p:nvPr/>
          </p:nvSpPr>
          <p:spPr bwMode="auto">
            <a:xfrm>
              <a:off x="1300163" y="2476500"/>
              <a:ext cx="92075" cy="136525"/>
            </a:xfrm>
            <a:custGeom>
              <a:avLst/>
              <a:gdLst>
                <a:gd name="T0" fmla="*/ 43 w 57"/>
                <a:gd name="T1" fmla="*/ 0 h 84"/>
                <a:gd name="T2" fmla="*/ 43 w 57"/>
                <a:gd name="T3" fmla="*/ 1 h 84"/>
                <a:gd name="T4" fmla="*/ 30 w 57"/>
                <a:gd name="T5" fmla="*/ 9 h 84"/>
                <a:gd name="T6" fmla="*/ 42 w 57"/>
                <a:gd name="T7" fmla="*/ 16 h 84"/>
                <a:gd name="T8" fmla="*/ 34 w 57"/>
                <a:gd name="T9" fmla="*/ 27 h 84"/>
                <a:gd name="T10" fmla="*/ 18 w 57"/>
                <a:gd name="T11" fmla="*/ 40 h 84"/>
                <a:gd name="T12" fmla="*/ 4 w 57"/>
                <a:gd name="T13" fmla="*/ 56 h 84"/>
                <a:gd name="T14" fmla="*/ 10 w 57"/>
                <a:gd name="T15" fmla="*/ 76 h 84"/>
                <a:gd name="T16" fmla="*/ 18 w 57"/>
                <a:gd name="T17" fmla="*/ 84 h 84"/>
                <a:gd name="T18" fmla="*/ 22 w 57"/>
                <a:gd name="T19" fmla="*/ 78 h 84"/>
                <a:gd name="T20" fmla="*/ 24 w 57"/>
                <a:gd name="T21" fmla="*/ 48 h 84"/>
                <a:gd name="T22" fmla="*/ 41 w 57"/>
                <a:gd name="T23" fmla="*/ 36 h 84"/>
                <a:gd name="T24" fmla="*/ 49 w 57"/>
                <a:gd name="T25" fmla="*/ 28 h 84"/>
                <a:gd name="T26" fmla="*/ 54 w 57"/>
                <a:gd name="T27" fmla="*/ 12 h 84"/>
                <a:gd name="T28" fmla="*/ 43 w 57"/>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4">
                  <a:moveTo>
                    <a:pt x="43" y="0"/>
                  </a:moveTo>
                  <a:cubicBezTo>
                    <a:pt x="43" y="0"/>
                    <a:pt x="43" y="0"/>
                    <a:pt x="43" y="1"/>
                  </a:cubicBezTo>
                  <a:cubicBezTo>
                    <a:pt x="38" y="4"/>
                    <a:pt x="34" y="6"/>
                    <a:pt x="30" y="9"/>
                  </a:cubicBezTo>
                  <a:cubicBezTo>
                    <a:pt x="36" y="12"/>
                    <a:pt x="41" y="15"/>
                    <a:pt x="42" y="16"/>
                  </a:cubicBezTo>
                  <a:cubicBezTo>
                    <a:pt x="43" y="17"/>
                    <a:pt x="38" y="24"/>
                    <a:pt x="34" y="27"/>
                  </a:cubicBezTo>
                  <a:cubicBezTo>
                    <a:pt x="28" y="32"/>
                    <a:pt x="23" y="36"/>
                    <a:pt x="18" y="40"/>
                  </a:cubicBezTo>
                  <a:cubicBezTo>
                    <a:pt x="12" y="44"/>
                    <a:pt x="7" y="49"/>
                    <a:pt x="4" y="56"/>
                  </a:cubicBezTo>
                  <a:cubicBezTo>
                    <a:pt x="0" y="64"/>
                    <a:pt x="5" y="72"/>
                    <a:pt x="10" y="76"/>
                  </a:cubicBezTo>
                  <a:cubicBezTo>
                    <a:pt x="12" y="78"/>
                    <a:pt x="16" y="82"/>
                    <a:pt x="18" y="84"/>
                  </a:cubicBezTo>
                  <a:cubicBezTo>
                    <a:pt x="18" y="83"/>
                    <a:pt x="21" y="80"/>
                    <a:pt x="22" y="78"/>
                  </a:cubicBezTo>
                  <a:cubicBezTo>
                    <a:pt x="11" y="69"/>
                    <a:pt x="5" y="58"/>
                    <a:pt x="24" y="48"/>
                  </a:cubicBezTo>
                  <a:cubicBezTo>
                    <a:pt x="29" y="44"/>
                    <a:pt x="35" y="41"/>
                    <a:pt x="41" y="36"/>
                  </a:cubicBezTo>
                  <a:cubicBezTo>
                    <a:pt x="44" y="34"/>
                    <a:pt x="47" y="31"/>
                    <a:pt x="49" y="28"/>
                  </a:cubicBezTo>
                  <a:cubicBezTo>
                    <a:pt x="52" y="25"/>
                    <a:pt x="57" y="20"/>
                    <a:pt x="54" y="12"/>
                  </a:cubicBezTo>
                  <a:cubicBezTo>
                    <a:pt x="51" y="5"/>
                    <a:pt x="47" y="2"/>
                    <a:pt x="4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3">
              <a:extLst>
                <a:ext uri="{FF2B5EF4-FFF2-40B4-BE49-F238E27FC236}">
                  <a16:creationId xmlns:a16="http://schemas.microsoft.com/office/drawing/2014/main" id="{1CFE060C-D078-4764-BBE4-544A0A929474}"/>
                </a:ext>
              </a:extLst>
            </p:cNvPr>
            <p:cNvSpPr>
              <a:spLocks/>
            </p:cNvSpPr>
            <p:nvPr/>
          </p:nvSpPr>
          <p:spPr bwMode="auto">
            <a:xfrm>
              <a:off x="1274763" y="2336800"/>
              <a:ext cx="141288" cy="136525"/>
            </a:xfrm>
            <a:custGeom>
              <a:avLst/>
              <a:gdLst>
                <a:gd name="T0" fmla="*/ 73 w 87"/>
                <a:gd name="T1" fmla="*/ 0 h 84"/>
                <a:gd name="T2" fmla="*/ 48 w 87"/>
                <a:gd name="T3" fmla="*/ 11 h 84"/>
                <a:gd name="T4" fmla="*/ 59 w 87"/>
                <a:gd name="T5" fmla="*/ 14 h 84"/>
                <a:gd name="T6" fmla="*/ 64 w 87"/>
                <a:gd name="T7" fmla="*/ 16 h 84"/>
                <a:gd name="T8" fmla="*/ 63 w 87"/>
                <a:gd name="T9" fmla="*/ 17 h 84"/>
                <a:gd name="T10" fmla="*/ 54 w 87"/>
                <a:gd name="T11" fmla="*/ 23 h 84"/>
                <a:gd name="T12" fmla="*/ 30 w 87"/>
                <a:gd name="T13" fmla="*/ 34 h 84"/>
                <a:gd name="T14" fmla="*/ 5 w 87"/>
                <a:gd name="T15" fmla="*/ 52 h 84"/>
                <a:gd name="T16" fmla="*/ 7 w 87"/>
                <a:gd name="T17" fmla="*/ 72 h 84"/>
                <a:gd name="T18" fmla="*/ 19 w 87"/>
                <a:gd name="T19" fmla="*/ 81 h 84"/>
                <a:gd name="T20" fmla="*/ 23 w 87"/>
                <a:gd name="T21" fmla="*/ 84 h 84"/>
                <a:gd name="T22" fmla="*/ 37 w 87"/>
                <a:gd name="T23" fmla="*/ 76 h 84"/>
                <a:gd name="T24" fmla="*/ 27 w 87"/>
                <a:gd name="T25" fmla="*/ 70 h 84"/>
                <a:gd name="T26" fmla="*/ 18 w 87"/>
                <a:gd name="T27" fmla="*/ 59 h 84"/>
                <a:gd name="T28" fmla="*/ 36 w 87"/>
                <a:gd name="T29" fmla="*/ 49 h 84"/>
                <a:gd name="T30" fmla="*/ 61 w 87"/>
                <a:gd name="T31" fmla="*/ 38 h 84"/>
                <a:gd name="T32" fmla="*/ 75 w 87"/>
                <a:gd name="T33" fmla="*/ 30 h 84"/>
                <a:gd name="T34" fmla="*/ 81 w 87"/>
                <a:gd name="T35" fmla="*/ 8 h 84"/>
                <a:gd name="T36" fmla="*/ 73 w 87"/>
                <a:gd name="T3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84">
                  <a:moveTo>
                    <a:pt x="73" y="0"/>
                  </a:moveTo>
                  <a:cubicBezTo>
                    <a:pt x="73" y="1"/>
                    <a:pt x="56" y="7"/>
                    <a:pt x="48" y="11"/>
                  </a:cubicBezTo>
                  <a:cubicBezTo>
                    <a:pt x="52" y="12"/>
                    <a:pt x="55" y="13"/>
                    <a:pt x="59" y="14"/>
                  </a:cubicBezTo>
                  <a:cubicBezTo>
                    <a:pt x="61" y="14"/>
                    <a:pt x="63" y="15"/>
                    <a:pt x="64" y="16"/>
                  </a:cubicBezTo>
                  <a:cubicBezTo>
                    <a:pt x="64" y="16"/>
                    <a:pt x="64" y="17"/>
                    <a:pt x="63" y="17"/>
                  </a:cubicBezTo>
                  <a:cubicBezTo>
                    <a:pt x="61" y="20"/>
                    <a:pt x="58" y="21"/>
                    <a:pt x="54" y="23"/>
                  </a:cubicBezTo>
                  <a:cubicBezTo>
                    <a:pt x="46" y="27"/>
                    <a:pt x="38" y="30"/>
                    <a:pt x="30" y="34"/>
                  </a:cubicBezTo>
                  <a:cubicBezTo>
                    <a:pt x="21" y="39"/>
                    <a:pt x="13" y="40"/>
                    <a:pt x="5" y="52"/>
                  </a:cubicBezTo>
                  <a:cubicBezTo>
                    <a:pt x="0" y="59"/>
                    <a:pt x="4" y="69"/>
                    <a:pt x="7" y="72"/>
                  </a:cubicBezTo>
                  <a:cubicBezTo>
                    <a:pt x="11" y="76"/>
                    <a:pt x="15" y="79"/>
                    <a:pt x="19" y="81"/>
                  </a:cubicBezTo>
                  <a:cubicBezTo>
                    <a:pt x="20" y="82"/>
                    <a:pt x="22" y="83"/>
                    <a:pt x="23" y="84"/>
                  </a:cubicBezTo>
                  <a:cubicBezTo>
                    <a:pt x="27" y="80"/>
                    <a:pt x="32" y="79"/>
                    <a:pt x="37" y="76"/>
                  </a:cubicBezTo>
                  <a:cubicBezTo>
                    <a:pt x="33" y="74"/>
                    <a:pt x="30" y="72"/>
                    <a:pt x="27" y="70"/>
                  </a:cubicBezTo>
                  <a:cubicBezTo>
                    <a:pt x="20" y="66"/>
                    <a:pt x="16" y="59"/>
                    <a:pt x="18" y="59"/>
                  </a:cubicBezTo>
                  <a:cubicBezTo>
                    <a:pt x="19" y="57"/>
                    <a:pt x="29" y="52"/>
                    <a:pt x="36" y="49"/>
                  </a:cubicBezTo>
                  <a:cubicBezTo>
                    <a:pt x="44" y="45"/>
                    <a:pt x="52" y="42"/>
                    <a:pt x="61" y="38"/>
                  </a:cubicBezTo>
                  <a:cubicBezTo>
                    <a:pt x="65" y="36"/>
                    <a:pt x="70" y="34"/>
                    <a:pt x="75" y="30"/>
                  </a:cubicBezTo>
                  <a:cubicBezTo>
                    <a:pt x="78" y="27"/>
                    <a:pt x="87" y="19"/>
                    <a:pt x="81" y="8"/>
                  </a:cubicBezTo>
                  <a:cubicBezTo>
                    <a:pt x="79" y="4"/>
                    <a:pt x="76" y="2"/>
                    <a:pt x="7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75CC91FC-7445-4040-A176-03ED6E76ABC4}"/>
                </a:ext>
              </a:extLst>
            </p:cNvPr>
            <p:cNvSpPr>
              <a:spLocks/>
            </p:cNvSpPr>
            <p:nvPr/>
          </p:nvSpPr>
          <p:spPr bwMode="auto">
            <a:xfrm>
              <a:off x="1249363" y="2184400"/>
              <a:ext cx="209550" cy="147638"/>
            </a:xfrm>
            <a:custGeom>
              <a:avLst/>
              <a:gdLst>
                <a:gd name="T0" fmla="*/ 104 w 129"/>
                <a:gd name="T1" fmla="*/ 6 h 91"/>
                <a:gd name="T2" fmla="*/ 90 w 129"/>
                <a:gd name="T3" fmla="*/ 0 h 91"/>
                <a:gd name="T4" fmla="*/ 61 w 129"/>
                <a:gd name="T5" fmla="*/ 13 h 91"/>
                <a:gd name="T6" fmla="*/ 77 w 129"/>
                <a:gd name="T7" fmla="*/ 19 h 91"/>
                <a:gd name="T8" fmla="*/ 94 w 129"/>
                <a:gd name="T9" fmla="*/ 26 h 91"/>
                <a:gd name="T10" fmla="*/ 99 w 129"/>
                <a:gd name="T11" fmla="*/ 28 h 91"/>
                <a:gd name="T12" fmla="*/ 92 w 129"/>
                <a:gd name="T13" fmla="*/ 30 h 91"/>
                <a:gd name="T14" fmla="*/ 70 w 129"/>
                <a:gd name="T15" fmla="*/ 35 h 91"/>
                <a:gd name="T16" fmla="*/ 17 w 129"/>
                <a:gd name="T17" fmla="*/ 47 h 91"/>
                <a:gd name="T18" fmla="*/ 3 w 129"/>
                <a:gd name="T19" fmla="*/ 59 h 91"/>
                <a:gd name="T20" fmla="*/ 2 w 129"/>
                <a:gd name="T21" fmla="*/ 73 h 91"/>
                <a:gd name="T22" fmla="*/ 8 w 129"/>
                <a:gd name="T23" fmla="*/ 83 h 91"/>
                <a:gd name="T24" fmla="*/ 22 w 129"/>
                <a:gd name="T25" fmla="*/ 91 h 91"/>
                <a:gd name="T26" fmla="*/ 37 w 129"/>
                <a:gd name="T27" fmla="*/ 86 h 91"/>
                <a:gd name="T28" fmla="*/ 40 w 129"/>
                <a:gd name="T29" fmla="*/ 85 h 91"/>
                <a:gd name="T30" fmla="*/ 48 w 129"/>
                <a:gd name="T31" fmla="*/ 81 h 91"/>
                <a:gd name="T32" fmla="*/ 42 w 129"/>
                <a:gd name="T33" fmla="*/ 79 h 91"/>
                <a:gd name="T34" fmla="*/ 21 w 129"/>
                <a:gd name="T35" fmla="*/ 68 h 91"/>
                <a:gd name="T36" fmla="*/ 21 w 129"/>
                <a:gd name="T37" fmla="*/ 68 h 91"/>
                <a:gd name="T38" fmla="*/ 26 w 129"/>
                <a:gd name="T39" fmla="*/ 65 h 91"/>
                <a:gd name="T40" fmla="*/ 73 w 129"/>
                <a:gd name="T41" fmla="*/ 55 h 91"/>
                <a:gd name="T42" fmla="*/ 98 w 129"/>
                <a:gd name="T43" fmla="*/ 51 h 91"/>
                <a:gd name="T44" fmla="*/ 110 w 129"/>
                <a:gd name="T45" fmla="*/ 47 h 91"/>
                <a:gd name="T46" fmla="*/ 125 w 129"/>
                <a:gd name="T47" fmla="*/ 31 h 91"/>
                <a:gd name="T48" fmla="*/ 104 w 129"/>
                <a:gd name="T49" fmla="*/ 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91">
                  <a:moveTo>
                    <a:pt x="104" y="6"/>
                  </a:moveTo>
                  <a:cubicBezTo>
                    <a:pt x="99" y="4"/>
                    <a:pt x="94" y="2"/>
                    <a:pt x="90" y="0"/>
                  </a:cubicBezTo>
                  <a:cubicBezTo>
                    <a:pt x="85" y="4"/>
                    <a:pt x="65" y="12"/>
                    <a:pt x="61" y="13"/>
                  </a:cubicBezTo>
                  <a:cubicBezTo>
                    <a:pt x="66" y="15"/>
                    <a:pt x="71" y="17"/>
                    <a:pt x="77" y="19"/>
                  </a:cubicBezTo>
                  <a:cubicBezTo>
                    <a:pt x="83" y="21"/>
                    <a:pt x="89" y="23"/>
                    <a:pt x="94" y="26"/>
                  </a:cubicBezTo>
                  <a:cubicBezTo>
                    <a:pt x="96" y="27"/>
                    <a:pt x="97" y="27"/>
                    <a:pt x="99" y="28"/>
                  </a:cubicBezTo>
                  <a:cubicBezTo>
                    <a:pt x="97" y="29"/>
                    <a:pt x="94" y="29"/>
                    <a:pt x="92" y="30"/>
                  </a:cubicBezTo>
                  <a:cubicBezTo>
                    <a:pt x="85" y="32"/>
                    <a:pt x="78" y="33"/>
                    <a:pt x="70" y="35"/>
                  </a:cubicBezTo>
                  <a:cubicBezTo>
                    <a:pt x="55" y="37"/>
                    <a:pt x="36" y="37"/>
                    <a:pt x="17" y="47"/>
                  </a:cubicBezTo>
                  <a:cubicBezTo>
                    <a:pt x="13" y="49"/>
                    <a:pt x="8" y="52"/>
                    <a:pt x="3" y="59"/>
                  </a:cubicBezTo>
                  <a:cubicBezTo>
                    <a:pt x="1" y="62"/>
                    <a:pt x="0" y="69"/>
                    <a:pt x="2" y="73"/>
                  </a:cubicBezTo>
                  <a:cubicBezTo>
                    <a:pt x="3" y="78"/>
                    <a:pt x="6" y="81"/>
                    <a:pt x="8" y="83"/>
                  </a:cubicBezTo>
                  <a:cubicBezTo>
                    <a:pt x="13" y="87"/>
                    <a:pt x="17" y="89"/>
                    <a:pt x="22" y="91"/>
                  </a:cubicBezTo>
                  <a:cubicBezTo>
                    <a:pt x="27" y="90"/>
                    <a:pt x="32" y="88"/>
                    <a:pt x="37" y="86"/>
                  </a:cubicBezTo>
                  <a:cubicBezTo>
                    <a:pt x="38" y="85"/>
                    <a:pt x="39" y="85"/>
                    <a:pt x="40" y="85"/>
                  </a:cubicBezTo>
                  <a:cubicBezTo>
                    <a:pt x="43" y="83"/>
                    <a:pt x="45" y="82"/>
                    <a:pt x="48" y="81"/>
                  </a:cubicBezTo>
                  <a:cubicBezTo>
                    <a:pt x="46" y="80"/>
                    <a:pt x="44" y="80"/>
                    <a:pt x="42" y="79"/>
                  </a:cubicBezTo>
                  <a:cubicBezTo>
                    <a:pt x="34" y="76"/>
                    <a:pt x="25" y="72"/>
                    <a:pt x="21" y="68"/>
                  </a:cubicBezTo>
                  <a:cubicBezTo>
                    <a:pt x="21" y="68"/>
                    <a:pt x="21" y="68"/>
                    <a:pt x="21" y="68"/>
                  </a:cubicBezTo>
                  <a:cubicBezTo>
                    <a:pt x="22" y="67"/>
                    <a:pt x="24" y="66"/>
                    <a:pt x="26" y="65"/>
                  </a:cubicBezTo>
                  <a:cubicBezTo>
                    <a:pt x="39" y="58"/>
                    <a:pt x="56" y="58"/>
                    <a:pt x="73" y="55"/>
                  </a:cubicBezTo>
                  <a:cubicBezTo>
                    <a:pt x="81" y="54"/>
                    <a:pt x="90" y="53"/>
                    <a:pt x="98" y="51"/>
                  </a:cubicBezTo>
                  <a:cubicBezTo>
                    <a:pt x="102" y="49"/>
                    <a:pt x="106" y="48"/>
                    <a:pt x="110" y="47"/>
                  </a:cubicBezTo>
                  <a:cubicBezTo>
                    <a:pt x="118" y="44"/>
                    <a:pt x="122" y="40"/>
                    <a:pt x="125" y="31"/>
                  </a:cubicBezTo>
                  <a:cubicBezTo>
                    <a:pt x="129" y="18"/>
                    <a:pt x="107" y="8"/>
                    <a:pt x="104" y="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5">
              <a:extLst>
                <a:ext uri="{FF2B5EF4-FFF2-40B4-BE49-F238E27FC236}">
                  <a16:creationId xmlns:a16="http://schemas.microsoft.com/office/drawing/2014/main" id="{81F1EC1F-D382-4A4D-A506-5123C502F47C}"/>
                </a:ext>
              </a:extLst>
            </p:cNvPr>
            <p:cNvSpPr>
              <a:spLocks/>
            </p:cNvSpPr>
            <p:nvPr/>
          </p:nvSpPr>
          <p:spPr bwMode="auto">
            <a:xfrm>
              <a:off x="1316038" y="2546350"/>
              <a:ext cx="71438" cy="117475"/>
            </a:xfrm>
            <a:custGeom>
              <a:avLst/>
              <a:gdLst>
                <a:gd name="T0" fmla="*/ 26 w 44"/>
                <a:gd name="T1" fmla="*/ 0 h 72"/>
                <a:gd name="T2" fmla="*/ 18 w 44"/>
                <a:gd name="T3" fmla="*/ 6 h 72"/>
                <a:gd name="T4" fmla="*/ 6 w 44"/>
                <a:gd name="T5" fmla="*/ 48 h 72"/>
                <a:gd name="T6" fmla="*/ 2 w 44"/>
                <a:gd name="T7" fmla="*/ 66 h 72"/>
                <a:gd name="T8" fmla="*/ 5 w 44"/>
                <a:gd name="T9" fmla="*/ 72 h 72"/>
                <a:gd name="T10" fmla="*/ 10 w 44"/>
                <a:gd name="T11" fmla="*/ 51 h 72"/>
                <a:gd name="T12" fmla="*/ 30 w 44"/>
                <a:gd name="T13" fmla="*/ 33 h 72"/>
                <a:gd name="T14" fmla="*/ 36 w 44"/>
                <a:gd name="T15" fmla="*/ 13 h 72"/>
                <a:gd name="T16" fmla="*/ 26 w 44"/>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2">
                  <a:moveTo>
                    <a:pt x="26" y="0"/>
                  </a:moveTo>
                  <a:cubicBezTo>
                    <a:pt x="23" y="2"/>
                    <a:pt x="20" y="5"/>
                    <a:pt x="18" y="6"/>
                  </a:cubicBezTo>
                  <a:cubicBezTo>
                    <a:pt x="44" y="21"/>
                    <a:pt x="12" y="35"/>
                    <a:pt x="6" y="48"/>
                  </a:cubicBezTo>
                  <a:cubicBezTo>
                    <a:pt x="1" y="55"/>
                    <a:pt x="0" y="62"/>
                    <a:pt x="2" y="66"/>
                  </a:cubicBezTo>
                  <a:cubicBezTo>
                    <a:pt x="3" y="70"/>
                    <a:pt x="5" y="72"/>
                    <a:pt x="5" y="72"/>
                  </a:cubicBezTo>
                  <a:cubicBezTo>
                    <a:pt x="7" y="71"/>
                    <a:pt x="0" y="62"/>
                    <a:pt x="10" y="51"/>
                  </a:cubicBezTo>
                  <a:cubicBezTo>
                    <a:pt x="15" y="45"/>
                    <a:pt x="22" y="40"/>
                    <a:pt x="30" y="33"/>
                  </a:cubicBezTo>
                  <a:cubicBezTo>
                    <a:pt x="34" y="29"/>
                    <a:pt x="40" y="21"/>
                    <a:pt x="36" y="13"/>
                  </a:cubicBezTo>
                  <a:cubicBezTo>
                    <a:pt x="34" y="7"/>
                    <a:pt x="30" y="3"/>
                    <a:pt x="26"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6">
              <a:extLst>
                <a:ext uri="{FF2B5EF4-FFF2-40B4-BE49-F238E27FC236}">
                  <a16:creationId xmlns:a16="http://schemas.microsoft.com/office/drawing/2014/main" id="{8B5D78C1-DD31-4167-9D0B-7A5ECE37BC0D}"/>
                </a:ext>
              </a:extLst>
            </p:cNvPr>
            <p:cNvSpPr>
              <a:spLocks/>
            </p:cNvSpPr>
            <p:nvPr/>
          </p:nvSpPr>
          <p:spPr bwMode="auto">
            <a:xfrm>
              <a:off x="1287463" y="2401888"/>
              <a:ext cx="117475" cy="138113"/>
            </a:xfrm>
            <a:custGeom>
              <a:avLst/>
              <a:gdLst>
                <a:gd name="T0" fmla="*/ 55 w 72"/>
                <a:gd name="T1" fmla="*/ 0 h 85"/>
                <a:gd name="T2" fmla="*/ 37 w 72"/>
                <a:gd name="T3" fmla="*/ 9 h 85"/>
                <a:gd name="T4" fmla="*/ 54 w 72"/>
                <a:gd name="T5" fmla="*/ 19 h 85"/>
                <a:gd name="T6" fmla="*/ 45 w 72"/>
                <a:gd name="T7" fmla="*/ 30 h 85"/>
                <a:gd name="T8" fmla="*/ 25 w 72"/>
                <a:gd name="T9" fmla="*/ 42 h 85"/>
                <a:gd name="T10" fmla="*/ 3 w 72"/>
                <a:gd name="T11" fmla="*/ 58 h 85"/>
                <a:gd name="T12" fmla="*/ 7 w 72"/>
                <a:gd name="T13" fmla="*/ 74 h 85"/>
                <a:gd name="T14" fmla="*/ 16 w 72"/>
                <a:gd name="T15" fmla="*/ 82 h 85"/>
                <a:gd name="T16" fmla="*/ 20 w 72"/>
                <a:gd name="T17" fmla="*/ 85 h 85"/>
                <a:gd name="T18" fmla="*/ 30 w 72"/>
                <a:gd name="T19" fmla="*/ 79 h 85"/>
                <a:gd name="T20" fmla="*/ 23 w 72"/>
                <a:gd name="T21" fmla="*/ 73 h 85"/>
                <a:gd name="T22" fmla="*/ 15 w 72"/>
                <a:gd name="T23" fmla="*/ 62 h 85"/>
                <a:gd name="T24" fmla="*/ 31 w 72"/>
                <a:gd name="T25" fmla="*/ 53 h 85"/>
                <a:gd name="T26" fmla="*/ 53 w 72"/>
                <a:gd name="T27" fmla="*/ 41 h 85"/>
                <a:gd name="T28" fmla="*/ 64 w 72"/>
                <a:gd name="T29" fmla="*/ 32 h 85"/>
                <a:gd name="T30" fmla="*/ 67 w 72"/>
                <a:gd name="T31" fmla="*/ 12 h 85"/>
                <a:gd name="T32" fmla="*/ 55 w 72"/>
                <a:gd name="T3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85">
                  <a:moveTo>
                    <a:pt x="55" y="0"/>
                  </a:moveTo>
                  <a:cubicBezTo>
                    <a:pt x="55" y="0"/>
                    <a:pt x="42" y="7"/>
                    <a:pt x="37" y="9"/>
                  </a:cubicBezTo>
                  <a:cubicBezTo>
                    <a:pt x="44" y="12"/>
                    <a:pt x="53" y="17"/>
                    <a:pt x="54" y="19"/>
                  </a:cubicBezTo>
                  <a:cubicBezTo>
                    <a:pt x="56" y="19"/>
                    <a:pt x="52" y="26"/>
                    <a:pt x="45" y="30"/>
                  </a:cubicBezTo>
                  <a:cubicBezTo>
                    <a:pt x="39" y="34"/>
                    <a:pt x="32" y="38"/>
                    <a:pt x="25" y="42"/>
                  </a:cubicBezTo>
                  <a:cubicBezTo>
                    <a:pt x="19" y="45"/>
                    <a:pt x="8" y="45"/>
                    <a:pt x="3" y="58"/>
                  </a:cubicBezTo>
                  <a:cubicBezTo>
                    <a:pt x="0" y="66"/>
                    <a:pt x="5" y="71"/>
                    <a:pt x="7" y="74"/>
                  </a:cubicBezTo>
                  <a:cubicBezTo>
                    <a:pt x="10" y="77"/>
                    <a:pt x="13" y="80"/>
                    <a:pt x="16" y="82"/>
                  </a:cubicBezTo>
                  <a:cubicBezTo>
                    <a:pt x="17" y="83"/>
                    <a:pt x="18" y="84"/>
                    <a:pt x="20" y="85"/>
                  </a:cubicBezTo>
                  <a:cubicBezTo>
                    <a:pt x="23" y="83"/>
                    <a:pt x="26" y="81"/>
                    <a:pt x="30" y="79"/>
                  </a:cubicBezTo>
                  <a:cubicBezTo>
                    <a:pt x="27" y="77"/>
                    <a:pt x="25" y="75"/>
                    <a:pt x="23" y="73"/>
                  </a:cubicBezTo>
                  <a:cubicBezTo>
                    <a:pt x="18" y="70"/>
                    <a:pt x="14" y="63"/>
                    <a:pt x="15" y="62"/>
                  </a:cubicBezTo>
                  <a:cubicBezTo>
                    <a:pt x="16" y="61"/>
                    <a:pt x="23" y="56"/>
                    <a:pt x="31" y="53"/>
                  </a:cubicBezTo>
                  <a:cubicBezTo>
                    <a:pt x="38" y="49"/>
                    <a:pt x="45" y="46"/>
                    <a:pt x="53" y="41"/>
                  </a:cubicBezTo>
                  <a:cubicBezTo>
                    <a:pt x="57" y="39"/>
                    <a:pt x="61" y="36"/>
                    <a:pt x="64" y="32"/>
                  </a:cubicBezTo>
                  <a:cubicBezTo>
                    <a:pt x="68" y="29"/>
                    <a:pt x="72" y="19"/>
                    <a:pt x="67" y="12"/>
                  </a:cubicBezTo>
                  <a:cubicBezTo>
                    <a:pt x="62" y="6"/>
                    <a:pt x="59" y="2"/>
                    <a:pt x="55"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04ED1BFA-EAA3-4613-90C4-8E5E1F7425CC}"/>
                </a:ext>
              </a:extLst>
            </p:cNvPr>
            <p:cNvSpPr>
              <a:spLocks/>
            </p:cNvSpPr>
            <p:nvPr/>
          </p:nvSpPr>
          <p:spPr bwMode="auto">
            <a:xfrm>
              <a:off x="1263651" y="2268538"/>
              <a:ext cx="168275" cy="128588"/>
            </a:xfrm>
            <a:custGeom>
              <a:avLst/>
              <a:gdLst>
                <a:gd name="T0" fmla="*/ 93 w 103"/>
                <a:gd name="T1" fmla="*/ 0 h 79"/>
                <a:gd name="T2" fmla="*/ 60 w 103"/>
                <a:gd name="T3" fmla="*/ 7 h 79"/>
                <a:gd name="T4" fmla="*/ 77 w 103"/>
                <a:gd name="T5" fmla="*/ 13 h 79"/>
                <a:gd name="T6" fmla="*/ 82 w 103"/>
                <a:gd name="T7" fmla="*/ 16 h 79"/>
                <a:gd name="T8" fmla="*/ 82 w 103"/>
                <a:gd name="T9" fmla="*/ 16 h 79"/>
                <a:gd name="T10" fmla="*/ 61 w 103"/>
                <a:gd name="T11" fmla="*/ 27 h 79"/>
                <a:gd name="T12" fmla="*/ 36 w 103"/>
                <a:gd name="T13" fmla="*/ 35 h 79"/>
                <a:gd name="T14" fmla="*/ 22 w 103"/>
                <a:gd name="T15" fmla="*/ 39 h 79"/>
                <a:gd name="T16" fmla="*/ 6 w 103"/>
                <a:gd name="T17" fmla="*/ 50 h 79"/>
                <a:gd name="T18" fmla="*/ 12 w 103"/>
                <a:gd name="T19" fmla="*/ 72 h 79"/>
                <a:gd name="T20" fmla="*/ 23 w 103"/>
                <a:gd name="T21" fmla="*/ 79 h 79"/>
                <a:gd name="T22" fmla="*/ 43 w 103"/>
                <a:gd name="T23" fmla="*/ 71 h 79"/>
                <a:gd name="T24" fmla="*/ 44 w 103"/>
                <a:gd name="T25" fmla="*/ 70 h 79"/>
                <a:gd name="T26" fmla="*/ 33 w 103"/>
                <a:gd name="T27" fmla="*/ 65 h 79"/>
                <a:gd name="T28" fmla="*/ 24 w 103"/>
                <a:gd name="T29" fmla="*/ 59 h 79"/>
                <a:gd name="T30" fmla="*/ 22 w 103"/>
                <a:gd name="T31" fmla="*/ 58 h 79"/>
                <a:gd name="T32" fmla="*/ 28 w 103"/>
                <a:gd name="T33" fmla="*/ 56 h 79"/>
                <a:gd name="T34" fmla="*/ 41 w 103"/>
                <a:gd name="T35" fmla="*/ 52 h 79"/>
                <a:gd name="T36" fmla="*/ 67 w 103"/>
                <a:gd name="T37" fmla="*/ 45 h 79"/>
                <a:gd name="T38" fmla="*/ 95 w 103"/>
                <a:gd name="T39" fmla="*/ 31 h 79"/>
                <a:gd name="T40" fmla="*/ 101 w 103"/>
                <a:gd name="T41" fmla="*/ 21 h 79"/>
                <a:gd name="T42" fmla="*/ 100 w 103"/>
                <a:gd name="T43" fmla="*/ 7 h 79"/>
                <a:gd name="T44" fmla="*/ 93 w 103"/>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79">
                  <a:moveTo>
                    <a:pt x="93" y="0"/>
                  </a:moveTo>
                  <a:cubicBezTo>
                    <a:pt x="88" y="2"/>
                    <a:pt x="65" y="6"/>
                    <a:pt x="60" y="7"/>
                  </a:cubicBezTo>
                  <a:cubicBezTo>
                    <a:pt x="66" y="9"/>
                    <a:pt x="72" y="10"/>
                    <a:pt x="77" y="13"/>
                  </a:cubicBezTo>
                  <a:cubicBezTo>
                    <a:pt x="79" y="14"/>
                    <a:pt x="81" y="15"/>
                    <a:pt x="82" y="16"/>
                  </a:cubicBezTo>
                  <a:cubicBezTo>
                    <a:pt x="82" y="16"/>
                    <a:pt x="82" y="16"/>
                    <a:pt x="82" y="16"/>
                  </a:cubicBezTo>
                  <a:cubicBezTo>
                    <a:pt x="77" y="20"/>
                    <a:pt x="69" y="24"/>
                    <a:pt x="61" y="27"/>
                  </a:cubicBezTo>
                  <a:cubicBezTo>
                    <a:pt x="53" y="30"/>
                    <a:pt x="45" y="32"/>
                    <a:pt x="36" y="35"/>
                  </a:cubicBezTo>
                  <a:cubicBezTo>
                    <a:pt x="31" y="36"/>
                    <a:pt x="27" y="37"/>
                    <a:pt x="22" y="39"/>
                  </a:cubicBezTo>
                  <a:cubicBezTo>
                    <a:pt x="19" y="41"/>
                    <a:pt x="11" y="40"/>
                    <a:pt x="6" y="50"/>
                  </a:cubicBezTo>
                  <a:cubicBezTo>
                    <a:pt x="0" y="61"/>
                    <a:pt x="9" y="69"/>
                    <a:pt x="12" y="72"/>
                  </a:cubicBezTo>
                  <a:cubicBezTo>
                    <a:pt x="16" y="75"/>
                    <a:pt x="20" y="77"/>
                    <a:pt x="23" y="79"/>
                  </a:cubicBezTo>
                  <a:cubicBezTo>
                    <a:pt x="30" y="76"/>
                    <a:pt x="36" y="74"/>
                    <a:pt x="43" y="71"/>
                  </a:cubicBezTo>
                  <a:cubicBezTo>
                    <a:pt x="43" y="71"/>
                    <a:pt x="44" y="71"/>
                    <a:pt x="44" y="70"/>
                  </a:cubicBezTo>
                  <a:cubicBezTo>
                    <a:pt x="40" y="68"/>
                    <a:pt x="37" y="67"/>
                    <a:pt x="33" y="65"/>
                  </a:cubicBezTo>
                  <a:cubicBezTo>
                    <a:pt x="29" y="63"/>
                    <a:pt x="26" y="62"/>
                    <a:pt x="24" y="59"/>
                  </a:cubicBezTo>
                  <a:cubicBezTo>
                    <a:pt x="23" y="59"/>
                    <a:pt x="23" y="58"/>
                    <a:pt x="22" y="58"/>
                  </a:cubicBezTo>
                  <a:cubicBezTo>
                    <a:pt x="24" y="57"/>
                    <a:pt x="26" y="56"/>
                    <a:pt x="28" y="56"/>
                  </a:cubicBezTo>
                  <a:cubicBezTo>
                    <a:pt x="32" y="55"/>
                    <a:pt x="36" y="53"/>
                    <a:pt x="41" y="52"/>
                  </a:cubicBezTo>
                  <a:cubicBezTo>
                    <a:pt x="49" y="50"/>
                    <a:pt x="58" y="48"/>
                    <a:pt x="67" y="45"/>
                  </a:cubicBezTo>
                  <a:cubicBezTo>
                    <a:pt x="76" y="41"/>
                    <a:pt x="85" y="39"/>
                    <a:pt x="95" y="31"/>
                  </a:cubicBezTo>
                  <a:cubicBezTo>
                    <a:pt x="97" y="29"/>
                    <a:pt x="99" y="26"/>
                    <a:pt x="101" y="21"/>
                  </a:cubicBezTo>
                  <a:cubicBezTo>
                    <a:pt x="103" y="17"/>
                    <a:pt x="102" y="10"/>
                    <a:pt x="100" y="7"/>
                  </a:cubicBezTo>
                  <a:cubicBezTo>
                    <a:pt x="98" y="4"/>
                    <a:pt x="96" y="2"/>
                    <a:pt x="9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844DA5CF-CCCF-4DC2-A59A-8ABE610E6DDA}"/>
                </a:ext>
              </a:extLst>
            </p:cNvPr>
            <p:cNvSpPr>
              <a:spLocks/>
            </p:cNvSpPr>
            <p:nvPr/>
          </p:nvSpPr>
          <p:spPr bwMode="auto">
            <a:xfrm>
              <a:off x="1220788" y="2032000"/>
              <a:ext cx="273050" cy="231775"/>
            </a:xfrm>
            <a:custGeom>
              <a:avLst/>
              <a:gdLst>
                <a:gd name="T0" fmla="*/ 137 w 167"/>
                <a:gd name="T1" fmla="*/ 10 h 142"/>
                <a:gd name="T2" fmla="*/ 118 w 167"/>
                <a:gd name="T3" fmla="*/ 4 h 142"/>
                <a:gd name="T4" fmla="*/ 98 w 167"/>
                <a:gd name="T5" fmla="*/ 3 h 142"/>
                <a:gd name="T6" fmla="*/ 101 w 167"/>
                <a:gd name="T7" fmla="*/ 20 h 142"/>
                <a:gd name="T8" fmla="*/ 133 w 167"/>
                <a:gd name="T9" fmla="*/ 36 h 142"/>
                <a:gd name="T10" fmla="*/ 140 w 167"/>
                <a:gd name="T11" fmla="*/ 49 h 142"/>
                <a:gd name="T12" fmla="*/ 114 w 167"/>
                <a:gd name="T13" fmla="*/ 62 h 142"/>
                <a:gd name="T14" fmla="*/ 76 w 167"/>
                <a:gd name="T15" fmla="*/ 79 h 142"/>
                <a:gd name="T16" fmla="*/ 45 w 167"/>
                <a:gd name="T17" fmla="*/ 91 h 142"/>
                <a:gd name="T18" fmla="*/ 25 w 167"/>
                <a:gd name="T19" fmla="*/ 99 h 142"/>
                <a:gd name="T20" fmla="*/ 4 w 167"/>
                <a:gd name="T21" fmla="*/ 124 h 142"/>
                <a:gd name="T22" fmla="*/ 19 w 167"/>
                <a:gd name="T23" fmla="*/ 140 h 142"/>
                <a:gd name="T24" fmla="*/ 26 w 167"/>
                <a:gd name="T25" fmla="*/ 142 h 142"/>
                <a:gd name="T26" fmla="*/ 28 w 167"/>
                <a:gd name="T27" fmla="*/ 141 h 142"/>
                <a:gd name="T28" fmla="*/ 53 w 167"/>
                <a:gd name="T29" fmla="*/ 127 h 142"/>
                <a:gd name="T30" fmla="*/ 37 w 167"/>
                <a:gd name="T31" fmla="*/ 123 h 142"/>
                <a:gd name="T32" fmla="*/ 30 w 167"/>
                <a:gd name="T33" fmla="*/ 121 h 142"/>
                <a:gd name="T34" fmla="*/ 34 w 167"/>
                <a:gd name="T35" fmla="*/ 119 h 142"/>
                <a:gd name="T36" fmla="*/ 52 w 167"/>
                <a:gd name="T37" fmla="*/ 112 h 142"/>
                <a:gd name="T38" fmla="*/ 85 w 167"/>
                <a:gd name="T39" fmla="*/ 100 h 142"/>
                <a:gd name="T40" fmla="*/ 124 w 167"/>
                <a:gd name="T41" fmla="*/ 83 h 142"/>
                <a:gd name="T42" fmla="*/ 160 w 167"/>
                <a:gd name="T43" fmla="*/ 59 h 142"/>
                <a:gd name="T44" fmla="*/ 164 w 167"/>
                <a:gd name="T45" fmla="*/ 34 h 142"/>
                <a:gd name="T46" fmla="*/ 137 w 167"/>
                <a:gd name="T47"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7" h="142">
                  <a:moveTo>
                    <a:pt x="137" y="10"/>
                  </a:moveTo>
                  <a:cubicBezTo>
                    <a:pt x="132" y="6"/>
                    <a:pt x="124" y="5"/>
                    <a:pt x="118" y="4"/>
                  </a:cubicBezTo>
                  <a:cubicBezTo>
                    <a:pt x="114" y="4"/>
                    <a:pt x="102" y="0"/>
                    <a:pt x="98" y="3"/>
                  </a:cubicBezTo>
                  <a:cubicBezTo>
                    <a:pt x="92" y="7"/>
                    <a:pt x="98" y="17"/>
                    <a:pt x="101" y="20"/>
                  </a:cubicBezTo>
                  <a:cubicBezTo>
                    <a:pt x="110" y="28"/>
                    <a:pt x="122" y="32"/>
                    <a:pt x="133" y="36"/>
                  </a:cubicBezTo>
                  <a:cubicBezTo>
                    <a:pt x="138" y="37"/>
                    <a:pt x="148" y="43"/>
                    <a:pt x="140" y="49"/>
                  </a:cubicBezTo>
                  <a:cubicBezTo>
                    <a:pt x="134" y="53"/>
                    <a:pt x="126" y="57"/>
                    <a:pt x="114" y="62"/>
                  </a:cubicBezTo>
                  <a:cubicBezTo>
                    <a:pt x="108" y="65"/>
                    <a:pt x="95" y="71"/>
                    <a:pt x="76" y="79"/>
                  </a:cubicBezTo>
                  <a:cubicBezTo>
                    <a:pt x="67" y="82"/>
                    <a:pt x="56" y="87"/>
                    <a:pt x="45" y="91"/>
                  </a:cubicBezTo>
                  <a:cubicBezTo>
                    <a:pt x="39" y="93"/>
                    <a:pt x="32" y="96"/>
                    <a:pt x="25" y="99"/>
                  </a:cubicBezTo>
                  <a:cubicBezTo>
                    <a:pt x="21" y="101"/>
                    <a:pt x="0" y="111"/>
                    <a:pt x="4" y="124"/>
                  </a:cubicBezTo>
                  <a:cubicBezTo>
                    <a:pt x="6" y="133"/>
                    <a:pt x="11" y="137"/>
                    <a:pt x="19" y="140"/>
                  </a:cubicBezTo>
                  <a:cubicBezTo>
                    <a:pt x="21" y="141"/>
                    <a:pt x="24" y="141"/>
                    <a:pt x="26" y="142"/>
                  </a:cubicBezTo>
                  <a:cubicBezTo>
                    <a:pt x="27" y="142"/>
                    <a:pt x="27" y="141"/>
                    <a:pt x="28" y="141"/>
                  </a:cubicBezTo>
                  <a:cubicBezTo>
                    <a:pt x="35" y="135"/>
                    <a:pt x="44" y="130"/>
                    <a:pt x="53" y="127"/>
                  </a:cubicBezTo>
                  <a:cubicBezTo>
                    <a:pt x="47" y="126"/>
                    <a:pt x="42" y="124"/>
                    <a:pt x="37" y="123"/>
                  </a:cubicBezTo>
                  <a:cubicBezTo>
                    <a:pt x="34" y="122"/>
                    <a:pt x="32" y="122"/>
                    <a:pt x="30" y="121"/>
                  </a:cubicBezTo>
                  <a:cubicBezTo>
                    <a:pt x="32" y="120"/>
                    <a:pt x="33" y="120"/>
                    <a:pt x="34" y="119"/>
                  </a:cubicBezTo>
                  <a:cubicBezTo>
                    <a:pt x="40" y="116"/>
                    <a:pt x="45" y="114"/>
                    <a:pt x="52" y="112"/>
                  </a:cubicBezTo>
                  <a:cubicBezTo>
                    <a:pt x="64" y="108"/>
                    <a:pt x="75" y="104"/>
                    <a:pt x="85" y="100"/>
                  </a:cubicBezTo>
                  <a:cubicBezTo>
                    <a:pt x="104" y="92"/>
                    <a:pt x="117" y="86"/>
                    <a:pt x="124" y="83"/>
                  </a:cubicBezTo>
                  <a:cubicBezTo>
                    <a:pt x="137" y="77"/>
                    <a:pt x="148" y="72"/>
                    <a:pt x="160" y="59"/>
                  </a:cubicBezTo>
                  <a:cubicBezTo>
                    <a:pt x="166" y="52"/>
                    <a:pt x="167" y="42"/>
                    <a:pt x="164" y="34"/>
                  </a:cubicBezTo>
                  <a:cubicBezTo>
                    <a:pt x="157" y="18"/>
                    <a:pt x="141" y="12"/>
                    <a:pt x="137" y="1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Oval 59">
              <a:extLst>
                <a:ext uri="{FF2B5EF4-FFF2-40B4-BE49-F238E27FC236}">
                  <a16:creationId xmlns:a16="http://schemas.microsoft.com/office/drawing/2014/main" id="{915E1B82-079A-4E1F-9E0B-C8502AA08E3B}"/>
                </a:ext>
              </a:extLst>
            </p:cNvPr>
            <p:cNvSpPr>
              <a:spLocks noChangeArrowheads="1"/>
            </p:cNvSpPr>
            <p:nvPr/>
          </p:nvSpPr>
          <p:spPr bwMode="auto">
            <a:xfrm>
              <a:off x="1285876" y="1743075"/>
              <a:ext cx="90488" cy="889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D05E3FF3-76F7-4FB1-B115-2EEED0F25214}"/>
                </a:ext>
              </a:extLst>
            </p:cNvPr>
            <p:cNvSpPr>
              <a:spLocks/>
            </p:cNvSpPr>
            <p:nvPr/>
          </p:nvSpPr>
          <p:spPr bwMode="auto">
            <a:xfrm>
              <a:off x="1311276" y="1838325"/>
              <a:ext cx="41275" cy="12700"/>
            </a:xfrm>
            <a:custGeom>
              <a:avLst/>
              <a:gdLst>
                <a:gd name="T0" fmla="*/ 22 w 26"/>
                <a:gd name="T1" fmla="*/ 0 h 8"/>
                <a:gd name="T2" fmla="*/ 4 w 26"/>
                <a:gd name="T3" fmla="*/ 0 h 8"/>
                <a:gd name="T4" fmla="*/ 0 w 26"/>
                <a:gd name="T5" fmla="*/ 4 h 8"/>
                <a:gd name="T6" fmla="*/ 4 w 26"/>
                <a:gd name="T7" fmla="*/ 8 h 8"/>
                <a:gd name="T8" fmla="*/ 22 w 26"/>
                <a:gd name="T9" fmla="*/ 8 h 8"/>
                <a:gd name="T10" fmla="*/ 26 w 26"/>
                <a:gd name="T11" fmla="*/ 4 h 8"/>
                <a:gd name="T12" fmla="*/ 22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22" y="0"/>
                  </a:moveTo>
                  <a:cubicBezTo>
                    <a:pt x="4" y="0"/>
                    <a:pt x="4" y="0"/>
                    <a:pt x="4" y="0"/>
                  </a:cubicBezTo>
                  <a:cubicBezTo>
                    <a:pt x="2" y="0"/>
                    <a:pt x="0" y="2"/>
                    <a:pt x="0" y="4"/>
                  </a:cubicBezTo>
                  <a:cubicBezTo>
                    <a:pt x="0" y="6"/>
                    <a:pt x="2" y="8"/>
                    <a:pt x="4" y="8"/>
                  </a:cubicBezTo>
                  <a:cubicBezTo>
                    <a:pt x="22" y="8"/>
                    <a:pt x="22" y="8"/>
                    <a:pt x="22" y="8"/>
                  </a:cubicBezTo>
                  <a:cubicBezTo>
                    <a:pt x="24" y="8"/>
                    <a:pt x="26" y="6"/>
                    <a:pt x="26" y="4"/>
                  </a:cubicBezTo>
                  <a:cubicBezTo>
                    <a:pt x="26" y="2"/>
                    <a:pt x="24" y="0"/>
                    <a:pt x="2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1">
              <a:extLst>
                <a:ext uri="{FF2B5EF4-FFF2-40B4-BE49-F238E27FC236}">
                  <a16:creationId xmlns:a16="http://schemas.microsoft.com/office/drawing/2014/main" id="{93821699-D639-4537-89F1-A0DFC50D1E30}"/>
                </a:ext>
              </a:extLst>
            </p:cNvPr>
            <p:cNvSpPr>
              <a:spLocks/>
            </p:cNvSpPr>
            <p:nvPr/>
          </p:nvSpPr>
          <p:spPr bwMode="auto">
            <a:xfrm>
              <a:off x="1322388" y="1857375"/>
              <a:ext cx="19050" cy="304800"/>
            </a:xfrm>
            <a:custGeom>
              <a:avLst/>
              <a:gdLst>
                <a:gd name="T0" fmla="*/ 6 w 12"/>
                <a:gd name="T1" fmla="*/ 0 h 187"/>
                <a:gd name="T2" fmla="*/ 0 w 12"/>
                <a:gd name="T3" fmla="*/ 6 h 187"/>
                <a:gd name="T4" fmla="*/ 1 w 12"/>
                <a:gd name="T5" fmla="*/ 187 h 187"/>
                <a:gd name="T6" fmla="*/ 1 w 12"/>
                <a:gd name="T7" fmla="*/ 187 h 187"/>
                <a:gd name="T8" fmla="*/ 7 w 12"/>
                <a:gd name="T9" fmla="*/ 184 h 187"/>
                <a:gd name="T10" fmla="*/ 10 w 12"/>
                <a:gd name="T11" fmla="*/ 183 h 187"/>
                <a:gd name="T12" fmla="*/ 11 w 12"/>
                <a:gd name="T13" fmla="*/ 182 h 187"/>
                <a:gd name="T14" fmla="*/ 12 w 12"/>
                <a:gd name="T15" fmla="*/ 6 h 187"/>
                <a:gd name="T16" fmla="*/ 6 w 12"/>
                <a:gd name="T1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7">
                  <a:moveTo>
                    <a:pt x="6" y="0"/>
                  </a:moveTo>
                  <a:cubicBezTo>
                    <a:pt x="2" y="0"/>
                    <a:pt x="0" y="1"/>
                    <a:pt x="0" y="6"/>
                  </a:cubicBezTo>
                  <a:cubicBezTo>
                    <a:pt x="1" y="187"/>
                    <a:pt x="1" y="187"/>
                    <a:pt x="1" y="187"/>
                  </a:cubicBezTo>
                  <a:cubicBezTo>
                    <a:pt x="1" y="187"/>
                    <a:pt x="1" y="187"/>
                    <a:pt x="1" y="187"/>
                  </a:cubicBezTo>
                  <a:cubicBezTo>
                    <a:pt x="3" y="186"/>
                    <a:pt x="5" y="185"/>
                    <a:pt x="7" y="184"/>
                  </a:cubicBezTo>
                  <a:cubicBezTo>
                    <a:pt x="8" y="183"/>
                    <a:pt x="9" y="183"/>
                    <a:pt x="10" y="183"/>
                  </a:cubicBezTo>
                  <a:cubicBezTo>
                    <a:pt x="10" y="183"/>
                    <a:pt x="11" y="183"/>
                    <a:pt x="11" y="182"/>
                  </a:cubicBezTo>
                  <a:cubicBezTo>
                    <a:pt x="12" y="6"/>
                    <a:pt x="12" y="6"/>
                    <a:pt x="12" y="6"/>
                  </a:cubicBezTo>
                  <a:cubicBezTo>
                    <a:pt x="12" y="1"/>
                    <a:pt x="9" y="0"/>
                    <a:pt x="6"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2">
              <a:extLst>
                <a:ext uri="{FF2B5EF4-FFF2-40B4-BE49-F238E27FC236}">
                  <a16:creationId xmlns:a16="http://schemas.microsoft.com/office/drawing/2014/main" id="{CB7730BB-E7F7-49D4-98D7-4E38855DA66E}"/>
                </a:ext>
              </a:extLst>
            </p:cNvPr>
            <p:cNvSpPr>
              <a:spLocks/>
            </p:cNvSpPr>
            <p:nvPr/>
          </p:nvSpPr>
          <p:spPr bwMode="auto">
            <a:xfrm>
              <a:off x="1335088" y="2628900"/>
              <a:ext cx="12700" cy="71438"/>
            </a:xfrm>
            <a:custGeom>
              <a:avLst/>
              <a:gdLst>
                <a:gd name="T0" fmla="*/ 4 w 8"/>
                <a:gd name="T1" fmla="*/ 0 h 43"/>
                <a:gd name="T2" fmla="*/ 0 w 8"/>
                <a:gd name="T3" fmla="*/ 3 h 43"/>
                <a:gd name="T4" fmla="*/ 0 w 8"/>
                <a:gd name="T5" fmla="*/ 38 h 43"/>
                <a:gd name="T6" fmla="*/ 7 w 8"/>
                <a:gd name="T7" fmla="*/ 38 h 43"/>
                <a:gd name="T8" fmla="*/ 8 w 8"/>
                <a:gd name="T9" fmla="*/ 2 h 43"/>
                <a:gd name="T10" fmla="*/ 5 w 8"/>
                <a:gd name="T11" fmla="*/ 1 h 43"/>
                <a:gd name="T12" fmla="*/ 4 w 8"/>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8" h="43">
                  <a:moveTo>
                    <a:pt x="4" y="0"/>
                  </a:moveTo>
                  <a:cubicBezTo>
                    <a:pt x="2" y="1"/>
                    <a:pt x="1" y="2"/>
                    <a:pt x="0" y="3"/>
                  </a:cubicBezTo>
                  <a:cubicBezTo>
                    <a:pt x="0" y="38"/>
                    <a:pt x="0" y="38"/>
                    <a:pt x="0" y="38"/>
                  </a:cubicBezTo>
                  <a:cubicBezTo>
                    <a:pt x="0" y="43"/>
                    <a:pt x="7" y="43"/>
                    <a:pt x="7" y="38"/>
                  </a:cubicBezTo>
                  <a:cubicBezTo>
                    <a:pt x="8" y="2"/>
                    <a:pt x="8" y="2"/>
                    <a:pt x="8" y="2"/>
                  </a:cubicBezTo>
                  <a:cubicBezTo>
                    <a:pt x="7" y="2"/>
                    <a:pt x="6" y="1"/>
                    <a:pt x="5" y="1"/>
                  </a:cubicBezTo>
                  <a:cubicBezTo>
                    <a:pt x="5" y="1"/>
                    <a:pt x="4" y="1"/>
                    <a:pt x="4"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3">
              <a:extLst>
                <a:ext uri="{FF2B5EF4-FFF2-40B4-BE49-F238E27FC236}">
                  <a16:creationId xmlns:a16="http://schemas.microsoft.com/office/drawing/2014/main" id="{6706194A-BAC7-47BE-99A7-5B09F2E092D3}"/>
                </a:ext>
              </a:extLst>
            </p:cNvPr>
            <p:cNvSpPr>
              <a:spLocks/>
            </p:cNvSpPr>
            <p:nvPr/>
          </p:nvSpPr>
          <p:spPr bwMode="auto">
            <a:xfrm>
              <a:off x="1330326" y="2284413"/>
              <a:ext cx="15875" cy="34925"/>
            </a:xfrm>
            <a:custGeom>
              <a:avLst/>
              <a:gdLst>
                <a:gd name="T0" fmla="*/ 0 w 10"/>
                <a:gd name="T1" fmla="*/ 21 h 21"/>
                <a:gd name="T2" fmla="*/ 10 w 10"/>
                <a:gd name="T3" fmla="*/ 19 h 21"/>
                <a:gd name="T4" fmla="*/ 10 w 10"/>
                <a:gd name="T5" fmla="*/ 0 h 21"/>
                <a:gd name="T6" fmla="*/ 0 w 10"/>
                <a:gd name="T7" fmla="*/ 1 h 21"/>
                <a:gd name="T8" fmla="*/ 0 w 10"/>
                <a:gd name="T9" fmla="*/ 21 h 21"/>
              </a:gdLst>
              <a:ahLst/>
              <a:cxnLst>
                <a:cxn ang="0">
                  <a:pos x="T0" y="T1"/>
                </a:cxn>
                <a:cxn ang="0">
                  <a:pos x="T2" y="T3"/>
                </a:cxn>
                <a:cxn ang="0">
                  <a:pos x="T4" y="T5"/>
                </a:cxn>
                <a:cxn ang="0">
                  <a:pos x="T6" y="T7"/>
                </a:cxn>
                <a:cxn ang="0">
                  <a:pos x="T8" y="T9"/>
                </a:cxn>
              </a:cxnLst>
              <a:rect l="0" t="0" r="r" b="b"/>
              <a:pathLst>
                <a:path w="10" h="21">
                  <a:moveTo>
                    <a:pt x="0" y="21"/>
                  </a:moveTo>
                  <a:cubicBezTo>
                    <a:pt x="4" y="20"/>
                    <a:pt x="7" y="19"/>
                    <a:pt x="10" y="19"/>
                  </a:cubicBezTo>
                  <a:cubicBezTo>
                    <a:pt x="10" y="0"/>
                    <a:pt x="10" y="0"/>
                    <a:pt x="10" y="0"/>
                  </a:cubicBezTo>
                  <a:cubicBezTo>
                    <a:pt x="7" y="1"/>
                    <a:pt x="4" y="1"/>
                    <a:pt x="0" y="1"/>
                  </a:cubicBezTo>
                  <a:lnTo>
                    <a:pt x="0" y="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4">
              <a:extLst>
                <a:ext uri="{FF2B5EF4-FFF2-40B4-BE49-F238E27FC236}">
                  <a16:creationId xmlns:a16="http://schemas.microsoft.com/office/drawing/2014/main" id="{5E6CC173-456D-4D31-8F60-2F45D92EA895}"/>
                </a:ext>
              </a:extLst>
            </p:cNvPr>
            <p:cNvSpPr>
              <a:spLocks/>
            </p:cNvSpPr>
            <p:nvPr/>
          </p:nvSpPr>
          <p:spPr bwMode="auto">
            <a:xfrm>
              <a:off x="1331913" y="2495550"/>
              <a:ext cx="14288" cy="36513"/>
            </a:xfrm>
            <a:custGeom>
              <a:avLst/>
              <a:gdLst>
                <a:gd name="T0" fmla="*/ 6 w 9"/>
                <a:gd name="T1" fmla="*/ 0 h 22"/>
                <a:gd name="T2" fmla="*/ 0 w 9"/>
                <a:gd name="T3" fmla="*/ 2 h 22"/>
                <a:gd name="T4" fmla="*/ 0 w 9"/>
                <a:gd name="T5" fmla="*/ 20 h 22"/>
                <a:gd name="T6" fmla="*/ 1 w 9"/>
                <a:gd name="T7" fmla="*/ 21 h 22"/>
                <a:gd name="T8" fmla="*/ 1 w 9"/>
                <a:gd name="T9" fmla="*/ 21 h 22"/>
                <a:gd name="T10" fmla="*/ 1 w 9"/>
                <a:gd name="T11" fmla="*/ 21 h 22"/>
                <a:gd name="T12" fmla="*/ 2 w 9"/>
                <a:gd name="T13" fmla="*/ 22 h 22"/>
                <a:gd name="T14" fmla="*/ 7 w 9"/>
                <a:gd name="T15" fmla="*/ 20 h 22"/>
                <a:gd name="T16" fmla="*/ 9 w 9"/>
                <a:gd name="T17" fmla="*/ 19 h 22"/>
                <a:gd name="T18" fmla="*/ 9 w 9"/>
                <a:gd name="T19" fmla="*/ 1 h 22"/>
                <a:gd name="T20" fmla="*/ 7 w 9"/>
                <a:gd name="T21" fmla="*/ 0 h 22"/>
                <a:gd name="T22" fmla="*/ 6 w 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2">
                  <a:moveTo>
                    <a:pt x="6" y="0"/>
                  </a:moveTo>
                  <a:cubicBezTo>
                    <a:pt x="4" y="1"/>
                    <a:pt x="2" y="1"/>
                    <a:pt x="0" y="2"/>
                  </a:cubicBezTo>
                  <a:cubicBezTo>
                    <a:pt x="0" y="20"/>
                    <a:pt x="0" y="20"/>
                    <a:pt x="0" y="20"/>
                  </a:cubicBezTo>
                  <a:cubicBezTo>
                    <a:pt x="0" y="20"/>
                    <a:pt x="1" y="21"/>
                    <a:pt x="1" y="21"/>
                  </a:cubicBezTo>
                  <a:cubicBezTo>
                    <a:pt x="1" y="21"/>
                    <a:pt x="1" y="21"/>
                    <a:pt x="1" y="21"/>
                  </a:cubicBezTo>
                  <a:cubicBezTo>
                    <a:pt x="1" y="21"/>
                    <a:pt x="1" y="21"/>
                    <a:pt x="1" y="21"/>
                  </a:cubicBezTo>
                  <a:cubicBezTo>
                    <a:pt x="2" y="22"/>
                    <a:pt x="2" y="22"/>
                    <a:pt x="2" y="22"/>
                  </a:cubicBezTo>
                  <a:cubicBezTo>
                    <a:pt x="4" y="21"/>
                    <a:pt x="5" y="20"/>
                    <a:pt x="7" y="20"/>
                  </a:cubicBezTo>
                  <a:cubicBezTo>
                    <a:pt x="8" y="19"/>
                    <a:pt x="8" y="19"/>
                    <a:pt x="9" y="19"/>
                  </a:cubicBezTo>
                  <a:cubicBezTo>
                    <a:pt x="9" y="1"/>
                    <a:pt x="9" y="1"/>
                    <a:pt x="9" y="1"/>
                  </a:cubicBezTo>
                  <a:cubicBezTo>
                    <a:pt x="8" y="1"/>
                    <a:pt x="8" y="0"/>
                    <a:pt x="7" y="0"/>
                  </a:cubicBezTo>
                  <a:cubicBezTo>
                    <a:pt x="7" y="0"/>
                    <a:pt x="6" y="0"/>
                    <a:pt x="6"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65">
              <a:extLst>
                <a:ext uri="{FF2B5EF4-FFF2-40B4-BE49-F238E27FC236}">
                  <a16:creationId xmlns:a16="http://schemas.microsoft.com/office/drawing/2014/main" id="{C7C60AB9-66DD-49E0-A5B4-60FAE1E386AC}"/>
                </a:ext>
              </a:extLst>
            </p:cNvPr>
            <p:cNvSpPr>
              <a:spLocks/>
            </p:cNvSpPr>
            <p:nvPr/>
          </p:nvSpPr>
          <p:spPr bwMode="auto">
            <a:xfrm>
              <a:off x="1331913" y="2563813"/>
              <a:ext cx="12700" cy="39688"/>
            </a:xfrm>
            <a:custGeom>
              <a:avLst/>
              <a:gdLst>
                <a:gd name="T0" fmla="*/ 0 w 8"/>
                <a:gd name="T1" fmla="*/ 4 h 24"/>
                <a:gd name="T2" fmla="*/ 0 w 8"/>
                <a:gd name="T3" fmla="*/ 22 h 24"/>
                <a:gd name="T4" fmla="*/ 2 w 8"/>
                <a:gd name="T5" fmla="*/ 24 h 24"/>
                <a:gd name="T6" fmla="*/ 2 w 8"/>
                <a:gd name="T7" fmla="*/ 24 h 24"/>
                <a:gd name="T8" fmla="*/ 3 w 8"/>
                <a:gd name="T9" fmla="*/ 24 h 24"/>
                <a:gd name="T10" fmla="*/ 8 w 8"/>
                <a:gd name="T11" fmla="*/ 23 h 24"/>
                <a:gd name="T12" fmla="*/ 8 w 8"/>
                <a:gd name="T13" fmla="*/ 0 h 24"/>
                <a:gd name="T14" fmla="*/ 5 w 8"/>
                <a:gd name="T15" fmla="*/ 0 h 24"/>
                <a:gd name="T16" fmla="*/ 0 w 8"/>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4">
                  <a:moveTo>
                    <a:pt x="0" y="4"/>
                  </a:moveTo>
                  <a:cubicBezTo>
                    <a:pt x="0" y="22"/>
                    <a:pt x="0" y="22"/>
                    <a:pt x="0" y="22"/>
                  </a:cubicBezTo>
                  <a:cubicBezTo>
                    <a:pt x="1" y="23"/>
                    <a:pt x="1" y="23"/>
                    <a:pt x="2" y="24"/>
                  </a:cubicBezTo>
                  <a:cubicBezTo>
                    <a:pt x="2" y="24"/>
                    <a:pt x="2" y="24"/>
                    <a:pt x="2" y="24"/>
                  </a:cubicBezTo>
                  <a:cubicBezTo>
                    <a:pt x="2" y="24"/>
                    <a:pt x="2" y="24"/>
                    <a:pt x="3" y="24"/>
                  </a:cubicBezTo>
                  <a:cubicBezTo>
                    <a:pt x="5" y="23"/>
                    <a:pt x="7" y="23"/>
                    <a:pt x="8" y="23"/>
                  </a:cubicBezTo>
                  <a:cubicBezTo>
                    <a:pt x="8" y="0"/>
                    <a:pt x="8" y="0"/>
                    <a:pt x="8" y="0"/>
                  </a:cubicBezTo>
                  <a:cubicBezTo>
                    <a:pt x="7" y="0"/>
                    <a:pt x="6" y="0"/>
                    <a:pt x="5" y="0"/>
                  </a:cubicBezTo>
                  <a:cubicBezTo>
                    <a:pt x="4" y="1"/>
                    <a:pt x="2" y="3"/>
                    <a:pt x="0"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6">
              <a:extLst>
                <a:ext uri="{FF2B5EF4-FFF2-40B4-BE49-F238E27FC236}">
                  <a16:creationId xmlns:a16="http://schemas.microsoft.com/office/drawing/2014/main" id="{4D964F51-2059-44F2-8377-A85DEA9E561B}"/>
                </a:ext>
              </a:extLst>
            </p:cNvPr>
            <p:cNvSpPr>
              <a:spLocks/>
            </p:cNvSpPr>
            <p:nvPr/>
          </p:nvSpPr>
          <p:spPr bwMode="auto">
            <a:xfrm>
              <a:off x="1331913" y="2420938"/>
              <a:ext cx="14288" cy="41275"/>
            </a:xfrm>
            <a:custGeom>
              <a:avLst/>
              <a:gdLst>
                <a:gd name="T0" fmla="*/ 8 w 9"/>
                <a:gd name="T1" fmla="*/ 2 h 25"/>
                <a:gd name="T2" fmla="*/ 8 w 9"/>
                <a:gd name="T3" fmla="*/ 2 h 25"/>
                <a:gd name="T4" fmla="*/ 5 w 9"/>
                <a:gd name="T5" fmla="*/ 0 h 25"/>
                <a:gd name="T6" fmla="*/ 0 w 9"/>
                <a:gd name="T7" fmla="*/ 2 h 25"/>
                <a:gd name="T8" fmla="*/ 0 w 9"/>
                <a:gd name="T9" fmla="*/ 23 h 25"/>
                <a:gd name="T10" fmla="*/ 3 w 9"/>
                <a:gd name="T11" fmla="*/ 25 h 25"/>
                <a:gd name="T12" fmla="*/ 8 w 9"/>
                <a:gd name="T13" fmla="*/ 24 h 25"/>
                <a:gd name="T14" fmla="*/ 9 w 9"/>
                <a:gd name="T15" fmla="*/ 24 h 25"/>
                <a:gd name="T16" fmla="*/ 9 w 9"/>
                <a:gd name="T17" fmla="*/ 2 h 25"/>
                <a:gd name="T18" fmla="*/ 8 w 9"/>
                <a:gd name="T1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5">
                  <a:moveTo>
                    <a:pt x="8" y="2"/>
                  </a:moveTo>
                  <a:cubicBezTo>
                    <a:pt x="8" y="2"/>
                    <a:pt x="8" y="2"/>
                    <a:pt x="8" y="2"/>
                  </a:cubicBezTo>
                  <a:cubicBezTo>
                    <a:pt x="7" y="2"/>
                    <a:pt x="6" y="1"/>
                    <a:pt x="5" y="0"/>
                  </a:cubicBezTo>
                  <a:cubicBezTo>
                    <a:pt x="3" y="1"/>
                    <a:pt x="2" y="1"/>
                    <a:pt x="0" y="2"/>
                  </a:cubicBezTo>
                  <a:cubicBezTo>
                    <a:pt x="0" y="23"/>
                    <a:pt x="0" y="23"/>
                    <a:pt x="0" y="23"/>
                  </a:cubicBezTo>
                  <a:cubicBezTo>
                    <a:pt x="1" y="23"/>
                    <a:pt x="2" y="24"/>
                    <a:pt x="3" y="25"/>
                  </a:cubicBezTo>
                  <a:cubicBezTo>
                    <a:pt x="5" y="24"/>
                    <a:pt x="7" y="24"/>
                    <a:pt x="8" y="24"/>
                  </a:cubicBezTo>
                  <a:cubicBezTo>
                    <a:pt x="8" y="24"/>
                    <a:pt x="9" y="24"/>
                    <a:pt x="9" y="24"/>
                  </a:cubicBezTo>
                  <a:cubicBezTo>
                    <a:pt x="9" y="2"/>
                    <a:pt x="9" y="2"/>
                    <a:pt x="9" y="2"/>
                  </a:cubicBezTo>
                  <a:cubicBezTo>
                    <a:pt x="9" y="2"/>
                    <a:pt x="8" y="2"/>
                    <a:pt x="8"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67">
              <a:extLst>
                <a:ext uri="{FF2B5EF4-FFF2-40B4-BE49-F238E27FC236}">
                  <a16:creationId xmlns:a16="http://schemas.microsoft.com/office/drawing/2014/main" id="{3476FE6A-876A-4537-B5D1-B4CC50C6AB6A}"/>
                </a:ext>
              </a:extLst>
            </p:cNvPr>
            <p:cNvSpPr>
              <a:spLocks/>
            </p:cNvSpPr>
            <p:nvPr/>
          </p:nvSpPr>
          <p:spPr bwMode="auto">
            <a:xfrm>
              <a:off x="1331913" y="2355850"/>
              <a:ext cx="14288" cy="30163"/>
            </a:xfrm>
            <a:custGeom>
              <a:avLst/>
              <a:gdLst>
                <a:gd name="T0" fmla="*/ 0 w 9"/>
                <a:gd name="T1" fmla="*/ 16 h 18"/>
                <a:gd name="T2" fmla="*/ 1 w 9"/>
                <a:gd name="T3" fmla="*/ 17 h 18"/>
                <a:gd name="T4" fmla="*/ 1 w 9"/>
                <a:gd name="T5" fmla="*/ 18 h 18"/>
                <a:gd name="T6" fmla="*/ 8 w 9"/>
                <a:gd name="T7" fmla="*/ 16 h 18"/>
                <a:gd name="T8" fmla="*/ 9 w 9"/>
                <a:gd name="T9" fmla="*/ 16 h 18"/>
                <a:gd name="T10" fmla="*/ 9 w 9"/>
                <a:gd name="T11" fmla="*/ 0 h 18"/>
                <a:gd name="T12" fmla="*/ 0 w 9"/>
                <a:gd name="T13" fmla="*/ 3 h 18"/>
                <a:gd name="T14" fmla="*/ 0 w 9"/>
                <a:gd name="T15" fmla="*/ 1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8">
                  <a:moveTo>
                    <a:pt x="0" y="16"/>
                  </a:moveTo>
                  <a:cubicBezTo>
                    <a:pt x="0" y="16"/>
                    <a:pt x="1" y="17"/>
                    <a:pt x="1" y="17"/>
                  </a:cubicBezTo>
                  <a:cubicBezTo>
                    <a:pt x="1" y="18"/>
                    <a:pt x="1" y="18"/>
                    <a:pt x="1" y="18"/>
                  </a:cubicBezTo>
                  <a:cubicBezTo>
                    <a:pt x="4" y="18"/>
                    <a:pt x="6" y="17"/>
                    <a:pt x="8" y="16"/>
                  </a:cubicBezTo>
                  <a:cubicBezTo>
                    <a:pt x="8" y="16"/>
                    <a:pt x="9" y="16"/>
                    <a:pt x="9" y="16"/>
                  </a:cubicBezTo>
                  <a:cubicBezTo>
                    <a:pt x="9" y="0"/>
                    <a:pt x="9" y="0"/>
                    <a:pt x="9" y="0"/>
                  </a:cubicBezTo>
                  <a:cubicBezTo>
                    <a:pt x="6" y="1"/>
                    <a:pt x="3" y="2"/>
                    <a:pt x="0" y="3"/>
                  </a:cubicBezTo>
                  <a:lnTo>
                    <a:pt x="0" y="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68">
              <a:extLst>
                <a:ext uri="{FF2B5EF4-FFF2-40B4-BE49-F238E27FC236}">
                  <a16:creationId xmlns:a16="http://schemas.microsoft.com/office/drawing/2014/main" id="{23C47268-52C4-4BA6-B4CE-BCD20365EB75}"/>
                </a:ext>
              </a:extLst>
            </p:cNvPr>
            <p:cNvSpPr>
              <a:spLocks/>
            </p:cNvSpPr>
            <p:nvPr/>
          </p:nvSpPr>
          <p:spPr bwMode="auto">
            <a:xfrm>
              <a:off x="1330326" y="2214563"/>
              <a:ext cx="15875" cy="30163"/>
            </a:xfrm>
            <a:custGeom>
              <a:avLst/>
              <a:gdLst>
                <a:gd name="T0" fmla="*/ 5 w 10"/>
                <a:gd name="T1" fmla="*/ 1 h 19"/>
                <a:gd name="T2" fmla="*/ 2 w 10"/>
                <a:gd name="T3" fmla="*/ 1 h 19"/>
                <a:gd name="T4" fmla="*/ 0 w 10"/>
                <a:gd name="T5" fmla="*/ 1 h 19"/>
                <a:gd name="T6" fmla="*/ 0 w 10"/>
                <a:gd name="T7" fmla="*/ 19 h 19"/>
                <a:gd name="T8" fmla="*/ 8 w 10"/>
                <a:gd name="T9" fmla="*/ 17 h 19"/>
                <a:gd name="T10" fmla="*/ 10 w 10"/>
                <a:gd name="T11" fmla="*/ 16 h 19"/>
                <a:gd name="T12" fmla="*/ 10 w 10"/>
                <a:gd name="T13" fmla="*/ 0 h 19"/>
                <a:gd name="T14" fmla="*/ 5 w 10"/>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5" y="1"/>
                  </a:moveTo>
                  <a:cubicBezTo>
                    <a:pt x="4" y="1"/>
                    <a:pt x="3" y="1"/>
                    <a:pt x="2" y="1"/>
                  </a:cubicBezTo>
                  <a:cubicBezTo>
                    <a:pt x="1" y="1"/>
                    <a:pt x="1" y="1"/>
                    <a:pt x="0" y="1"/>
                  </a:cubicBezTo>
                  <a:cubicBezTo>
                    <a:pt x="0" y="19"/>
                    <a:pt x="0" y="19"/>
                    <a:pt x="0" y="19"/>
                  </a:cubicBezTo>
                  <a:cubicBezTo>
                    <a:pt x="3" y="18"/>
                    <a:pt x="6" y="17"/>
                    <a:pt x="8" y="17"/>
                  </a:cubicBezTo>
                  <a:cubicBezTo>
                    <a:pt x="9" y="16"/>
                    <a:pt x="10" y="16"/>
                    <a:pt x="10" y="16"/>
                  </a:cubicBezTo>
                  <a:cubicBezTo>
                    <a:pt x="10" y="0"/>
                    <a:pt x="10" y="0"/>
                    <a:pt x="10" y="0"/>
                  </a:cubicBezTo>
                  <a:cubicBezTo>
                    <a:pt x="9" y="1"/>
                    <a:pt x="7" y="1"/>
                    <a:pt x="5"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69">
              <a:extLst>
                <a:ext uri="{FF2B5EF4-FFF2-40B4-BE49-F238E27FC236}">
                  <a16:creationId xmlns:a16="http://schemas.microsoft.com/office/drawing/2014/main" id="{43CB5DBD-B445-4B5A-B306-D8751F114E58}"/>
                </a:ext>
              </a:extLst>
            </p:cNvPr>
            <p:cNvSpPr>
              <a:spLocks/>
            </p:cNvSpPr>
            <p:nvPr/>
          </p:nvSpPr>
          <p:spPr bwMode="auto">
            <a:xfrm>
              <a:off x="915988" y="1809750"/>
              <a:ext cx="398463" cy="219075"/>
            </a:xfrm>
            <a:custGeom>
              <a:avLst/>
              <a:gdLst>
                <a:gd name="T0" fmla="*/ 217 w 245"/>
                <a:gd name="T1" fmla="*/ 69 h 135"/>
                <a:gd name="T2" fmla="*/ 220 w 245"/>
                <a:gd name="T3" fmla="*/ 49 h 135"/>
                <a:gd name="T4" fmla="*/ 226 w 245"/>
                <a:gd name="T5" fmla="*/ 22 h 135"/>
                <a:gd name="T6" fmla="*/ 202 w 245"/>
                <a:gd name="T7" fmla="*/ 2 h 135"/>
                <a:gd name="T8" fmla="*/ 172 w 245"/>
                <a:gd name="T9" fmla="*/ 11 h 135"/>
                <a:gd name="T10" fmla="*/ 141 w 245"/>
                <a:gd name="T11" fmla="*/ 28 h 135"/>
                <a:gd name="T12" fmla="*/ 0 w 245"/>
                <a:gd name="T13" fmla="*/ 74 h 135"/>
                <a:gd name="T14" fmla="*/ 41 w 245"/>
                <a:gd name="T15" fmla="*/ 97 h 135"/>
                <a:gd name="T16" fmla="*/ 60 w 245"/>
                <a:gd name="T17" fmla="*/ 115 h 135"/>
                <a:gd name="T18" fmla="*/ 85 w 245"/>
                <a:gd name="T19" fmla="*/ 113 h 135"/>
                <a:gd name="T20" fmla="*/ 130 w 245"/>
                <a:gd name="T21" fmla="*/ 121 h 135"/>
                <a:gd name="T22" fmla="*/ 149 w 245"/>
                <a:gd name="T23" fmla="*/ 133 h 135"/>
                <a:gd name="T24" fmla="*/ 174 w 245"/>
                <a:gd name="T25" fmla="*/ 130 h 135"/>
                <a:gd name="T26" fmla="*/ 189 w 245"/>
                <a:gd name="T27" fmla="*/ 134 h 135"/>
                <a:gd name="T28" fmla="*/ 208 w 245"/>
                <a:gd name="T29" fmla="*/ 131 h 135"/>
                <a:gd name="T30" fmla="*/ 213 w 245"/>
                <a:gd name="T31" fmla="*/ 129 h 135"/>
                <a:gd name="T32" fmla="*/ 220 w 245"/>
                <a:gd name="T33" fmla="*/ 132 h 135"/>
                <a:gd name="T34" fmla="*/ 234 w 245"/>
                <a:gd name="T35" fmla="*/ 124 h 135"/>
                <a:gd name="T36" fmla="*/ 245 w 245"/>
                <a:gd name="T37" fmla="*/ 100 h 135"/>
                <a:gd name="T38" fmla="*/ 245 w 245"/>
                <a:gd name="T39" fmla="*/ 70 h 135"/>
                <a:gd name="T40" fmla="*/ 217 w 245"/>
                <a:gd name="T41" fmla="*/ 6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5" h="135">
                  <a:moveTo>
                    <a:pt x="217" y="69"/>
                  </a:moveTo>
                  <a:cubicBezTo>
                    <a:pt x="206" y="64"/>
                    <a:pt x="216" y="56"/>
                    <a:pt x="220" y="49"/>
                  </a:cubicBezTo>
                  <a:cubicBezTo>
                    <a:pt x="224" y="42"/>
                    <a:pt x="228" y="30"/>
                    <a:pt x="226" y="22"/>
                  </a:cubicBezTo>
                  <a:cubicBezTo>
                    <a:pt x="224" y="11"/>
                    <a:pt x="212" y="4"/>
                    <a:pt x="202" y="2"/>
                  </a:cubicBezTo>
                  <a:cubicBezTo>
                    <a:pt x="189" y="0"/>
                    <a:pt x="182" y="5"/>
                    <a:pt x="172" y="11"/>
                  </a:cubicBezTo>
                  <a:cubicBezTo>
                    <a:pt x="162" y="18"/>
                    <a:pt x="153" y="24"/>
                    <a:pt x="141" y="28"/>
                  </a:cubicBezTo>
                  <a:cubicBezTo>
                    <a:pt x="102" y="44"/>
                    <a:pt x="43" y="70"/>
                    <a:pt x="0" y="74"/>
                  </a:cubicBezTo>
                  <a:cubicBezTo>
                    <a:pt x="10" y="86"/>
                    <a:pt x="26" y="96"/>
                    <a:pt x="41" y="97"/>
                  </a:cubicBezTo>
                  <a:cubicBezTo>
                    <a:pt x="40" y="105"/>
                    <a:pt x="54" y="113"/>
                    <a:pt x="60" y="115"/>
                  </a:cubicBezTo>
                  <a:cubicBezTo>
                    <a:pt x="67" y="117"/>
                    <a:pt x="79" y="117"/>
                    <a:pt x="85" y="113"/>
                  </a:cubicBezTo>
                  <a:cubicBezTo>
                    <a:pt x="95" y="127"/>
                    <a:pt x="117" y="133"/>
                    <a:pt x="130" y="121"/>
                  </a:cubicBezTo>
                  <a:cubicBezTo>
                    <a:pt x="131" y="128"/>
                    <a:pt x="144" y="132"/>
                    <a:pt x="149" y="133"/>
                  </a:cubicBezTo>
                  <a:cubicBezTo>
                    <a:pt x="159" y="135"/>
                    <a:pt x="165" y="132"/>
                    <a:pt x="174" y="130"/>
                  </a:cubicBezTo>
                  <a:cubicBezTo>
                    <a:pt x="180" y="128"/>
                    <a:pt x="182" y="132"/>
                    <a:pt x="189" y="134"/>
                  </a:cubicBezTo>
                  <a:cubicBezTo>
                    <a:pt x="196" y="135"/>
                    <a:pt x="201" y="135"/>
                    <a:pt x="208" y="131"/>
                  </a:cubicBezTo>
                  <a:cubicBezTo>
                    <a:pt x="211" y="130"/>
                    <a:pt x="210" y="129"/>
                    <a:pt x="213" y="129"/>
                  </a:cubicBezTo>
                  <a:cubicBezTo>
                    <a:pt x="215" y="129"/>
                    <a:pt x="218" y="132"/>
                    <a:pt x="220" y="132"/>
                  </a:cubicBezTo>
                  <a:cubicBezTo>
                    <a:pt x="226" y="133"/>
                    <a:pt x="231" y="128"/>
                    <a:pt x="234" y="124"/>
                  </a:cubicBezTo>
                  <a:cubicBezTo>
                    <a:pt x="237" y="120"/>
                    <a:pt x="241" y="110"/>
                    <a:pt x="245" y="100"/>
                  </a:cubicBezTo>
                  <a:cubicBezTo>
                    <a:pt x="245" y="70"/>
                    <a:pt x="245" y="70"/>
                    <a:pt x="245" y="70"/>
                  </a:cubicBezTo>
                  <a:cubicBezTo>
                    <a:pt x="234" y="72"/>
                    <a:pt x="220" y="71"/>
                    <a:pt x="217" y="6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70">
              <a:extLst>
                <a:ext uri="{FF2B5EF4-FFF2-40B4-BE49-F238E27FC236}">
                  <a16:creationId xmlns:a16="http://schemas.microsoft.com/office/drawing/2014/main" id="{A244C5BB-A250-4D5F-BF18-8E355F974F12}"/>
                </a:ext>
              </a:extLst>
            </p:cNvPr>
            <p:cNvSpPr>
              <a:spLocks/>
            </p:cNvSpPr>
            <p:nvPr/>
          </p:nvSpPr>
          <p:spPr bwMode="auto">
            <a:xfrm>
              <a:off x="1349376" y="1809750"/>
              <a:ext cx="396875" cy="219075"/>
            </a:xfrm>
            <a:custGeom>
              <a:avLst/>
              <a:gdLst>
                <a:gd name="T0" fmla="*/ 72 w 243"/>
                <a:gd name="T1" fmla="*/ 11 h 135"/>
                <a:gd name="T2" fmla="*/ 42 w 243"/>
                <a:gd name="T3" fmla="*/ 2 h 135"/>
                <a:gd name="T4" fmla="*/ 17 w 243"/>
                <a:gd name="T5" fmla="*/ 22 h 135"/>
                <a:gd name="T6" fmla="*/ 24 w 243"/>
                <a:gd name="T7" fmla="*/ 49 h 135"/>
                <a:gd name="T8" fmla="*/ 27 w 243"/>
                <a:gd name="T9" fmla="*/ 69 h 135"/>
                <a:gd name="T10" fmla="*/ 0 w 243"/>
                <a:gd name="T11" fmla="*/ 70 h 135"/>
                <a:gd name="T12" fmla="*/ 0 w 243"/>
                <a:gd name="T13" fmla="*/ 103 h 135"/>
                <a:gd name="T14" fmla="*/ 10 w 243"/>
                <a:gd name="T15" fmla="*/ 124 h 135"/>
                <a:gd name="T16" fmla="*/ 24 w 243"/>
                <a:gd name="T17" fmla="*/ 132 h 135"/>
                <a:gd name="T18" fmla="*/ 31 w 243"/>
                <a:gd name="T19" fmla="*/ 129 h 135"/>
                <a:gd name="T20" fmla="*/ 36 w 243"/>
                <a:gd name="T21" fmla="*/ 131 h 135"/>
                <a:gd name="T22" fmla="*/ 55 w 243"/>
                <a:gd name="T23" fmla="*/ 134 h 135"/>
                <a:gd name="T24" fmla="*/ 70 w 243"/>
                <a:gd name="T25" fmla="*/ 130 h 135"/>
                <a:gd name="T26" fmla="*/ 95 w 243"/>
                <a:gd name="T27" fmla="*/ 133 h 135"/>
                <a:gd name="T28" fmla="*/ 113 w 243"/>
                <a:gd name="T29" fmla="*/ 121 h 135"/>
                <a:gd name="T30" fmla="*/ 159 w 243"/>
                <a:gd name="T31" fmla="*/ 113 h 135"/>
                <a:gd name="T32" fmla="*/ 184 w 243"/>
                <a:gd name="T33" fmla="*/ 115 h 135"/>
                <a:gd name="T34" fmla="*/ 203 w 243"/>
                <a:gd name="T35" fmla="*/ 97 h 135"/>
                <a:gd name="T36" fmla="*/ 243 w 243"/>
                <a:gd name="T37" fmla="*/ 74 h 135"/>
                <a:gd name="T38" fmla="*/ 103 w 243"/>
                <a:gd name="T39" fmla="*/ 28 h 135"/>
                <a:gd name="T40" fmla="*/ 72 w 243"/>
                <a:gd name="T41" fmla="*/ 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135">
                  <a:moveTo>
                    <a:pt x="72" y="11"/>
                  </a:moveTo>
                  <a:cubicBezTo>
                    <a:pt x="62" y="5"/>
                    <a:pt x="55" y="0"/>
                    <a:pt x="42" y="2"/>
                  </a:cubicBezTo>
                  <a:cubicBezTo>
                    <a:pt x="32" y="4"/>
                    <a:pt x="20" y="11"/>
                    <a:pt x="17" y="22"/>
                  </a:cubicBezTo>
                  <a:cubicBezTo>
                    <a:pt x="16" y="30"/>
                    <a:pt x="20" y="42"/>
                    <a:pt x="24" y="49"/>
                  </a:cubicBezTo>
                  <a:cubicBezTo>
                    <a:pt x="28" y="56"/>
                    <a:pt x="38" y="64"/>
                    <a:pt x="27" y="69"/>
                  </a:cubicBezTo>
                  <a:cubicBezTo>
                    <a:pt x="24" y="71"/>
                    <a:pt x="10" y="72"/>
                    <a:pt x="0" y="70"/>
                  </a:cubicBezTo>
                  <a:cubicBezTo>
                    <a:pt x="0" y="103"/>
                    <a:pt x="0" y="103"/>
                    <a:pt x="0" y="103"/>
                  </a:cubicBezTo>
                  <a:cubicBezTo>
                    <a:pt x="3" y="112"/>
                    <a:pt x="7" y="120"/>
                    <a:pt x="10" y="124"/>
                  </a:cubicBezTo>
                  <a:cubicBezTo>
                    <a:pt x="13" y="128"/>
                    <a:pt x="17" y="133"/>
                    <a:pt x="24" y="132"/>
                  </a:cubicBezTo>
                  <a:cubicBezTo>
                    <a:pt x="26" y="132"/>
                    <a:pt x="29" y="129"/>
                    <a:pt x="31" y="129"/>
                  </a:cubicBezTo>
                  <a:cubicBezTo>
                    <a:pt x="34" y="129"/>
                    <a:pt x="33" y="130"/>
                    <a:pt x="36" y="131"/>
                  </a:cubicBezTo>
                  <a:cubicBezTo>
                    <a:pt x="42" y="135"/>
                    <a:pt x="48" y="135"/>
                    <a:pt x="55" y="134"/>
                  </a:cubicBezTo>
                  <a:cubicBezTo>
                    <a:pt x="61" y="132"/>
                    <a:pt x="64" y="128"/>
                    <a:pt x="70" y="130"/>
                  </a:cubicBezTo>
                  <a:cubicBezTo>
                    <a:pt x="79" y="132"/>
                    <a:pt x="85" y="135"/>
                    <a:pt x="95" y="133"/>
                  </a:cubicBezTo>
                  <a:cubicBezTo>
                    <a:pt x="100" y="132"/>
                    <a:pt x="113" y="128"/>
                    <a:pt x="113" y="121"/>
                  </a:cubicBezTo>
                  <a:cubicBezTo>
                    <a:pt x="127" y="133"/>
                    <a:pt x="149" y="127"/>
                    <a:pt x="159" y="113"/>
                  </a:cubicBezTo>
                  <a:cubicBezTo>
                    <a:pt x="165" y="117"/>
                    <a:pt x="176" y="117"/>
                    <a:pt x="184" y="115"/>
                  </a:cubicBezTo>
                  <a:cubicBezTo>
                    <a:pt x="190" y="113"/>
                    <a:pt x="204" y="105"/>
                    <a:pt x="203" y="97"/>
                  </a:cubicBezTo>
                  <a:cubicBezTo>
                    <a:pt x="218" y="96"/>
                    <a:pt x="234" y="86"/>
                    <a:pt x="243" y="74"/>
                  </a:cubicBezTo>
                  <a:cubicBezTo>
                    <a:pt x="201" y="70"/>
                    <a:pt x="142" y="44"/>
                    <a:pt x="103" y="28"/>
                  </a:cubicBezTo>
                  <a:cubicBezTo>
                    <a:pt x="91" y="24"/>
                    <a:pt x="82" y="18"/>
                    <a:pt x="72" y="1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1">
              <a:extLst>
                <a:ext uri="{FF2B5EF4-FFF2-40B4-BE49-F238E27FC236}">
                  <a16:creationId xmlns:a16="http://schemas.microsoft.com/office/drawing/2014/main" id="{F144BFB2-03BC-448C-BAD9-CE04715B3AC8}"/>
                </a:ext>
              </a:extLst>
            </p:cNvPr>
            <p:cNvSpPr>
              <a:spLocks/>
            </p:cNvSpPr>
            <p:nvPr/>
          </p:nvSpPr>
          <p:spPr bwMode="auto">
            <a:xfrm>
              <a:off x="1179513" y="2036763"/>
              <a:ext cx="141288" cy="147638"/>
            </a:xfrm>
            <a:custGeom>
              <a:avLst/>
              <a:gdLst>
                <a:gd name="T0" fmla="*/ 27 w 87"/>
                <a:gd name="T1" fmla="*/ 49 h 90"/>
                <a:gd name="T2" fmla="*/ 33 w 87"/>
                <a:gd name="T3" fmla="*/ 35 h 90"/>
                <a:gd name="T4" fmla="*/ 65 w 87"/>
                <a:gd name="T5" fmla="*/ 19 h 90"/>
                <a:gd name="T6" fmla="*/ 68 w 87"/>
                <a:gd name="T7" fmla="*/ 3 h 90"/>
                <a:gd name="T8" fmla="*/ 48 w 87"/>
                <a:gd name="T9" fmla="*/ 4 h 90"/>
                <a:gd name="T10" fmla="*/ 29 w 87"/>
                <a:gd name="T11" fmla="*/ 9 h 90"/>
                <a:gd name="T12" fmla="*/ 3 w 87"/>
                <a:gd name="T13" fmla="*/ 33 h 90"/>
                <a:gd name="T14" fmla="*/ 6 w 87"/>
                <a:gd name="T15" fmla="*/ 59 h 90"/>
                <a:gd name="T16" fmla="*/ 43 w 87"/>
                <a:gd name="T17" fmla="*/ 83 h 90"/>
                <a:gd name="T18" fmla="*/ 59 w 87"/>
                <a:gd name="T19" fmla="*/ 90 h 90"/>
                <a:gd name="T20" fmla="*/ 87 w 87"/>
                <a:gd name="T21" fmla="*/ 77 h 90"/>
                <a:gd name="T22" fmla="*/ 52 w 87"/>
                <a:gd name="T23" fmla="*/ 62 h 90"/>
                <a:gd name="T24" fmla="*/ 27 w 87"/>
                <a:gd name="T25"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0">
                  <a:moveTo>
                    <a:pt x="27" y="49"/>
                  </a:moveTo>
                  <a:cubicBezTo>
                    <a:pt x="18" y="43"/>
                    <a:pt x="29" y="37"/>
                    <a:pt x="33" y="35"/>
                  </a:cubicBezTo>
                  <a:cubicBezTo>
                    <a:pt x="44" y="32"/>
                    <a:pt x="56" y="27"/>
                    <a:pt x="65" y="19"/>
                  </a:cubicBezTo>
                  <a:cubicBezTo>
                    <a:pt x="68" y="16"/>
                    <a:pt x="74" y="7"/>
                    <a:pt x="68" y="3"/>
                  </a:cubicBezTo>
                  <a:cubicBezTo>
                    <a:pt x="64" y="0"/>
                    <a:pt x="52" y="3"/>
                    <a:pt x="48" y="4"/>
                  </a:cubicBezTo>
                  <a:cubicBezTo>
                    <a:pt x="42" y="5"/>
                    <a:pt x="34" y="6"/>
                    <a:pt x="29" y="9"/>
                  </a:cubicBezTo>
                  <a:cubicBezTo>
                    <a:pt x="26" y="11"/>
                    <a:pt x="9" y="17"/>
                    <a:pt x="3" y="33"/>
                  </a:cubicBezTo>
                  <a:cubicBezTo>
                    <a:pt x="0" y="41"/>
                    <a:pt x="1" y="52"/>
                    <a:pt x="6" y="59"/>
                  </a:cubicBezTo>
                  <a:cubicBezTo>
                    <a:pt x="18" y="72"/>
                    <a:pt x="30" y="77"/>
                    <a:pt x="43" y="83"/>
                  </a:cubicBezTo>
                  <a:cubicBezTo>
                    <a:pt x="46" y="85"/>
                    <a:pt x="52" y="87"/>
                    <a:pt x="59" y="90"/>
                  </a:cubicBezTo>
                  <a:cubicBezTo>
                    <a:pt x="60" y="89"/>
                    <a:pt x="80" y="82"/>
                    <a:pt x="87" y="77"/>
                  </a:cubicBezTo>
                  <a:cubicBezTo>
                    <a:pt x="70" y="70"/>
                    <a:pt x="58" y="64"/>
                    <a:pt x="52" y="62"/>
                  </a:cubicBezTo>
                  <a:cubicBezTo>
                    <a:pt x="41" y="57"/>
                    <a:pt x="32" y="52"/>
                    <a:pt x="27" y="4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0" name="Group 159">
            <a:extLst>
              <a:ext uri="{FF2B5EF4-FFF2-40B4-BE49-F238E27FC236}">
                <a16:creationId xmlns:a16="http://schemas.microsoft.com/office/drawing/2014/main" id="{B4F1B181-70C0-43A1-BB8A-2A15EF51D39E}"/>
              </a:ext>
            </a:extLst>
          </p:cNvPr>
          <p:cNvGrpSpPr/>
          <p:nvPr/>
        </p:nvGrpSpPr>
        <p:grpSpPr>
          <a:xfrm>
            <a:off x="6100762" y="2427288"/>
            <a:ext cx="423863" cy="587375"/>
            <a:chOff x="2936876" y="2008188"/>
            <a:chExt cx="423863" cy="587375"/>
          </a:xfrm>
        </p:grpSpPr>
        <p:sp>
          <p:nvSpPr>
            <p:cNvPr id="141" name="Freeform 74">
              <a:extLst>
                <a:ext uri="{FF2B5EF4-FFF2-40B4-BE49-F238E27FC236}">
                  <a16:creationId xmlns:a16="http://schemas.microsoft.com/office/drawing/2014/main" id="{94411F36-E21E-45C0-B2AE-1E51524D3DA9}"/>
                </a:ext>
              </a:extLst>
            </p:cNvPr>
            <p:cNvSpPr>
              <a:spLocks noEditPoints="1"/>
            </p:cNvSpPr>
            <p:nvPr/>
          </p:nvSpPr>
          <p:spPr bwMode="auto">
            <a:xfrm>
              <a:off x="2936876" y="2008188"/>
              <a:ext cx="423863" cy="587375"/>
            </a:xfrm>
            <a:custGeom>
              <a:avLst/>
              <a:gdLst>
                <a:gd name="T0" fmla="*/ 252 w 260"/>
                <a:gd name="T1" fmla="*/ 20 h 361"/>
                <a:gd name="T2" fmla="*/ 180 w 260"/>
                <a:gd name="T3" fmla="*/ 20 h 361"/>
                <a:gd name="T4" fmla="*/ 169 w 260"/>
                <a:gd name="T5" fmla="*/ 16 h 361"/>
                <a:gd name="T6" fmla="*/ 146 w 260"/>
                <a:gd name="T7" fmla="*/ 16 h 361"/>
                <a:gd name="T8" fmla="*/ 130 w 260"/>
                <a:gd name="T9" fmla="*/ 0 h 361"/>
                <a:gd name="T10" fmla="*/ 114 w 260"/>
                <a:gd name="T11" fmla="*/ 16 h 361"/>
                <a:gd name="T12" fmla="*/ 92 w 260"/>
                <a:gd name="T13" fmla="*/ 16 h 361"/>
                <a:gd name="T14" fmla="*/ 80 w 260"/>
                <a:gd name="T15" fmla="*/ 20 h 361"/>
                <a:gd name="T16" fmla="*/ 8 w 260"/>
                <a:gd name="T17" fmla="*/ 20 h 361"/>
                <a:gd name="T18" fmla="*/ 0 w 260"/>
                <a:gd name="T19" fmla="*/ 28 h 361"/>
                <a:gd name="T20" fmla="*/ 0 w 260"/>
                <a:gd name="T21" fmla="*/ 353 h 361"/>
                <a:gd name="T22" fmla="*/ 8 w 260"/>
                <a:gd name="T23" fmla="*/ 361 h 361"/>
                <a:gd name="T24" fmla="*/ 252 w 260"/>
                <a:gd name="T25" fmla="*/ 361 h 361"/>
                <a:gd name="T26" fmla="*/ 260 w 260"/>
                <a:gd name="T27" fmla="*/ 353 h 361"/>
                <a:gd name="T28" fmla="*/ 260 w 260"/>
                <a:gd name="T29" fmla="*/ 28 h 361"/>
                <a:gd name="T30" fmla="*/ 252 w 260"/>
                <a:gd name="T31" fmla="*/ 20 h 361"/>
                <a:gd name="T32" fmla="*/ 130 w 260"/>
                <a:gd name="T33" fmla="*/ 6 h 361"/>
                <a:gd name="T34" fmla="*/ 140 w 260"/>
                <a:gd name="T35" fmla="*/ 16 h 361"/>
                <a:gd name="T36" fmla="*/ 130 w 260"/>
                <a:gd name="T37" fmla="*/ 16 h 361"/>
                <a:gd name="T38" fmla="*/ 120 w 260"/>
                <a:gd name="T39" fmla="*/ 16 h 361"/>
                <a:gd name="T40" fmla="*/ 130 w 260"/>
                <a:gd name="T41" fmla="*/ 6 h 361"/>
                <a:gd name="T42" fmla="*/ 241 w 260"/>
                <a:gd name="T43" fmla="*/ 293 h 361"/>
                <a:gd name="T44" fmla="*/ 195 w 260"/>
                <a:gd name="T45" fmla="*/ 293 h 361"/>
                <a:gd name="T46" fmla="*/ 195 w 260"/>
                <a:gd name="T47" fmla="*/ 338 h 361"/>
                <a:gd name="T48" fmla="*/ 20 w 260"/>
                <a:gd name="T49" fmla="*/ 338 h 361"/>
                <a:gd name="T50" fmla="*/ 20 w 260"/>
                <a:gd name="T51" fmla="*/ 42 h 361"/>
                <a:gd name="T52" fmla="*/ 241 w 260"/>
                <a:gd name="T53" fmla="*/ 42 h 361"/>
                <a:gd name="T54" fmla="*/ 241 w 260"/>
                <a:gd name="T55" fmla="*/ 29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361">
                  <a:moveTo>
                    <a:pt x="252" y="20"/>
                  </a:moveTo>
                  <a:cubicBezTo>
                    <a:pt x="180" y="20"/>
                    <a:pt x="180" y="20"/>
                    <a:pt x="180" y="20"/>
                  </a:cubicBezTo>
                  <a:cubicBezTo>
                    <a:pt x="177" y="18"/>
                    <a:pt x="173" y="16"/>
                    <a:pt x="169" y="16"/>
                  </a:cubicBezTo>
                  <a:cubicBezTo>
                    <a:pt x="146" y="16"/>
                    <a:pt x="146" y="16"/>
                    <a:pt x="146" y="16"/>
                  </a:cubicBezTo>
                  <a:cubicBezTo>
                    <a:pt x="146" y="7"/>
                    <a:pt x="139" y="0"/>
                    <a:pt x="130" y="0"/>
                  </a:cubicBezTo>
                  <a:cubicBezTo>
                    <a:pt x="121" y="0"/>
                    <a:pt x="114" y="7"/>
                    <a:pt x="114" y="16"/>
                  </a:cubicBezTo>
                  <a:cubicBezTo>
                    <a:pt x="92" y="16"/>
                    <a:pt x="92" y="16"/>
                    <a:pt x="92" y="16"/>
                  </a:cubicBezTo>
                  <a:cubicBezTo>
                    <a:pt x="87" y="16"/>
                    <a:pt x="83" y="18"/>
                    <a:pt x="80" y="20"/>
                  </a:cubicBezTo>
                  <a:cubicBezTo>
                    <a:pt x="8" y="20"/>
                    <a:pt x="8" y="20"/>
                    <a:pt x="8" y="20"/>
                  </a:cubicBezTo>
                  <a:cubicBezTo>
                    <a:pt x="4" y="20"/>
                    <a:pt x="0" y="24"/>
                    <a:pt x="0" y="28"/>
                  </a:cubicBezTo>
                  <a:cubicBezTo>
                    <a:pt x="0" y="353"/>
                    <a:pt x="0" y="353"/>
                    <a:pt x="0" y="353"/>
                  </a:cubicBezTo>
                  <a:cubicBezTo>
                    <a:pt x="0" y="357"/>
                    <a:pt x="4" y="361"/>
                    <a:pt x="8" y="361"/>
                  </a:cubicBezTo>
                  <a:cubicBezTo>
                    <a:pt x="252" y="361"/>
                    <a:pt x="252" y="361"/>
                    <a:pt x="252" y="361"/>
                  </a:cubicBezTo>
                  <a:cubicBezTo>
                    <a:pt x="257" y="361"/>
                    <a:pt x="260" y="357"/>
                    <a:pt x="260" y="353"/>
                  </a:cubicBezTo>
                  <a:cubicBezTo>
                    <a:pt x="260" y="28"/>
                    <a:pt x="260" y="28"/>
                    <a:pt x="260" y="28"/>
                  </a:cubicBezTo>
                  <a:cubicBezTo>
                    <a:pt x="260" y="24"/>
                    <a:pt x="257" y="20"/>
                    <a:pt x="252" y="20"/>
                  </a:cubicBezTo>
                  <a:close/>
                  <a:moveTo>
                    <a:pt x="130" y="6"/>
                  </a:moveTo>
                  <a:cubicBezTo>
                    <a:pt x="136" y="6"/>
                    <a:pt x="140" y="11"/>
                    <a:pt x="140" y="16"/>
                  </a:cubicBezTo>
                  <a:cubicBezTo>
                    <a:pt x="130" y="16"/>
                    <a:pt x="130" y="16"/>
                    <a:pt x="130" y="16"/>
                  </a:cubicBezTo>
                  <a:cubicBezTo>
                    <a:pt x="120" y="16"/>
                    <a:pt x="120" y="16"/>
                    <a:pt x="120" y="16"/>
                  </a:cubicBezTo>
                  <a:cubicBezTo>
                    <a:pt x="120" y="11"/>
                    <a:pt x="125" y="6"/>
                    <a:pt x="130" y="6"/>
                  </a:cubicBezTo>
                  <a:close/>
                  <a:moveTo>
                    <a:pt x="241" y="293"/>
                  </a:moveTo>
                  <a:cubicBezTo>
                    <a:pt x="195" y="293"/>
                    <a:pt x="195" y="293"/>
                    <a:pt x="195" y="293"/>
                  </a:cubicBezTo>
                  <a:cubicBezTo>
                    <a:pt x="195" y="338"/>
                    <a:pt x="195" y="338"/>
                    <a:pt x="195" y="338"/>
                  </a:cubicBezTo>
                  <a:cubicBezTo>
                    <a:pt x="20" y="338"/>
                    <a:pt x="20" y="338"/>
                    <a:pt x="20" y="338"/>
                  </a:cubicBezTo>
                  <a:cubicBezTo>
                    <a:pt x="20" y="42"/>
                    <a:pt x="20" y="42"/>
                    <a:pt x="20" y="42"/>
                  </a:cubicBezTo>
                  <a:cubicBezTo>
                    <a:pt x="241" y="42"/>
                    <a:pt x="241" y="42"/>
                    <a:pt x="241" y="42"/>
                  </a:cubicBezTo>
                  <a:lnTo>
                    <a:pt x="241" y="29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5">
              <a:extLst>
                <a:ext uri="{FF2B5EF4-FFF2-40B4-BE49-F238E27FC236}">
                  <a16:creationId xmlns:a16="http://schemas.microsoft.com/office/drawing/2014/main" id="{9BAEC4AF-4D69-4276-A1BC-13EB63765DC5}"/>
                </a:ext>
              </a:extLst>
            </p:cNvPr>
            <p:cNvSpPr>
              <a:spLocks noEditPoints="1"/>
            </p:cNvSpPr>
            <p:nvPr/>
          </p:nvSpPr>
          <p:spPr bwMode="auto">
            <a:xfrm>
              <a:off x="3079751" y="2106613"/>
              <a:ext cx="136525" cy="136525"/>
            </a:xfrm>
            <a:custGeom>
              <a:avLst/>
              <a:gdLst>
                <a:gd name="T0" fmla="*/ 42 w 84"/>
                <a:gd name="T1" fmla="*/ 84 h 84"/>
                <a:gd name="T2" fmla="*/ 84 w 84"/>
                <a:gd name="T3" fmla="*/ 42 h 84"/>
                <a:gd name="T4" fmla="*/ 42 w 84"/>
                <a:gd name="T5" fmla="*/ 0 h 84"/>
                <a:gd name="T6" fmla="*/ 0 w 84"/>
                <a:gd name="T7" fmla="*/ 42 h 84"/>
                <a:gd name="T8" fmla="*/ 42 w 84"/>
                <a:gd name="T9" fmla="*/ 84 h 84"/>
                <a:gd name="T10" fmla="*/ 12 w 84"/>
                <a:gd name="T11" fmla="*/ 33 h 84"/>
                <a:gd name="T12" fmla="*/ 33 w 84"/>
                <a:gd name="T13" fmla="*/ 33 h 84"/>
                <a:gd name="T14" fmla="*/ 33 w 84"/>
                <a:gd name="T15" fmla="*/ 11 h 84"/>
                <a:gd name="T16" fmla="*/ 51 w 84"/>
                <a:gd name="T17" fmla="*/ 11 h 84"/>
                <a:gd name="T18" fmla="*/ 51 w 84"/>
                <a:gd name="T19" fmla="*/ 33 h 84"/>
                <a:gd name="T20" fmla="*/ 73 w 84"/>
                <a:gd name="T21" fmla="*/ 33 h 84"/>
                <a:gd name="T22" fmla="*/ 73 w 84"/>
                <a:gd name="T23" fmla="*/ 51 h 84"/>
                <a:gd name="T24" fmla="*/ 51 w 84"/>
                <a:gd name="T25" fmla="*/ 51 h 84"/>
                <a:gd name="T26" fmla="*/ 51 w 84"/>
                <a:gd name="T27" fmla="*/ 72 h 84"/>
                <a:gd name="T28" fmla="*/ 33 w 84"/>
                <a:gd name="T29" fmla="*/ 72 h 84"/>
                <a:gd name="T30" fmla="*/ 33 w 84"/>
                <a:gd name="T31" fmla="*/ 51 h 84"/>
                <a:gd name="T32" fmla="*/ 12 w 84"/>
                <a:gd name="T33" fmla="*/ 51 h 84"/>
                <a:gd name="T34" fmla="*/ 12 w 84"/>
                <a:gd name="T35" fmla="*/ 3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84">
                  <a:moveTo>
                    <a:pt x="42" y="84"/>
                  </a:moveTo>
                  <a:cubicBezTo>
                    <a:pt x="65" y="84"/>
                    <a:pt x="84" y="65"/>
                    <a:pt x="84" y="42"/>
                  </a:cubicBezTo>
                  <a:cubicBezTo>
                    <a:pt x="84" y="19"/>
                    <a:pt x="65" y="0"/>
                    <a:pt x="42" y="0"/>
                  </a:cubicBezTo>
                  <a:cubicBezTo>
                    <a:pt x="19" y="0"/>
                    <a:pt x="0" y="19"/>
                    <a:pt x="0" y="42"/>
                  </a:cubicBezTo>
                  <a:cubicBezTo>
                    <a:pt x="0" y="65"/>
                    <a:pt x="19" y="84"/>
                    <a:pt x="42" y="84"/>
                  </a:cubicBezTo>
                  <a:close/>
                  <a:moveTo>
                    <a:pt x="12" y="33"/>
                  </a:moveTo>
                  <a:cubicBezTo>
                    <a:pt x="33" y="33"/>
                    <a:pt x="33" y="33"/>
                    <a:pt x="33" y="33"/>
                  </a:cubicBezTo>
                  <a:cubicBezTo>
                    <a:pt x="33" y="11"/>
                    <a:pt x="33" y="11"/>
                    <a:pt x="33" y="11"/>
                  </a:cubicBezTo>
                  <a:cubicBezTo>
                    <a:pt x="51" y="11"/>
                    <a:pt x="51" y="11"/>
                    <a:pt x="51" y="11"/>
                  </a:cubicBezTo>
                  <a:cubicBezTo>
                    <a:pt x="51" y="33"/>
                    <a:pt x="51" y="33"/>
                    <a:pt x="51" y="33"/>
                  </a:cubicBezTo>
                  <a:cubicBezTo>
                    <a:pt x="73" y="33"/>
                    <a:pt x="73" y="33"/>
                    <a:pt x="73" y="33"/>
                  </a:cubicBezTo>
                  <a:cubicBezTo>
                    <a:pt x="73" y="51"/>
                    <a:pt x="73" y="51"/>
                    <a:pt x="73" y="51"/>
                  </a:cubicBezTo>
                  <a:cubicBezTo>
                    <a:pt x="51" y="51"/>
                    <a:pt x="51" y="51"/>
                    <a:pt x="51" y="51"/>
                  </a:cubicBezTo>
                  <a:cubicBezTo>
                    <a:pt x="51" y="72"/>
                    <a:pt x="51" y="72"/>
                    <a:pt x="51" y="72"/>
                  </a:cubicBezTo>
                  <a:cubicBezTo>
                    <a:pt x="33" y="72"/>
                    <a:pt x="33" y="72"/>
                    <a:pt x="33" y="72"/>
                  </a:cubicBezTo>
                  <a:cubicBezTo>
                    <a:pt x="33" y="51"/>
                    <a:pt x="33" y="51"/>
                    <a:pt x="33" y="51"/>
                  </a:cubicBezTo>
                  <a:cubicBezTo>
                    <a:pt x="12" y="51"/>
                    <a:pt x="12" y="51"/>
                    <a:pt x="12" y="51"/>
                  </a:cubicBezTo>
                  <a:lnTo>
                    <a:pt x="12" y="3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Rectangle 76">
              <a:extLst>
                <a:ext uri="{FF2B5EF4-FFF2-40B4-BE49-F238E27FC236}">
                  <a16:creationId xmlns:a16="http://schemas.microsoft.com/office/drawing/2014/main" id="{B8D6E289-327F-4ED0-A155-159D2E86C05E}"/>
                </a:ext>
              </a:extLst>
            </p:cNvPr>
            <p:cNvSpPr>
              <a:spLocks noChangeArrowheads="1"/>
            </p:cNvSpPr>
            <p:nvPr/>
          </p:nvSpPr>
          <p:spPr bwMode="auto">
            <a:xfrm>
              <a:off x="3014663" y="2279650"/>
              <a:ext cx="258763" cy="33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Rectangle 77">
              <a:extLst>
                <a:ext uri="{FF2B5EF4-FFF2-40B4-BE49-F238E27FC236}">
                  <a16:creationId xmlns:a16="http://schemas.microsoft.com/office/drawing/2014/main" id="{AA562EF5-DAEC-4130-9DC3-F5CD52A813DD}"/>
                </a:ext>
              </a:extLst>
            </p:cNvPr>
            <p:cNvSpPr>
              <a:spLocks noChangeArrowheads="1"/>
            </p:cNvSpPr>
            <p:nvPr/>
          </p:nvSpPr>
          <p:spPr bwMode="auto">
            <a:xfrm>
              <a:off x="3014663" y="2346325"/>
              <a:ext cx="258763" cy="33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Rectangle 78">
              <a:extLst>
                <a:ext uri="{FF2B5EF4-FFF2-40B4-BE49-F238E27FC236}">
                  <a16:creationId xmlns:a16="http://schemas.microsoft.com/office/drawing/2014/main" id="{D74006B6-7888-488D-B47B-1B02DB890FA7}"/>
                </a:ext>
              </a:extLst>
            </p:cNvPr>
            <p:cNvSpPr>
              <a:spLocks noChangeArrowheads="1"/>
            </p:cNvSpPr>
            <p:nvPr/>
          </p:nvSpPr>
          <p:spPr bwMode="auto">
            <a:xfrm>
              <a:off x="3014663" y="2413000"/>
              <a:ext cx="258763" cy="33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3" name="Group 172">
            <a:extLst>
              <a:ext uri="{FF2B5EF4-FFF2-40B4-BE49-F238E27FC236}">
                <a16:creationId xmlns:a16="http://schemas.microsoft.com/office/drawing/2014/main" id="{9C2BF66E-E16E-4CE2-AF16-4EA6FC822905}"/>
              </a:ext>
            </a:extLst>
          </p:cNvPr>
          <p:cNvGrpSpPr/>
          <p:nvPr/>
        </p:nvGrpSpPr>
        <p:grpSpPr>
          <a:xfrm>
            <a:off x="6886574" y="4762500"/>
            <a:ext cx="842963" cy="533401"/>
            <a:chOff x="6846889" y="4343400"/>
            <a:chExt cx="842963" cy="533401"/>
          </a:xfrm>
          <a:solidFill>
            <a:schemeClr val="accent4"/>
          </a:solidFill>
        </p:grpSpPr>
        <p:grpSp>
          <p:nvGrpSpPr>
            <p:cNvPr id="161" name="Group 160">
              <a:extLst>
                <a:ext uri="{FF2B5EF4-FFF2-40B4-BE49-F238E27FC236}">
                  <a16:creationId xmlns:a16="http://schemas.microsoft.com/office/drawing/2014/main" id="{484BCCB6-68CB-4D6E-8250-B8A3CCBE65A0}"/>
                </a:ext>
              </a:extLst>
            </p:cNvPr>
            <p:cNvGrpSpPr/>
            <p:nvPr/>
          </p:nvGrpSpPr>
          <p:grpSpPr>
            <a:xfrm>
              <a:off x="6846889" y="4413250"/>
              <a:ext cx="549275" cy="463551"/>
              <a:chOff x="3722688" y="4413250"/>
              <a:chExt cx="549275" cy="463551"/>
            </a:xfrm>
            <a:grpFill/>
          </p:grpSpPr>
          <p:sp>
            <p:nvSpPr>
              <p:cNvPr id="19" name="Freeform 16">
                <a:extLst>
                  <a:ext uri="{FF2B5EF4-FFF2-40B4-BE49-F238E27FC236}">
                    <a16:creationId xmlns:a16="http://schemas.microsoft.com/office/drawing/2014/main" id="{2AF68F92-15A2-47BD-9872-931ED8466765}"/>
                  </a:ext>
                </a:extLst>
              </p:cNvPr>
              <p:cNvSpPr>
                <a:spLocks/>
              </p:cNvSpPr>
              <p:nvPr/>
            </p:nvSpPr>
            <p:spPr bwMode="auto">
              <a:xfrm>
                <a:off x="3778251" y="4413250"/>
                <a:ext cx="139700" cy="73025"/>
              </a:xfrm>
              <a:custGeom>
                <a:avLst/>
                <a:gdLst>
                  <a:gd name="T0" fmla="*/ 88 w 88"/>
                  <a:gd name="T1" fmla="*/ 46 h 46"/>
                  <a:gd name="T2" fmla="*/ 58 w 88"/>
                  <a:gd name="T3" fmla="*/ 46 h 46"/>
                  <a:gd name="T4" fmla="*/ 58 w 88"/>
                  <a:gd name="T5" fmla="*/ 36 h 46"/>
                  <a:gd name="T6" fmla="*/ 77 w 88"/>
                  <a:gd name="T7" fmla="*/ 36 h 46"/>
                  <a:gd name="T8" fmla="*/ 77 w 88"/>
                  <a:gd name="T9" fmla="*/ 11 h 46"/>
                  <a:gd name="T10" fmla="*/ 11 w 88"/>
                  <a:gd name="T11" fmla="*/ 11 h 46"/>
                  <a:gd name="T12" fmla="*/ 11 w 88"/>
                  <a:gd name="T13" fmla="*/ 36 h 46"/>
                  <a:gd name="T14" fmla="*/ 41 w 88"/>
                  <a:gd name="T15" fmla="*/ 36 h 46"/>
                  <a:gd name="T16" fmla="*/ 41 w 88"/>
                  <a:gd name="T17" fmla="*/ 46 h 46"/>
                  <a:gd name="T18" fmla="*/ 0 w 88"/>
                  <a:gd name="T19" fmla="*/ 46 h 46"/>
                  <a:gd name="T20" fmla="*/ 0 w 88"/>
                  <a:gd name="T21" fmla="*/ 0 h 46"/>
                  <a:gd name="T22" fmla="*/ 88 w 88"/>
                  <a:gd name="T23" fmla="*/ 0 h 46"/>
                  <a:gd name="T24" fmla="*/ 88 w 88"/>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46">
                    <a:moveTo>
                      <a:pt x="88" y="46"/>
                    </a:moveTo>
                    <a:lnTo>
                      <a:pt x="58" y="46"/>
                    </a:lnTo>
                    <a:lnTo>
                      <a:pt x="58" y="36"/>
                    </a:lnTo>
                    <a:lnTo>
                      <a:pt x="77" y="36"/>
                    </a:lnTo>
                    <a:lnTo>
                      <a:pt x="77" y="11"/>
                    </a:lnTo>
                    <a:lnTo>
                      <a:pt x="11" y="11"/>
                    </a:lnTo>
                    <a:lnTo>
                      <a:pt x="11" y="36"/>
                    </a:lnTo>
                    <a:lnTo>
                      <a:pt x="41" y="36"/>
                    </a:lnTo>
                    <a:lnTo>
                      <a:pt x="41" y="46"/>
                    </a:lnTo>
                    <a:lnTo>
                      <a:pt x="0" y="46"/>
                    </a:lnTo>
                    <a:lnTo>
                      <a:pt x="0" y="0"/>
                    </a:lnTo>
                    <a:lnTo>
                      <a:pt x="88" y="0"/>
                    </a:lnTo>
                    <a:lnTo>
                      <a:pt x="88"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E4A4D0CD-F870-4A9B-8935-3E5F021C4AE4}"/>
                  </a:ext>
                </a:extLst>
              </p:cNvPr>
              <p:cNvSpPr>
                <a:spLocks/>
              </p:cNvSpPr>
              <p:nvPr/>
            </p:nvSpPr>
            <p:spPr bwMode="auto">
              <a:xfrm>
                <a:off x="3800476" y="4478338"/>
                <a:ext cx="92075" cy="342900"/>
              </a:xfrm>
              <a:custGeom>
                <a:avLst/>
                <a:gdLst>
                  <a:gd name="T0" fmla="*/ 28 w 56"/>
                  <a:gd name="T1" fmla="*/ 211 h 211"/>
                  <a:gd name="T2" fmla="*/ 0 w 56"/>
                  <a:gd name="T3" fmla="*/ 183 h 211"/>
                  <a:gd name="T4" fmla="*/ 0 w 56"/>
                  <a:gd name="T5" fmla="*/ 0 h 211"/>
                  <a:gd name="T6" fmla="*/ 10 w 56"/>
                  <a:gd name="T7" fmla="*/ 0 h 211"/>
                  <a:gd name="T8" fmla="*/ 10 w 56"/>
                  <a:gd name="T9" fmla="*/ 183 h 211"/>
                  <a:gd name="T10" fmla="*/ 28 w 56"/>
                  <a:gd name="T11" fmla="*/ 201 h 211"/>
                  <a:gd name="T12" fmla="*/ 46 w 56"/>
                  <a:gd name="T13" fmla="*/ 183 h 211"/>
                  <a:gd name="T14" fmla="*/ 46 w 56"/>
                  <a:gd name="T15" fmla="*/ 0 h 211"/>
                  <a:gd name="T16" fmla="*/ 56 w 56"/>
                  <a:gd name="T17" fmla="*/ 0 h 211"/>
                  <a:gd name="T18" fmla="*/ 56 w 56"/>
                  <a:gd name="T19" fmla="*/ 183 h 211"/>
                  <a:gd name="T20" fmla="*/ 28 w 56"/>
                  <a:gd name="T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11">
                    <a:moveTo>
                      <a:pt x="28" y="211"/>
                    </a:moveTo>
                    <a:cubicBezTo>
                      <a:pt x="12" y="211"/>
                      <a:pt x="0" y="199"/>
                      <a:pt x="0" y="183"/>
                    </a:cubicBezTo>
                    <a:cubicBezTo>
                      <a:pt x="0" y="0"/>
                      <a:pt x="0" y="0"/>
                      <a:pt x="0" y="0"/>
                    </a:cubicBezTo>
                    <a:cubicBezTo>
                      <a:pt x="10" y="0"/>
                      <a:pt x="10" y="0"/>
                      <a:pt x="10" y="0"/>
                    </a:cubicBezTo>
                    <a:cubicBezTo>
                      <a:pt x="10" y="183"/>
                      <a:pt x="10" y="183"/>
                      <a:pt x="10" y="183"/>
                    </a:cubicBezTo>
                    <a:cubicBezTo>
                      <a:pt x="10" y="193"/>
                      <a:pt x="18" y="201"/>
                      <a:pt x="28" y="201"/>
                    </a:cubicBezTo>
                    <a:cubicBezTo>
                      <a:pt x="38" y="201"/>
                      <a:pt x="46" y="193"/>
                      <a:pt x="46" y="183"/>
                    </a:cubicBezTo>
                    <a:cubicBezTo>
                      <a:pt x="46" y="0"/>
                      <a:pt x="46" y="0"/>
                      <a:pt x="46" y="0"/>
                    </a:cubicBezTo>
                    <a:cubicBezTo>
                      <a:pt x="56" y="0"/>
                      <a:pt x="56" y="0"/>
                      <a:pt x="56" y="0"/>
                    </a:cubicBezTo>
                    <a:cubicBezTo>
                      <a:pt x="56" y="183"/>
                      <a:pt x="56" y="183"/>
                      <a:pt x="56" y="183"/>
                    </a:cubicBezTo>
                    <a:cubicBezTo>
                      <a:pt x="56" y="199"/>
                      <a:pt x="43" y="211"/>
                      <a:pt x="28"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CD2E8A48-FE46-4FF4-A652-5439BC92E2C8}"/>
                  </a:ext>
                </a:extLst>
              </p:cNvPr>
              <p:cNvSpPr>
                <a:spLocks/>
              </p:cNvSpPr>
              <p:nvPr/>
            </p:nvSpPr>
            <p:spPr bwMode="auto">
              <a:xfrm>
                <a:off x="3932238" y="4413250"/>
                <a:ext cx="139700" cy="73025"/>
              </a:xfrm>
              <a:custGeom>
                <a:avLst/>
                <a:gdLst>
                  <a:gd name="T0" fmla="*/ 88 w 88"/>
                  <a:gd name="T1" fmla="*/ 46 h 46"/>
                  <a:gd name="T2" fmla="*/ 57 w 88"/>
                  <a:gd name="T3" fmla="*/ 46 h 46"/>
                  <a:gd name="T4" fmla="*/ 57 w 88"/>
                  <a:gd name="T5" fmla="*/ 36 h 46"/>
                  <a:gd name="T6" fmla="*/ 76 w 88"/>
                  <a:gd name="T7" fmla="*/ 36 h 46"/>
                  <a:gd name="T8" fmla="*/ 76 w 88"/>
                  <a:gd name="T9" fmla="*/ 11 h 46"/>
                  <a:gd name="T10" fmla="*/ 11 w 88"/>
                  <a:gd name="T11" fmla="*/ 11 h 46"/>
                  <a:gd name="T12" fmla="*/ 11 w 88"/>
                  <a:gd name="T13" fmla="*/ 36 h 46"/>
                  <a:gd name="T14" fmla="*/ 41 w 88"/>
                  <a:gd name="T15" fmla="*/ 36 h 46"/>
                  <a:gd name="T16" fmla="*/ 41 w 88"/>
                  <a:gd name="T17" fmla="*/ 46 h 46"/>
                  <a:gd name="T18" fmla="*/ 0 w 88"/>
                  <a:gd name="T19" fmla="*/ 46 h 46"/>
                  <a:gd name="T20" fmla="*/ 0 w 88"/>
                  <a:gd name="T21" fmla="*/ 0 h 46"/>
                  <a:gd name="T22" fmla="*/ 88 w 88"/>
                  <a:gd name="T23" fmla="*/ 0 h 46"/>
                  <a:gd name="T24" fmla="*/ 88 w 88"/>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46">
                    <a:moveTo>
                      <a:pt x="88" y="46"/>
                    </a:moveTo>
                    <a:lnTo>
                      <a:pt x="57" y="46"/>
                    </a:lnTo>
                    <a:lnTo>
                      <a:pt x="57" y="36"/>
                    </a:lnTo>
                    <a:lnTo>
                      <a:pt x="76" y="36"/>
                    </a:lnTo>
                    <a:lnTo>
                      <a:pt x="76" y="11"/>
                    </a:lnTo>
                    <a:lnTo>
                      <a:pt x="11" y="11"/>
                    </a:lnTo>
                    <a:lnTo>
                      <a:pt x="11" y="36"/>
                    </a:lnTo>
                    <a:lnTo>
                      <a:pt x="41" y="36"/>
                    </a:lnTo>
                    <a:lnTo>
                      <a:pt x="41" y="46"/>
                    </a:lnTo>
                    <a:lnTo>
                      <a:pt x="0" y="46"/>
                    </a:lnTo>
                    <a:lnTo>
                      <a:pt x="0" y="0"/>
                    </a:lnTo>
                    <a:lnTo>
                      <a:pt x="88" y="0"/>
                    </a:lnTo>
                    <a:lnTo>
                      <a:pt x="88"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559F26BB-CC5B-4106-9269-52D1B94A09C1}"/>
                  </a:ext>
                </a:extLst>
              </p:cNvPr>
              <p:cNvSpPr>
                <a:spLocks/>
              </p:cNvSpPr>
              <p:nvPr/>
            </p:nvSpPr>
            <p:spPr bwMode="auto">
              <a:xfrm>
                <a:off x="3954463" y="4478338"/>
                <a:ext cx="90488" cy="342900"/>
              </a:xfrm>
              <a:custGeom>
                <a:avLst/>
                <a:gdLst>
                  <a:gd name="T0" fmla="*/ 28 w 56"/>
                  <a:gd name="T1" fmla="*/ 211 h 211"/>
                  <a:gd name="T2" fmla="*/ 0 w 56"/>
                  <a:gd name="T3" fmla="*/ 183 h 211"/>
                  <a:gd name="T4" fmla="*/ 0 w 56"/>
                  <a:gd name="T5" fmla="*/ 0 h 211"/>
                  <a:gd name="T6" fmla="*/ 10 w 56"/>
                  <a:gd name="T7" fmla="*/ 0 h 211"/>
                  <a:gd name="T8" fmla="*/ 10 w 56"/>
                  <a:gd name="T9" fmla="*/ 183 h 211"/>
                  <a:gd name="T10" fmla="*/ 28 w 56"/>
                  <a:gd name="T11" fmla="*/ 201 h 211"/>
                  <a:gd name="T12" fmla="*/ 46 w 56"/>
                  <a:gd name="T13" fmla="*/ 183 h 211"/>
                  <a:gd name="T14" fmla="*/ 46 w 56"/>
                  <a:gd name="T15" fmla="*/ 0 h 211"/>
                  <a:gd name="T16" fmla="*/ 56 w 56"/>
                  <a:gd name="T17" fmla="*/ 0 h 211"/>
                  <a:gd name="T18" fmla="*/ 56 w 56"/>
                  <a:gd name="T19" fmla="*/ 183 h 211"/>
                  <a:gd name="T20" fmla="*/ 28 w 56"/>
                  <a:gd name="T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11">
                    <a:moveTo>
                      <a:pt x="28" y="211"/>
                    </a:moveTo>
                    <a:cubicBezTo>
                      <a:pt x="12" y="211"/>
                      <a:pt x="0" y="199"/>
                      <a:pt x="0" y="183"/>
                    </a:cubicBezTo>
                    <a:cubicBezTo>
                      <a:pt x="0" y="0"/>
                      <a:pt x="0" y="0"/>
                      <a:pt x="0" y="0"/>
                    </a:cubicBezTo>
                    <a:cubicBezTo>
                      <a:pt x="10" y="0"/>
                      <a:pt x="10" y="0"/>
                      <a:pt x="10" y="0"/>
                    </a:cubicBezTo>
                    <a:cubicBezTo>
                      <a:pt x="10" y="183"/>
                      <a:pt x="10" y="183"/>
                      <a:pt x="10" y="183"/>
                    </a:cubicBezTo>
                    <a:cubicBezTo>
                      <a:pt x="10" y="193"/>
                      <a:pt x="18" y="201"/>
                      <a:pt x="28" y="201"/>
                    </a:cubicBezTo>
                    <a:cubicBezTo>
                      <a:pt x="38" y="201"/>
                      <a:pt x="46" y="193"/>
                      <a:pt x="46" y="183"/>
                    </a:cubicBezTo>
                    <a:cubicBezTo>
                      <a:pt x="46" y="0"/>
                      <a:pt x="46" y="0"/>
                      <a:pt x="46" y="0"/>
                    </a:cubicBezTo>
                    <a:cubicBezTo>
                      <a:pt x="56" y="0"/>
                      <a:pt x="56" y="0"/>
                      <a:pt x="56" y="0"/>
                    </a:cubicBezTo>
                    <a:cubicBezTo>
                      <a:pt x="56" y="183"/>
                      <a:pt x="56" y="183"/>
                      <a:pt x="56" y="183"/>
                    </a:cubicBezTo>
                    <a:cubicBezTo>
                      <a:pt x="56" y="199"/>
                      <a:pt x="43" y="211"/>
                      <a:pt x="28"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BCD939AE-E577-4274-BEC7-14EB9158B676}"/>
                  </a:ext>
                </a:extLst>
              </p:cNvPr>
              <p:cNvSpPr>
                <a:spLocks/>
              </p:cNvSpPr>
              <p:nvPr/>
            </p:nvSpPr>
            <p:spPr bwMode="auto">
              <a:xfrm>
                <a:off x="4084638" y="4413250"/>
                <a:ext cx="139700" cy="73025"/>
              </a:xfrm>
              <a:custGeom>
                <a:avLst/>
                <a:gdLst>
                  <a:gd name="T0" fmla="*/ 88 w 88"/>
                  <a:gd name="T1" fmla="*/ 46 h 46"/>
                  <a:gd name="T2" fmla="*/ 57 w 88"/>
                  <a:gd name="T3" fmla="*/ 46 h 46"/>
                  <a:gd name="T4" fmla="*/ 57 w 88"/>
                  <a:gd name="T5" fmla="*/ 36 h 46"/>
                  <a:gd name="T6" fmla="*/ 77 w 88"/>
                  <a:gd name="T7" fmla="*/ 36 h 46"/>
                  <a:gd name="T8" fmla="*/ 77 w 88"/>
                  <a:gd name="T9" fmla="*/ 11 h 46"/>
                  <a:gd name="T10" fmla="*/ 11 w 88"/>
                  <a:gd name="T11" fmla="*/ 11 h 46"/>
                  <a:gd name="T12" fmla="*/ 11 w 88"/>
                  <a:gd name="T13" fmla="*/ 36 h 46"/>
                  <a:gd name="T14" fmla="*/ 41 w 88"/>
                  <a:gd name="T15" fmla="*/ 36 h 46"/>
                  <a:gd name="T16" fmla="*/ 41 w 88"/>
                  <a:gd name="T17" fmla="*/ 46 h 46"/>
                  <a:gd name="T18" fmla="*/ 0 w 88"/>
                  <a:gd name="T19" fmla="*/ 46 h 46"/>
                  <a:gd name="T20" fmla="*/ 0 w 88"/>
                  <a:gd name="T21" fmla="*/ 0 h 46"/>
                  <a:gd name="T22" fmla="*/ 88 w 88"/>
                  <a:gd name="T23" fmla="*/ 0 h 46"/>
                  <a:gd name="T24" fmla="*/ 88 w 88"/>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46">
                    <a:moveTo>
                      <a:pt x="88" y="46"/>
                    </a:moveTo>
                    <a:lnTo>
                      <a:pt x="57" y="46"/>
                    </a:lnTo>
                    <a:lnTo>
                      <a:pt x="57" y="36"/>
                    </a:lnTo>
                    <a:lnTo>
                      <a:pt x="77" y="36"/>
                    </a:lnTo>
                    <a:lnTo>
                      <a:pt x="77" y="11"/>
                    </a:lnTo>
                    <a:lnTo>
                      <a:pt x="11" y="11"/>
                    </a:lnTo>
                    <a:lnTo>
                      <a:pt x="11" y="36"/>
                    </a:lnTo>
                    <a:lnTo>
                      <a:pt x="41" y="36"/>
                    </a:lnTo>
                    <a:lnTo>
                      <a:pt x="41" y="46"/>
                    </a:lnTo>
                    <a:lnTo>
                      <a:pt x="0" y="46"/>
                    </a:lnTo>
                    <a:lnTo>
                      <a:pt x="0" y="0"/>
                    </a:lnTo>
                    <a:lnTo>
                      <a:pt x="88" y="0"/>
                    </a:lnTo>
                    <a:lnTo>
                      <a:pt x="88"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0018A459-CE84-4918-9007-366417F14030}"/>
                  </a:ext>
                </a:extLst>
              </p:cNvPr>
              <p:cNvSpPr>
                <a:spLocks/>
              </p:cNvSpPr>
              <p:nvPr/>
            </p:nvSpPr>
            <p:spPr bwMode="auto">
              <a:xfrm>
                <a:off x="4106863" y="4478338"/>
                <a:ext cx="92075" cy="342900"/>
              </a:xfrm>
              <a:custGeom>
                <a:avLst/>
                <a:gdLst>
                  <a:gd name="T0" fmla="*/ 28 w 56"/>
                  <a:gd name="T1" fmla="*/ 211 h 211"/>
                  <a:gd name="T2" fmla="*/ 0 w 56"/>
                  <a:gd name="T3" fmla="*/ 183 h 211"/>
                  <a:gd name="T4" fmla="*/ 0 w 56"/>
                  <a:gd name="T5" fmla="*/ 0 h 211"/>
                  <a:gd name="T6" fmla="*/ 10 w 56"/>
                  <a:gd name="T7" fmla="*/ 0 h 211"/>
                  <a:gd name="T8" fmla="*/ 10 w 56"/>
                  <a:gd name="T9" fmla="*/ 183 h 211"/>
                  <a:gd name="T10" fmla="*/ 28 w 56"/>
                  <a:gd name="T11" fmla="*/ 201 h 211"/>
                  <a:gd name="T12" fmla="*/ 46 w 56"/>
                  <a:gd name="T13" fmla="*/ 183 h 211"/>
                  <a:gd name="T14" fmla="*/ 46 w 56"/>
                  <a:gd name="T15" fmla="*/ 0 h 211"/>
                  <a:gd name="T16" fmla="*/ 56 w 56"/>
                  <a:gd name="T17" fmla="*/ 0 h 211"/>
                  <a:gd name="T18" fmla="*/ 56 w 56"/>
                  <a:gd name="T19" fmla="*/ 183 h 211"/>
                  <a:gd name="T20" fmla="*/ 28 w 56"/>
                  <a:gd name="T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11">
                    <a:moveTo>
                      <a:pt x="28" y="211"/>
                    </a:moveTo>
                    <a:cubicBezTo>
                      <a:pt x="12" y="211"/>
                      <a:pt x="0" y="199"/>
                      <a:pt x="0" y="183"/>
                    </a:cubicBezTo>
                    <a:cubicBezTo>
                      <a:pt x="0" y="0"/>
                      <a:pt x="0" y="0"/>
                      <a:pt x="0" y="0"/>
                    </a:cubicBezTo>
                    <a:cubicBezTo>
                      <a:pt x="10" y="0"/>
                      <a:pt x="10" y="0"/>
                      <a:pt x="10" y="0"/>
                    </a:cubicBezTo>
                    <a:cubicBezTo>
                      <a:pt x="10" y="183"/>
                      <a:pt x="10" y="183"/>
                      <a:pt x="10" y="183"/>
                    </a:cubicBezTo>
                    <a:cubicBezTo>
                      <a:pt x="10" y="193"/>
                      <a:pt x="18" y="201"/>
                      <a:pt x="28" y="201"/>
                    </a:cubicBezTo>
                    <a:cubicBezTo>
                      <a:pt x="38" y="201"/>
                      <a:pt x="46" y="193"/>
                      <a:pt x="46" y="183"/>
                    </a:cubicBezTo>
                    <a:cubicBezTo>
                      <a:pt x="46" y="0"/>
                      <a:pt x="46" y="0"/>
                      <a:pt x="46" y="0"/>
                    </a:cubicBezTo>
                    <a:cubicBezTo>
                      <a:pt x="56" y="0"/>
                      <a:pt x="56" y="0"/>
                      <a:pt x="56" y="0"/>
                    </a:cubicBezTo>
                    <a:cubicBezTo>
                      <a:pt x="56" y="183"/>
                      <a:pt x="56" y="183"/>
                      <a:pt x="56" y="183"/>
                    </a:cubicBezTo>
                    <a:cubicBezTo>
                      <a:pt x="56" y="199"/>
                      <a:pt x="44" y="211"/>
                      <a:pt x="28"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DB093FFD-EDAE-4F48-A7DB-C96A9D671F8F}"/>
                  </a:ext>
                </a:extLst>
              </p:cNvPr>
              <p:cNvSpPr>
                <a:spLocks noChangeArrowheads="1"/>
              </p:cNvSpPr>
              <p:nvPr/>
            </p:nvSpPr>
            <p:spPr bwMode="auto">
              <a:xfrm>
                <a:off x="3751263" y="4551363"/>
                <a:ext cx="15875" cy="3159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839DFF27-D61E-465A-84B3-87D1AF5E6E68}"/>
                  </a:ext>
                </a:extLst>
              </p:cNvPr>
              <p:cNvSpPr>
                <a:spLocks noChangeArrowheads="1"/>
              </p:cNvSpPr>
              <p:nvPr/>
            </p:nvSpPr>
            <p:spPr bwMode="auto">
              <a:xfrm>
                <a:off x="4224338" y="4551363"/>
                <a:ext cx="17463" cy="3159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F6A28165-7BBD-4151-AE09-F80814CE9209}"/>
                  </a:ext>
                </a:extLst>
              </p:cNvPr>
              <p:cNvSpPr>
                <a:spLocks noChangeArrowheads="1"/>
              </p:cNvSpPr>
              <p:nvPr/>
            </p:nvSpPr>
            <p:spPr bwMode="auto">
              <a:xfrm>
                <a:off x="3722688" y="4859338"/>
                <a:ext cx="549275"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87038DB4-9B7C-4E91-BBAC-6396975923C8}"/>
                  </a:ext>
                </a:extLst>
              </p:cNvPr>
              <p:cNvSpPr>
                <a:spLocks noChangeArrowheads="1"/>
              </p:cNvSpPr>
              <p:nvPr/>
            </p:nvSpPr>
            <p:spPr bwMode="auto">
              <a:xfrm>
                <a:off x="3759201" y="4598988"/>
                <a:ext cx="50800"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FB1736D5-9B49-40A6-856A-2D21EAC38DAA}"/>
                  </a:ext>
                </a:extLst>
              </p:cNvPr>
              <p:cNvSpPr>
                <a:spLocks noChangeArrowheads="1"/>
              </p:cNvSpPr>
              <p:nvPr/>
            </p:nvSpPr>
            <p:spPr bwMode="auto">
              <a:xfrm>
                <a:off x="3884613" y="4598988"/>
                <a:ext cx="77788"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F0866471-2397-4D5F-8096-0F1B6881DBA8}"/>
                  </a:ext>
                </a:extLst>
              </p:cNvPr>
              <p:cNvSpPr>
                <a:spLocks noChangeArrowheads="1"/>
              </p:cNvSpPr>
              <p:nvPr/>
            </p:nvSpPr>
            <p:spPr bwMode="auto">
              <a:xfrm>
                <a:off x="4037013" y="4598988"/>
                <a:ext cx="77788"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A3E7023F-8E15-4B92-992D-2C1AF9D9F09E}"/>
                  </a:ext>
                </a:extLst>
              </p:cNvPr>
              <p:cNvSpPr>
                <a:spLocks noChangeArrowheads="1"/>
              </p:cNvSpPr>
              <p:nvPr/>
            </p:nvSpPr>
            <p:spPr bwMode="auto">
              <a:xfrm>
                <a:off x="4191001" y="4598988"/>
                <a:ext cx="42863"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48" name="Freeform 81">
              <a:extLst>
                <a:ext uri="{FF2B5EF4-FFF2-40B4-BE49-F238E27FC236}">
                  <a16:creationId xmlns:a16="http://schemas.microsoft.com/office/drawing/2014/main" id="{368FC60A-E4F2-4A49-A277-2627BFA39DC9}"/>
                </a:ext>
              </a:extLst>
            </p:cNvPr>
            <p:cNvSpPr>
              <a:spLocks/>
            </p:cNvSpPr>
            <p:nvPr/>
          </p:nvSpPr>
          <p:spPr bwMode="auto">
            <a:xfrm>
              <a:off x="7427914" y="4343400"/>
              <a:ext cx="261938" cy="306388"/>
            </a:xfrm>
            <a:custGeom>
              <a:avLst/>
              <a:gdLst>
                <a:gd name="T0" fmla="*/ 127 w 161"/>
                <a:gd name="T1" fmla="*/ 5 h 188"/>
                <a:gd name="T2" fmla="*/ 81 w 161"/>
                <a:gd name="T3" fmla="*/ 16 h 188"/>
                <a:gd name="T4" fmla="*/ 34 w 161"/>
                <a:gd name="T5" fmla="*/ 5 h 188"/>
                <a:gd name="T6" fmla="*/ 8 w 161"/>
                <a:gd name="T7" fmla="*/ 83 h 188"/>
                <a:gd name="T8" fmla="*/ 61 w 161"/>
                <a:gd name="T9" fmla="*/ 149 h 188"/>
                <a:gd name="T10" fmla="*/ 81 w 161"/>
                <a:gd name="T11" fmla="*/ 87 h 188"/>
                <a:gd name="T12" fmla="*/ 101 w 161"/>
                <a:gd name="T13" fmla="*/ 149 h 188"/>
                <a:gd name="T14" fmla="*/ 153 w 161"/>
                <a:gd name="T15" fmla="*/ 83 h 188"/>
                <a:gd name="T16" fmla="*/ 127 w 161"/>
                <a:gd name="T17" fmla="*/ 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88">
                  <a:moveTo>
                    <a:pt x="127" y="5"/>
                  </a:moveTo>
                  <a:cubicBezTo>
                    <a:pt x="107" y="0"/>
                    <a:pt x="99" y="15"/>
                    <a:pt x="81" y="16"/>
                  </a:cubicBezTo>
                  <a:cubicBezTo>
                    <a:pt x="63" y="15"/>
                    <a:pt x="55" y="0"/>
                    <a:pt x="34" y="5"/>
                  </a:cubicBezTo>
                  <a:cubicBezTo>
                    <a:pt x="14" y="10"/>
                    <a:pt x="0" y="36"/>
                    <a:pt x="8" y="83"/>
                  </a:cubicBezTo>
                  <a:cubicBezTo>
                    <a:pt x="16" y="129"/>
                    <a:pt x="63" y="188"/>
                    <a:pt x="61" y="149"/>
                  </a:cubicBezTo>
                  <a:cubicBezTo>
                    <a:pt x="59" y="111"/>
                    <a:pt x="81" y="87"/>
                    <a:pt x="81" y="87"/>
                  </a:cubicBezTo>
                  <a:cubicBezTo>
                    <a:pt x="81" y="87"/>
                    <a:pt x="103" y="111"/>
                    <a:pt x="101" y="149"/>
                  </a:cubicBezTo>
                  <a:cubicBezTo>
                    <a:pt x="99" y="188"/>
                    <a:pt x="145" y="129"/>
                    <a:pt x="153" y="83"/>
                  </a:cubicBezTo>
                  <a:cubicBezTo>
                    <a:pt x="161" y="36"/>
                    <a:pt x="148" y="10"/>
                    <a:pt x="127"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1" name="Group 170">
            <a:extLst>
              <a:ext uri="{FF2B5EF4-FFF2-40B4-BE49-F238E27FC236}">
                <a16:creationId xmlns:a16="http://schemas.microsoft.com/office/drawing/2014/main" id="{45145A5D-DD2A-4177-8382-144E604CD251}"/>
              </a:ext>
            </a:extLst>
          </p:cNvPr>
          <p:cNvGrpSpPr/>
          <p:nvPr/>
        </p:nvGrpSpPr>
        <p:grpSpPr>
          <a:xfrm>
            <a:off x="4330699" y="4162425"/>
            <a:ext cx="708025" cy="754063"/>
            <a:chOff x="4291014" y="3743325"/>
            <a:chExt cx="708025" cy="754063"/>
          </a:xfrm>
          <a:solidFill>
            <a:schemeClr val="accent2"/>
          </a:solidFill>
        </p:grpSpPr>
        <p:sp>
          <p:nvSpPr>
            <p:cNvPr id="37" name="Freeform 34">
              <a:extLst>
                <a:ext uri="{FF2B5EF4-FFF2-40B4-BE49-F238E27FC236}">
                  <a16:creationId xmlns:a16="http://schemas.microsoft.com/office/drawing/2014/main" id="{8812E625-94C9-485C-A83B-C25749230413}"/>
                </a:ext>
              </a:extLst>
            </p:cNvPr>
            <p:cNvSpPr>
              <a:spLocks noEditPoints="1"/>
            </p:cNvSpPr>
            <p:nvPr/>
          </p:nvSpPr>
          <p:spPr bwMode="auto">
            <a:xfrm>
              <a:off x="4891089" y="3879850"/>
              <a:ext cx="107950" cy="109538"/>
            </a:xfrm>
            <a:custGeom>
              <a:avLst/>
              <a:gdLst>
                <a:gd name="T0" fmla="*/ 34 w 66"/>
                <a:gd name="T1" fmla="*/ 0 h 67"/>
                <a:gd name="T2" fmla="*/ 50 w 66"/>
                <a:gd name="T3" fmla="*/ 5 h 67"/>
                <a:gd name="T4" fmla="*/ 62 w 66"/>
                <a:gd name="T5" fmla="*/ 17 h 67"/>
                <a:gd name="T6" fmla="*/ 66 w 66"/>
                <a:gd name="T7" fmla="*/ 34 h 67"/>
                <a:gd name="T8" fmla="*/ 62 w 66"/>
                <a:gd name="T9" fmla="*/ 50 h 67"/>
                <a:gd name="T10" fmla="*/ 50 w 66"/>
                <a:gd name="T11" fmla="*/ 62 h 67"/>
                <a:gd name="T12" fmla="*/ 34 w 66"/>
                <a:gd name="T13" fmla="*/ 67 h 67"/>
                <a:gd name="T14" fmla="*/ 17 w 66"/>
                <a:gd name="T15" fmla="*/ 62 h 67"/>
                <a:gd name="T16" fmla="*/ 4 w 66"/>
                <a:gd name="T17" fmla="*/ 50 h 67"/>
                <a:gd name="T18" fmla="*/ 0 w 66"/>
                <a:gd name="T19" fmla="*/ 33 h 67"/>
                <a:gd name="T20" fmla="*/ 5 w 66"/>
                <a:gd name="T21" fmla="*/ 16 h 67"/>
                <a:gd name="T22" fmla="*/ 17 w 66"/>
                <a:gd name="T23" fmla="*/ 5 h 67"/>
                <a:gd name="T24" fmla="*/ 34 w 66"/>
                <a:gd name="T25" fmla="*/ 0 h 67"/>
                <a:gd name="T26" fmla="*/ 60 w 66"/>
                <a:gd name="T27" fmla="*/ 35 h 67"/>
                <a:gd name="T28" fmla="*/ 34 w 66"/>
                <a:gd name="T29" fmla="*/ 7 h 67"/>
                <a:gd name="T30" fmla="*/ 7 w 66"/>
                <a:gd name="T31" fmla="*/ 34 h 67"/>
                <a:gd name="T32" fmla="*/ 31 w 66"/>
                <a:gd name="T33" fmla="*/ 60 h 67"/>
                <a:gd name="T34" fmla="*/ 60 w 66"/>
                <a:gd name="T35"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67">
                  <a:moveTo>
                    <a:pt x="34" y="0"/>
                  </a:moveTo>
                  <a:cubicBezTo>
                    <a:pt x="40" y="1"/>
                    <a:pt x="46" y="3"/>
                    <a:pt x="50" y="5"/>
                  </a:cubicBezTo>
                  <a:cubicBezTo>
                    <a:pt x="55" y="8"/>
                    <a:pt x="59" y="12"/>
                    <a:pt x="62" y="17"/>
                  </a:cubicBezTo>
                  <a:cubicBezTo>
                    <a:pt x="65" y="22"/>
                    <a:pt x="66" y="28"/>
                    <a:pt x="66" y="34"/>
                  </a:cubicBezTo>
                  <a:cubicBezTo>
                    <a:pt x="66" y="40"/>
                    <a:pt x="65" y="45"/>
                    <a:pt x="62" y="50"/>
                  </a:cubicBezTo>
                  <a:cubicBezTo>
                    <a:pt x="59" y="55"/>
                    <a:pt x="55" y="59"/>
                    <a:pt x="50" y="62"/>
                  </a:cubicBezTo>
                  <a:cubicBezTo>
                    <a:pt x="45" y="65"/>
                    <a:pt x="40" y="67"/>
                    <a:pt x="34" y="67"/>
                  </a:cubicBezTo>
                  <a:cubicBezTo>
                    <a:pt x="28" y="67"/>
                    <a:pt x="22" y="65"/>
                    <a:pt x="17" y="62"/>
                  </a:cubicBezTo>
                  <a:cubicBezTo>
                    <a:pt x="12" y="59"/>
                    <a:pt x="7" y="55"/>
                    <a:pt x="4" y="50"/>
                  </a:cubicBezTo>
                  <a:cubicBezTo>
                    <a:pt x="2" y="45"/>
                    <a:pt x="0" y="39"/>
                    <a:pt x="0" y="33"/>
                  </a:cubicBezTo>
                  <a:cubicBezTo>
                    <a:pt x="0" y="27"/>
                    <a:pt x="2" y="21"/>
                    <a:pt x="5" y="16"/>
                  </a:cubicBezTo>
                  <a:cubicBezTo>
                    <a:pt x="8" y="12"/>
                    <a:pt x="12" y="8"/>
                    <a:pt x="17" y="5"/>
                  </a:cubicBezTo>
                  <a:cubicBezTo>
                    <a:pt x="22" y="2"/>
                    <a:pt x="28" y="1"/>
                    <a:pt x="34" y="0"/>
                  </a:cubicBezTo>
                  <a:moveTo>
                    <a:pt x="60" y="35"/>
                  </a:moveTo>
                  <a:cubicBezTo>
                    <a:pt x="60" y="19"/>
                    <a:pt x="49" y="7"/>
                    <a:pt x="34" y="7"/>
                  </a:cubicBezTo>
                  <a:cubicBezTo>
                    <a:pt x="18" y="7"/>
                    <a:pt x="7" y="18"/>
                    <a:pt x="7" y="34"/>
                  </a:cubicBezTo>
                  <a:cubicBezTo>
                    <a:pt x="7" y="49"/>
                    <a:pt x="17" y="59"/>
                    <a:pt x="31" y="60"/>
                  </a:cubicBezTo>
                  <a:cubicBezTo>
                    <a:pt x="48" y="61"/>
                    <a:pt x="59" y="50"/>
                    <a:pt x="60" y="3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9">
              <a:extLst>
                <a:ext uri="{FF2B5EF4-FFF2-40B4-BE49-F238E27FC236}">
                  <a16:creationId xmlns:a16="http://schemas.microsoft.com/office/drawing/2014/main" id="{410C2044-57B2-4C5E-A230-B1D2BAAD6E97}"/>
                </a:ext>
              </a:extLst>
            </p:cNvPr>
            <p:cNvSpPr>
              <a:spLocks noEditPoints="1"/>
            </p:cNvSpPr>
            <p:nvPr/>
          </p:nvSpPr>
          <p:spPr bwMode="auto">
            <a:xfrm>
              <a:off x="4291014" y="3743325"/>
              <a:ext cx="582613" cy="473075"/>
            </a:xfrm>
            <a:custGeom>
              <a:avLst/>
              <a:gdLst>
                <a:gd name="T0" fmla="*/ 343 w 358"/>
                <a:gd name="T1" fmla="*/ 95 h 291"/>
                <a:gd name="T2" fmla="*/ 264 w 358"/>
                <a:gd name="T3" fmla="*/ 11 h 291"/>
                <a:gd name="T4" fmla="*/ 179 w 358"/>
                <a:gd name="T5" fmla="*/ 56 h 291"/>
                <a:gd name="T6" fmla="*/ 77 w 358"/>
                <a:gd name="T7" fmla="*/ 14 h 291"/>
                <a:gd name="T8" fmla="*/ 15 w 358"/>
                <a:gd name="T9" fmla="*/ 95 h 291"/>
                <a:gd name="T10" fmla="*/ 179 w 358"/>
                <a:gd name="T11" fmla="*/ 291 h 291"/>
                <a:gd name="T12" fmla="*/ 343 w 358"/>
                <a:gd name="T13" fmla="*/ 95 h 291"/>
                <a:gd name="T14" fmla="*/ 326 w 358"/>
                <a:gd name="T15" fmla="*/ 154 h 291"/>
                <a:gd name="T16" fmla="*/ 255 w 358"/>
                <a:gd name="T17" fmla="*/ 154 h 291"/>
                <a:gd name="T18" fmla="*/ 243 w 358"/>
                <a:gd name="T19" fmla="*/ 169 h 291"/>
                <a:gd name="T20" fmla="*/ 236 w 358"/>
                <a:gd name="T21" fmla="*/ 150 h 291"/>
                <a:gd name="T22" fmla="*/ 223 w 358"/>
                <a:gd name="T23" fmla="*/ 187 h 291"/>
                <a:gd name="T24" fmla="*/ 209 w 358"/>
                <a:gd name="T25" fmla="*/ 132 h 291"/>
                <a:gd name="T26" fmla="*/ 175 w 358"/>
                <a:gd name="T27" fmla="*/ 232 h 291"/>
                <a:gd name="T28" fmla="*/ 143 w 358"/>
                <a:gd name="T29" fmla="*/ 87 h 291"/>
                <a:gd name="T30" fmla="*/ 113 w 358"/>
                <a:gd name="T31" fmla="*/ 182 h 291"/>
                <a:gd name="T32" fmla="*/ 103 w 358"/>
                <a:gd name="T33" fmla="*/ 154 h 291"/>
                <a:gd name="T34" fmla="*/ 32 w 358"/>
                <a:gd name="T35" fmla="*/ 154 h 291"/>
                <a:gd name="T36" fmla="*/ 29 w 358"/>
                <a:gd name="T37" fmla="*/ 151 h 291"/>
                <a:gd name="T38" fmla="*/ 32 w 358"/>
                <a:gd name="T39" fmla="*/ 147 h 291"/>
                <a:gd name="T40" fmla="*/ 105 w 358"/>
                <a:gd name="T41" fmla="*/ 147 h 291"/>
                <a:gd name="T42" fmla="*/ 105 w 358"/>
                <a:gd name="T43" fmla="*/ 147 h 291"/>
                <a:gd name="T44" fmla="*/ 106 w 358"/>
                <a:gd name="T45" fmla="*/ 147 h 291"/>
                <a:gd name="T46" fmla="*/ 106 w 358"/>
                <a:gd name="T47" fmla="*/ 147 h 291"/>
                <a:gd name="T48" fmla="*/ 106 w 358"/>
                <a:gd name="T49" fmla="*/ 147 h 291"/>
                <a:gd name="T50" fmla="*/ 107 w 358"/>
                <a:gd name="T51" fmla="*/ 147 h 291"/>
                <a:gd name="T52" fmla="*/ 107 w 358"/>
                <a:gd name="T53" fmla="*/ 148 h 291"/>
                <a:gd name="T54" fmla="*/ 107 w 358"/>
                <a:gd name="T55" fmla="*/ 148 h 291"/>
                <a:gd name="T56" fmla="*/ 107 w 358"/>
                <a:gd name="T57" fmla="*/ 148 h 291"/>
                <a:gd name="T58" fmla="*/ 108 w 358"/>
                <a:gd name="T59" fmla="*/ 148 h 291"/>
                <a:gd name="T60" fmla="*/ 108 w 358"/>
                <a:gd name="T61" fmla="*/ 148 h 291"/>
                <a:gd name="T62" fmla="*/ 108 w 358"/>
                <a:gd name="T63" fmla="*/ 149 h 291"/>
                <a:gd name="T64" fmla="*/ 108 w 358"/>
                <a:gd name="T65" fmla="*/ 149 h 291"/>
                <a:gd name="T66" fmla="*/ 108 w 358"/>
                <a:gd name="T67" fmla="*/ 149 h 291"/>
                <a:gd name="T68" fmla="*/ 109 w 358"/>
                <a:gd name="T69" fmla="*/ 149 h 291"/>
                <a:gd name="T70" fmla="*/ 113 w 358"/>
                <a:gd name="T71" fmla="*/ 161 h 291"/>
                <a:gd name="T72" fmla="*/ 144 w 358"/>
                <a:gd name="T73" fmla="*/ 60 h 291"/>
                <a:gd name="T74" fmla="*/ 176 w 358"/>
                <a:gd name="T75" fmla="*/ 207 h 291"/>
                <a:gd name="T76" fmla="*/ 210 w 358"/>
                <a:gd name="T77" fmla="*/ 108 h 291"/>
                <a:gd name="T78" fmla="*/ 224 w 358"/>
                <a:gd name="T79" fmla="*/ 163 h 291"/>
                <a:gd name="T80" fmla="*/ 235 w 358"/>
                <a:gd name="T81" fmla="*/ 130 h 291"/>
                <a:gd name="T82" fmla="*/ 245 w 358"/>
                <a:gd name="T83" fmla="*/ 155 h 291"/>
                <a:gd name="T84" fmla="*/ 251 w 358"/>
                <a:gd name="T85" fmla="*/ 148 h 291"/>
                <a:gd name="T86" fmla="*/ 251 w 358"/>
                <a:gd name="T87" fmla="*/ 148 h 291"/>
                <a:gd name="T88" fmla="*/ 251 w 358"/>
                <a:gd name="T89" fmla="*/ 148 h 291"/>
                <a:gd name="T90" fmla="*/ 251 w 358"/>
                <a:gd name="T91" fmla="*/ 148 h 291"/>
                <a:gd name="T92" fmla="*/ 251 w 358"/>
                <a:gd name="T93" fmla="*/ 148 h 291"/>
                <a:gd name="T94" fmla="*/ 252 w 358"/>
                <a:gd name="T95" fmla="*/ 147 h 291"/>
                <a:gd name="T96" fmla="*/ 252 w 358"/>
                <a:gd name="T97" fmla="*/ 147 h 291"/>
                <a:gd name="T98" fmla="*/ 252 w 358"/>
                <a:gd name="T99" fmla="*/ 147 h 291"/>
                <a:gd name="T100" fmla="*/ 253 w 358"/>
                <a:gd name="T101" fmla="*/ 147 h 291"/>
                <a:gd name="T102" fmla="*/ 253 w 358"/>
                <a:gd name="T103" fmla="*/ 147 h 291"/>
                <a:gd name="T104" fmla="*/ 253 w 358"/>
                <a:gd name="T105" fmla="*/ 147 h 291"/>
                <a:gd name="T106" fmla="*/ 326 w 358"/>
                <a:gd name="T107" fmla="*/ 147 h 291"/>
                <a:gd name="T108" fmla="*/ 329 w 358"/>
                <a:gd name="T109" fmla="*/ 151 h 291"/>
                <a:gd name="T110" fmla="*/ 326 w 358"/>
                <a:gd name="T111" fmla="*/ 1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8" h="291">
                  <a:moveTo>
                    <a:pt x="343" y="95"/>
                  </a:moveTo>
                  <a:cubicBezTo>
                    <a:pt x="334" y="39"/>
                    <a:pt x="300" y="14"/>
                    <a:pt x="264" y="11"/>
                  </a:cubicBezTo>
                  <a:cubicBezTo>
                    <a:pt x="205" y="6"/>
                    <a:pt x="184" y="48"/>
                    <a:pt x="179" y="56"/>
                  </a:cubicBezTo>
                  <a:cubicBezTo>
                    <a:pt x="174" y="48"/>
                    <a:pt x="138" y="0"/>
                    <a:pt x="77" y="14"/>
                  </a:cubicBezTo>
                  <a:cubicBezTo>
                    <a:pt x="48" y="20"/>
                    <a:pt x="22" y="48"/>
                    <a:pt x="15" y="95"/>
                  </a:cubicBezTo>
                  <a:cubicBezTo>
                    <a:pt x="0" y="189"/>
                    <a:pt x="128" y="253"/>
                    <a:pt x="179" y="291"/>
                  </a:cubicBezTo>
                  <a:cubicBezTo>
                    <a:pt x="230" y="253"/>
                    <a:pt x="358" y="189"/>
                    <a:pt x="343" y="95"/>
                  </a:cubicBezTo>
                  <a:close/>
                  <a:moveTo>
                    <a:pt x="326" y="154"/>
                  </a:moveTo>
                  <a:cubicBezTo>
                    <a:pt x="255" y="154"/>
                    <a:pt x="255" y="154"/>
                    <a:pt x="255" y="154"/>
                  </a:cubicBezTo>
                  <a:cubicBezTo>
                    <a:pt x="243" y="169"/>
                    <a:pt x="243" y="169"/>
                    <a:pt x="243" y="169"/>
                  </a:cubicBezTo>
                  <a:cubicBezTo>
                    <a:pt x="236" y="150"/>
                    <a:pt x="236" y="150"/>
                    <a:pt x="236" y="150"/>
                  </a:cubicBezTo>
                  <a:cubicBezTo>
                    <a:pt x="223" y="187"/>
                    <a:pt x="223" y="187"/>
                    <a:pt x="223" y="187"/>
                  </a:cubicBezTo>
                  <a:cubicBezTo>
                    <a:pt x="209" y="132"/>
                    <a:pt x="209" y="132"/>
                    <a:pt x="209" y="132"/>
                  </a:cubicBezTo>
                  <a:cubicBezTo>
                    <a:pt x="175" y="232"/>
                    <a:pt x="175" y="232"/>
                    <a:pt x="175" y="232"/>
                  </a:cubicBezTo>
                  <a:cubicBezTo>
                    <a:pt x="143" y="87"/>
                    <a:pt x="143" y="87"/>
                    <a:pt x="143" y="87"/>
                  </a:cubicBezTo>
                  <a:cubicBezTo>
                    <a:pt x="113" y="182"/>
                    <a:pt x="113" y="182"/>
                    <a:pt x="113" y="182"/>
                  </a:cubicBezTo>
                  <a:cubicBezTo>
                    <a:pt x="103" y="154"/>
                    <a:pt x="103" y="154"/>
                    <a:pt x="103" y="154"/>
                  </a:cubicBezTo>
                  <a:cubicBezTo>
                    <a:pt x="32" y="154"/>
                    <a:pt x="32" y="154"/>
                    <a:pt x="32" y="154"/>
                  </a:cubicBezTo>
                  <a:cubicBezTo>
                    <a:pt x="30" y="154"/>
                    <a:pt x="29" y="152"/>
                    <a:pt x="29" y="151"/>
                  </a:cubicBezTo>
                  <a:cubicBezTo>
                    <a:pt x="29" y="149"/>
                    <a:pt x="30" y="147"/>
                    <a:pt x="32" y="147"/>
                  </a:cubicBezTo>
                  <a:cubicBezTo>
                    <a:pt x="105" y="147"/>
                    <a:pt x="105" y="147"/>
                    <a:pt x="105" y="147"/>
                  </a:cubicBezTo>
                  <a:cubicBezTo>
                    <a:pt x="105" y="147"/>
                    <a:pt x="105" y="147"/>
                    <a:pt x="105" y="147"/>
                  </a:cubicBezTo>
                  <a:cubicBezTo>
                    <a:pt x="106" y="147"/>
                    <a:pt x="106" y="147"/>
                    <a:pt x="106" y="147"/>
                  </a:cubicBezTo>
                  <a:cubicBezTo>
                    <a:pt x="106" y="147"/>
                    <a:pt x="106" y="147"/>
                    <a:pt x="106" y="147"/>
                  </a:cubicBezTo>
                  <a:cubicBezTo>
                    <a:pt x="106" y="147"/>
                    <a:pt x="106" y="147"/>
                    <a:pt x="106" y="147"/>
                  </a:cubicBezTo>
                  <a:cubicBezTo>
                    <a:pt x="106" y="147"/>
                    <a:pt x="107" y="147"/>
                    <a:pt x="107" y="147"/>
                  </a:cubicBezTo>
                  <a:cubicBezTo>
                    <a:pt x="107" y="147"/>
                    <a:pt x="107" y="147"/>
                    <a:pt x="107" y="148"/>
                  </a:cubicBezTo>
                  <a:cubicBezTo>
                    <a:pt x="107" y="148"/>
                    <a:pt x="107" y="148"/>
                    <a:pt x="107" y="148"/>
                  </a:cubicBezTo>
                  <a:cubicBezTo>
                    <a:pt x="107" y="148"/>
                    <a:pt x="107" y="148"/>
                    <a:pt x="107" y="148"/>
                  </a:cubicBezTo>
                  <a:cubicBezTo>
                    <a:pt x="108" y="148"/>
                    <a:pt x="108" y="148"/>
                    <a:pt x="108" y="148"/>
                  </a:cubicBezTo>
                  <a:cubicBezTo>
                    <a:pt x="108" y="148"/>
                    <a:pt x="108" y="148"/>
                    <a:pt x="108" y="148"/>
                  </a:cubicBezTo>
                  <a:cubicBezTo>
                    <a:pt x="108" y="148"/>
                    <a:pt x="108" y="149"/>
                    <a:pt x="108" y="149"/>
                  </a:cubicBezTo>
                  <a:cubicBezTo>
                    <a:pt x="108" y="149"/>
                    <a:pt x="108" y="149"/>
                    <a:pt x="108" y="149"/>
                  </a:cubicBezTo>
                  <a:cubicBezTo>
                    <a:pt x="108" y="149"/>
                    <a:pt x="108" y="149"/>
                    <a:pt x="108" y="149"/>
                  </a:cubicBezTo>
                  <a:cubicBezTo>
                    <a:pt x="108" y="149"/>
                    <a:pt x="109" y="149"/>
                    <a:pt x="109" y="149"/>
                  </a:cubicBezTo>
                  <a:cubicBezTo>
                    <a:pt x="113" y="161"/>
                    <a:pt x="113" y="161"/>
                    <a:pt x="113" y="161"/>
                  </a:cubicBezTo>
                  <a:cubicBezTo>
                    <a:pt x="144" y="60"/>
                    <a:pt x="144" y="60"/>
                    <a:pt x="144" y="60"/>
                  </a:cubicBezTo>
                  <a:cubicBezTo>
                    <a:pt x="176" y="207"/>
                    <a:pt x="176" y="207"/>
                    <a:pt x="176" y="207"/>
                  </a:cubicBezTo>
                  <a:cubicBezTo>
                    <a:pt x="210" y="108"/>
                    <a:pt x="210" y="108"/>
                    <a:pt x="210" y="108"/>
                  </a:cubicBezTo>
                  <a:cubicBezTo>
                    <a:pt x="224" y="163"/>
                    <a:pt x="224" y="163"/>
                    <a:pt x="224" y="163"/>
                  </a:cubicBezTo>
                  <a:cubicBezTo>
                    <a:pt x="235" y="130"/>
                    <a:pt x="235" y="130"/>
                    <a:pt x="235" y="130"/>
                  </a:cubicBezTo>
                  <a:cubicBezTo>
                    <a:pt x="245" y="155"/>
                    <a:pt x="245" y="155"/>
                    <a:pt x="245" y="155"/>
                  </a:cubicBezTo>
                  <a:cubicBezTo>
                    <a:pt x="251" y="148"/>
                    <a:pt x="251" y="148"/>
                    <a:pt x="251" y="148"/>
                  </a:cubicBezTo>
                  <a:cubicBezTo>
                    <a:pt x="251" y="148"/>
                    <a:pt x="251" y="148"/>
                    <a:pt x="251" y="148"/>
                  </a:cubicBezTo>
                  <a:cubicBezTo>
                    <a:pt x="251" y="148"/>
                    <a:pt x="251" y="148"/>
                    <a:pt x="251" y="148"/>
                  </a:cubicBezTo>
                  <a:cubicBezTo>
                    <a:pt x="251" y="148"/>
                    <a:pt x="251" y="148"/>
                    <a:pt x="251" y="148"/>
                  </a:cubicBezTo>
                  <a:cubicBezTo>
                    <a:pt x="251" y="148"/>
                    <a:pt x="251" y="148"/>
                    <a:pt x="251" y="148"/>
                  </a:cubicBezTo>
                  <a:cubicBezTo>
                    <a:pt x="252" y="148"/>
                    <a:pt x="252" y="148"/>
                    <a:pt x="252" y="147"/>
                  </a:cubicBezTo>
                  <a:cubicBezTo>
                    <a:pt x="252" y="147"/>
                    <a:pt x="252" y="147"/>
                    <a:pt x="252" y="147"/>
                  </a:cubicBezTo>
                  <a:cubicBezTo>
                    <a:pt x="252" y="147"/>
                    <a:pt x="252" y="147"/>
                    <a:pt x="252" y="147"/>
                  </a:cubicBezTo>
                  <a:cubicBezTo>
                    <a:pt x="252" y="147"/>
                    <a:pt x="253" y="147"/>
                    <a:pt x="253" y="147"/>
                  </a:cubicBezTo>
                  <a:cubicBezTo>
                    <a:pt x="253" y="147"/>
                    <a:pt x="253" y="147"/>
                    <a:pt x="253" y="147"/>
                  </a:cubicBezTo>
                  <a:cubicBezTo>
                    <a:pt x="253" y="147"/>
                    <a:pt x="253" y="147"/>
                    <a:pt x="253" y="147"/>
                  </a:cubicBezTo>
                  <a:cubicBezTo>
                    <a:pt x="326" y="147"/>
                    <a:pt x="326" y="147"/>
                    <a:pt x="326" y="147"/>
                  </a:cubicBezTo>
                  <a:cubicBezTo>
                    <a:pt x="328" y="147"/>
                    <a:pt x="329" y="149"/>
                    <a:pt x="329" y="151"/>
                  </a:cubicBezTo>
                  <a:cubicBezTo>
                    <a:pt x="329" y="152"/>
                    <a:pt x="328" y="154"/>
                    <a:pt x="326" y="1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2">
              <a:extLst>
                <a:ext uri="{FF2B5EF4-FFF2-40B4-BE49-F238E27FC236}">
                  <a16:creationId xmlns:a16="http://schemas.microsoft.com/office/drawing/2014/main" id="{99717960-0FE5-4118-BCA3-A1F240DAE101}"/>
                </a:ext>
              </a:extLst>
            </p:cNvPr>
            <p:cNvSpPr>
              <a:spLocks/>
            </p:cNvSpPr>
            <p:nvPr/>
          </p:nvSpPr>
          <p:spPr bwMode="auto">
            <a:xfrm>
              <a:off x="4365627" y="4232275"/>
              <a:ext cx="222250" cy="222250"/>
            </a:xfrm>
            <a:custGeom>
              <a:avLst/>
              <a:gdLst>
                <a:gd name="T0" fmla="*/ 115 w 137"/>
                <a:gd name="T1" fmla="*/ 136 h 136"/>
                <a:gd name="T2" fmla="*/ 137 w 137"/>
                <a:gd name="T3" fmla="*/ 81 h 136"/>
                <a:gd name="T4" fmla="*/ 55 w 137"/>
                <a:gd name="T5" fmla="*/ 0 h 136"/>
                <a:gd name="T6" fmla="*/ 0 w 137"/>
                <a:gd name="T7" fmla="*/ 21 h 136"/>
                <a:gd name="T8" fmla="*/ 115 w 137"/>
                <a:gd name="T9" fmla="*/ 136 h 136"/>
              </a:gdLst>
              <a:ahLst/>
              <a:cxnLst>
                <a:cxn ang="0">
                  <a:pos x="T0" y="T1"/>
                </a:cxn>
                <a:cxn ang="0">
                  <a:pos x="T2" y="T3"/>
                </a:cxn>
                <a:cxn ang="0">
                  <a:pos x="T4" y="T5"/>
                </a:cxn>
                <a:cxn ang="0">
                  <a:pos x="T6" y="T7"/>
                </a:cxn>
                <a:cxn ang="0">
                  <a:pos x="T8" y="T9"/>
                </a:cxn>
              </a:cxnLst>
              <a:rect l="0" t="0" r="r" b="b"/>
              <a:pathLst>
                <a:path w="137" h="136">
                  <a:moveTo>
                    <a:pt x="115" y="136"/>
                  </a:moveTo>
                  <a:cubicBezTo>
                    <a:pt x="129" y="122"/>
                    <a:pt x="137" y="102"/>
                    <a:pt x="137" y="81"/>
                  </a:cubicBezTo>
                  <a:cubicBezTo>
                    <a:pt x="137" y="36"/>
                    <a:pt x="100" y="0"/>
                    <a:pt x="55" y="0"/>
                  </a:cubicBezTo>
                  <a:cubicBezTo>
                    <a:pt x="34" y="0"/>
                    <a:pt x="15" y="8"/>
                    <a:pt x="0" y="21"/>
                  </a:cubicBezTo>
                  <a:cubicBezTo>
                    <a:pt x="39" y="59"/>
                    <a:pt x="77" y="98"/>
                    <a:pt x="115" y="1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83">
              <a:extLst>
                <a:ext uri="{FF2B5EF4-FFF2-40B4-BE49-F238E27FC236}">
                  <a16:creationId xmlns:a16="http://schemas.microsoft.com/office/drawing/2014/main" id="{FE9577AB-BBD0-4C51-BC90-5BC36FBBD7EE}"/>
                </a:ext>
              </a:extLst>
            </p:cNvPr>
            <p:cNvSpPr>
              <a:spLocks/>
            </p:cNvSpPr>
            <p:nvPr/>
          </p:nvSpPr>
          <p:spPr bwMode="auto">
            <a:xfrm>
              <a:off x="4321177" y="4283075"/>
              <a:ext cx="215900" cy="214313"/>
            </a:xfrm>
            <a:custGeom>
              <a:avLst/>
              <a:gdLst>
                <a:gd name="T0" fmla="*/ 18 w 133"/>
                <a:gd name="T1" fmla="*/ 0 h 132"/>
                <a:gd name="T2" fmla="*/ 0 w 133"/>
                <a:gd name="T3" fmla="*/ 50 h 132"/>
                <a:gd name="T4" fmla="*/ 82 w 133"/>
                <a:gd name="T5" fmla="*/ 132 h 132"/>
                <a:gd name="T6" fmla="*/ 133 w 133"/>
                <a:gd name="T7" fmla="*/ 114 h 132"/>
                <a:gd name="T8" fmla="*/ 18 w 133"/>
                <a:gd name="T9" fmla="*/ 0 h 132"/>
              </a:gdLst>
              <a:ahLst/>
              <a:cxnLst>
                <a:cxn ang="0">
                  <a:pos x="T0" y="T1"/>
                </a:cxn>
                <a:cxn ang="0">
                  <a:pos x="T2" y="T3"/>
                </a:cxn>
                <a:cxn ang="0">
                  <a:pos x="T4" y="T5"/>
                </a:cxn>
                <a:cxn ang="0">
                  <a:pos x="T6" y="T7"/>
                </a:cxn>
                <a:cxn ang="0">
                  <a:pos x="T8" y="T9"/>
                </a:cxn>
              </a:cxnLst>
              <a:rect l="0" t="0" r="r" b="b"/>
              <a:pathLst>
                <a:path w="133" h="132">
                  <a:moveTo>
                    <a:pt x="18" y="0"/>
                  </a:moveTo>
                  <a:cubicBezTo>
                    <a:pt x="7" y="14"/>
                    <a:pt x="0" y="31"/>
                    <a:pt x="0" y="50"/>
                  </a:cubicBezTo>
                  <a:cubicBezTo>
                    <a:pt x="0" y="95"/>
                    <a:pt x="37" y="132"/>
                    <a:pt x="82" y="132"/>
                  </a:cubicBezTo>
                  <a:cubicBezTo>
                    <a:pt x="101" y="132"/>
                    <a:pt x="119" y="125"/>
                    <a:pt x="133" y="114"/>
                  </a:cubicBezTo>
                  <a:cubicBezTo>
                    <a:pt x="94" y="76"/>
                    <a:pt x="56" y="38"/>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2" name="Group 171">
            <a:extLst>
              <a:ext uri="{FF2B5EF4-FFF2-40B4-BE49-F238E27FC236}">
                <a16:creationId xmlns:a16="http://schemas.microsoft.com/office/drawing/2014/main" id="{A2EC0B82-9D13-4865-B39A-3CB8963A9A92}"/>
              </a:ext>
            </a:extLst>
          </p:cNvPr>
          <p:cNvGrpSpPr/>
          <p:nvPr/>
        </p:nvGrpSpPr>
        <p:grpSpPr>
          <a:xfrm>
            <a:off x="4887912" y="5435600"/>
            <a:ext cx="935037" cy="876300"/>
            <a:chOff x="4848227" y="5016500"/>
            <a:chExt cx="935037" cy="876300"/>
          </a:xfrm>
          <a:solidFill>
            <a:schemeClr val="accent1"/>
          </a:solidFill>
        </p:grpSpPr>
        <p:sp>
          <p:nvSpPr>
            <p:cNvPr id="140" name="Freeform 73">
              <a:extLst>
                <a:ext uri="{FF2B5EF4-FFF2-40B4-BE49-F238E27FC236}">
                  <a16:creationId xmlns:a16="http://schemas.microsoft.com/office/drawing/2014/main" id="{09BE6E97-29F7-4595-9DB0-43299AC65415}"/>
                </a:ext>
              </a:extLst>
            </p:cNvPr>
            <p:cNvSpPr>
              <a:spLocks noEditPoints="1"/>
            </p:cNvSpPr>
            <p:nvPr/>
          </p:nvSpPr>
          <p:spPr bwMode="auto">
            <a:xfrm>
              <a:off x="4848227" y="5016500"/>
              <a:ext cx="690563" cy="876300"/>
            </a:xfrm>
            <a:custGeom>
              <a:avLst/>
              <a:gdLst>
                <a:gd name="T0" fmla="*/ 412 w 424"/>
                <a:gd name="T1" fmla="*/ 515 h 538"/>
                <a:gd name="T2" fmla="*/ 361 w 424"/>
                <a:gd name="T3" fmla="*/ 447 h 538"/>
                <a:gd name="T4" fmla="*/ 353 w 424"/>
                <a:gd name="T5" fmla="*/ 423 h 538"/>
                <a:gd name="T6" fmla="*/ 368 w 424"/>
                <a:gd name="T7" fmla="*/ 387 h 538"/>
                <a:gd name="T8" fmla="*/ 201 w 424"/>
                <a:gd name="T9" fmla="*/ 150 h 538"/>
                <a:gd name="T10" fmla="*/ 184 w 424"/>
                <a:gd name="T11" fmla="*/ 129 h 538"/>
                <a:gd name="T12" fmla="*/ 72 w 424"/>
                <a:gd name="T13" fmla="*/ 36 h 538"/>
                <a:gd name="T14" fmla="*/ 97 w 424"/>
                <a:gd name="T15" fmla="*/ 5 h 538"/>
                <a:gd name="T16" fmla="*/ 5 w 424"/>
                <a:gd name="T17" fmla="*/ 63 h 538"/>
                <a:gd name="T18" fmla="*/ 17 w 424"/>
                <a:gd name="T19" fmla="*/ 78 h 538"/>
                <a:gd name="T20" fmla="*/ 126 w 424"/>
                <a:gd name="T21" fmla="*/ 173 h 538"/>
                <a:gd name="T22" fmla="*/ 96 w 424"/>
                <a:gd name="T23" fmla="*/ 212 h 538"/>
                <a:gd name="T24" fmla="*/ 123 w 424"/>
                <a:gd name="T25" fmla="*/ 209 h 538"/>
                <a:gd name="T26" fmla="*/ 325 w 424"/>
                <a:gd name="T27" fmla="*/ 444 h 538"/>
                <a:gd name="T28" fmla="*/ 336 w 424"/>
                <a:gd name="T29" fmla="*/ 436 h 538"/>
                <a:gd name="T30" fmla="*/ 357 w 424"/>
                <a:gd name="T31" fmla="*/ 450 h 538"/>
                <a:gd name="T32" fmla="*/ 357 w 424"/>
                <a:gd name="T33" fmla="*/ 450 h 538"/>
                <a:gd name="T34" fmla="*/ 53 w 424"/>
                <a:gd name="T35" fmla="*/ 50 h 538"/>
                <a:gd name="T36" fmla="*/ 144 w 424"/>
                <a:gd name="T37" fmla="*/ 159 h 538"/>
                <a:gd name="T38" fmla="*/ 53 w 424"/>
                <a:gd name="T39" fmla="*/ 50 h 538"/>
                <a:gd name="T40" fmla="*/ 139 w 424"/>
                <a:gd name="T41" fmla="*/ 214 h 538"/>
                <a:gd name="T42" fmla="*/ 183 w 424"/>
                <a:gd name="T43" fmla="*/ 183 h 538"/>
                <a:gd name="T44" fmla="*/ 141 w 424"/>
                <a:gd name="T45" fmla="*/ 218 h 538"/>
                <a:gd name="T46" fmla="*/ 154 w 424"/>
                <a:gd name="T47" fmla="*/ 239 h 538"/>
                <a:gd name="T48" fmla="*/ 175 w 424"/>
                <a:gd name="T49" fmla="*/ 221 h 538"/>
                <a:gd name="T50" fmla="*/ 177 w 424"/>
                <a:gd name="T51" fmla="*/ 224 h 538"/>
                <a:gd name="T52" fmla="*/ 154 w 424"/>
                <a:gd name="T53" fmla="*/ 239 h 538"/>
                <a:gd name="T54" fmla="*/ 174 w 424"/>
                <a:gd name="T55" fmla="*/ 261 h 538"/>
                <a:gd name="T56" fmla="*/ 218 w 424"/>
                <a:gd name="T57" fmla="*/ 230 h 538"/>
                <a:gd name="T58" fmla="*/ 176 w 424"/>
                <a:gd name="T59" fmla="*/ 264 h 538"/>
                <a:gd name="T60" fmla="*/ 190 w 424"/>
                <a:gd name="T61" fmla="*/ 285 h 538"/>
                <a:gd name="T62" fmla="*/ 210 w 424"/>
                <a:gd name="T63" fmla="*/ 267 h 538"/>
                <a:gd name="T64" fmla="*/ 213 w 424"/>
                <a:gd name="T65" fmla="*/ 271 h 538"/>
                <a:gd name="T66" fmla="*/ 190 w 424"/>
                <a:gd name="T67" fmla="*/ 285 h 538"/>
                <a:gd name="T68" fmla="*/ 209 w 424"/>
                <a:gd name="T69" fmla="*/ 308 h 538"/>
                <a:gd name="T70" fmla="*/ 254 w 424"/>
                <a:gd name="T71" fmla="*/ 277 h 538"/>
                <a:gd name="T72" fmla="*/ 212 w 424"/>
                <a:gd name="T73" fmla="*/ 311 h 538"/>
                <a:gd name="T74" fmla="*/ 323 w 424"/>
                <a:gd name="T75" fmla="*/ 434 h 538"/>
                <a:gd name="T76" fmla="*/ 233 w 424"/>
                <a:gd name="T77" fmla="*/ 343 h 538"/>
                <a:gd name="T78" fmla="*/ 359 w 424"/>
                <a:gd name="T79" fmla="*/ 385 h 538"/>
                <a:gd name="T80" fmla="*/ 323 w 424"/>
                <a:gd name="T81" fmla="*/ 43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4" h="538">
                  <a:moveTo>
                    <a:pt x="424" y="538"/>
                  </a:moveTo>
                  <a:cubicBezTo>
                    <a:pt x="412" y="515"/>
                    <a:pt x="412" y="515"/>
                    <a:pt x="412" y="515"/>
                  </a:cubicBezTo>
                  <a:cubicBezTo>
                    <a:pt x="361" y="447"/>
                    <a:pt x="361" y="447"/>
                    <a:pt x="361" y="447"/>
                  </a:cubicBezTo>
                  <a:cubicBezTo>
                    <a:pt x="361" y="447"/>
                    <a:pt x="361" y="447"/>
                    <a:pt x="361" y="447"/>
                  </a:cubicBezTo>
                  <a:cubicBezTo>
                    <a:pt x="363" y="446"/>
                    <a:pt x="363" y="443"/>
                    <a:pt x="362" y="441"/>
                  </a:cubicBezTo>
                  <a:cubicBezTo>
                    <a:pt x="353" y="423"/>
                    <a:pt x="353" y="423"/>
                    <a:pt x="353" y="423"/>
                  </a:cubicBezTo>
                  <a:cubicBezTo>
                    <a:pt x="364" y="415"/>
                    <a:pt x="364" y="415"/>
                    <a:pt x="364" y="415"/>
                  </a:cubicBezTo>
                  <a:cubicBezTo>
                    <a:pt x="373" y="409"/>
                    <a:pt x="375" y="396"/>
                    <a:pt x="368" y="387"/>
                  </a:cubicBezTo>
                  <a:cubicBezTo>
                    <a:pt x="193" y="156"/>
                    <a:pt x="193" y="156"/>
                    <a:pt x="193" y="156"/>
                  </a:cubicBezTo>
                  <a:cubicBezTo>
                    <a:pt x="201" y="150"/>
                    <a:pt x="201" y="150"/>
                    <a:pt x="201" y="150"/>
                  </a:cubicBezTo>
                  <a:cubicBezTo>
                    <a:pt x="206" y="146"/>
                    <a:pt x="208" y="137"/>
                    <a:pt x="203" y="132"/>
                  </a:cubicBezTo>
                  <a:cubicBezTo>
                    <a:pt x="199" y="126"/>
                    <a:pt x="190" y="124"/>
                    <a:pt x="184" y="129"/>
                  </a:cubicBezTo>
                  <a:cubicBezTo>
                    <a:pt x="157" y="149"/>
                    <a:pt x="157" y="149"/>
                    <a:pt x="157" y="149"/>
                  </a:cubicBezTo>
                  <a:cubicBezTo>
                    <a:pt x="72" y="36"/>
                    <a:pt x="72" y="36"/>
                    <a:pt x="72" y="36"/>
                  </a:cubicBezTo>
                  <a:cubicBezTo>
                    <a:pt x="95" y="18"/>
                    <a:pt x="95" y="18"/>
                    <a:pt x="95" y="18"/>
                  </a:cubicBezTo>
                  <a:cubicBezTo>
                    <a:pt x="100" y="15"/>
                    <a:pt x="100" y="9"/>
                    <a:pt x="97" y="5"/>
                  </a:cubicBezTo>
                  <a:cubicBezTo>
                    <a:pt x="94" y="1"/>
                    <a:pt x="88" y="0"/>
                    <a:pt x="84" y="3"/>
                  </a:cubicBezTo>
                  <a:cubicBezTo>
                    <a:pt x="5" y="63"/>
                    <a:pt x="5" y="63"/>
                    <a:pt x="5" y="63"/>
                  </a:cubicBezTo>
                  <a:cubicBezTo>
                    <a:pt x="1" y="66"/>
                    <a:pt x="0" y="72"/>
                    <a:pt x="3" y="76"/>
                  </a:cubicBezTo>
                  <a:cubicBezTo>
                    <a:pt x="6" y="80"/>
                    <a:pt x="12" y="81"/>
                    <a:pt x="17" y="78"/>
                  </a:cubicBezTo>
                  <a:cubicBezTo>
                    <a:pt x="40" y="60"/>
                    <a:pt x="40" y="60"/>
                    <a:pt x="40" y="60"/>
                  </a:cubicBezTo>
                  <a:cubicBezTo>
                    <a:pt x="126" y="173"/>
                    <a:pt x="126" y="173"/>
                    <a:pt x="126" y="173"/>
                  </a:cubicBezTo>
                  <a:cubicBezTo>
                    <a:pt x="99" y="193"/>
                    <a:pt x="99" y="193"/>
                    <a:pt x="99" y="193"/>
                  </a:cubicBezTo>
                  <a:cubicBezTo>
                    <a:pt x="93" y="198"/>
                    <a:pt x="92" y="206"/>
                    <a:pt x="96" y="212"/>
                  </a:cubicBezTo>
                  <a:cubicBezTo>
                    <a:pt x="101" y="218"/>
                    <a:pt x="109" y="219"/>
                    <a:pt x="115" y="215"/>
                  </a:cubicBezTo>
                  <a:cubicBezTo>
                    <a:pt x="123" y="209"/>
                    <a:pt x="123" y="209"/>
                    <a:pt x="123" y="209"/>
                  </a:cubicBezTo>
                  <a:cubicBezTo>
                    <a:pt x="297" y="441"/>
                    <a:pt x="297" y="441"/>
                    <a:pt x="297" y="441"/>
                  </a:cubicBezTo>
                  <a:cubicBezTo>
                    <a:pt x="304" y="449"/>
                    <a:pt x="317" y="451"/>
                    <a:pt x="325" y="444"/>
                  </a:cubicBezTo>
                  <a:cubicBezTo>
                    <a:pt x="351" y="425"/>
                    <a:pt x="351" y="425"/>
                    <a:pt x="351" y="425"/>
                  </a:cubicBezTo>
                  <a:cubicBezTo>
                    <a:pt x="336" y="436"/>
                    <a:pt x="336" y="436"/>
                    <a:pt x="336" y="436"/>
                  </a:cubicBezTo>
                  <a:cubicBezTo>
                    <a:pt x="351" y="450"/>
                    <a:pt x="351" y="450"/>
                    <a:pt x="351" y="450"/>
                  </a:cubicBezTo>
                  <a:cubicBezTo>
                    <a:pt x="353" y="451"/>
                    <a:pt x="355" y="452"/>
                    <a:pt x="357" y="450"/>
                  </a:cubicBezTo>
                  <a:cubicBezTo>
                    <a:pt x="358" y="450"/>
                    <a:pt x="358" y="450"/>
                    <a:pt x="358" y="450"/>
                  </a:cubicBezTo>
                  <a:cubicBezTo>
                    <a:pt x="357" y="450"/>
                    <a:pt x="357" y="450"/>
                    <a:pt x="357" y="450"/>
                  </a:cubicBezTo>
                  <a:lnTo>
                    <a:pt x="424" y="538"/>
                  </a:lnTo>
                  <a:close/>
                  <a:moveTo>
                    <a:pt x="53" y="50"/>
                  </a:moveTo>
                  <a:cubicBezTo>
                    <a:pt x="59" y="46"/>
                    <a:pt x="59" y="46"/>
                    <a:pt x="59" y="46"/>
                  </a:cubicBezTo>
                  <a:cubicBezTo>
                    <a:pt x="144" y="159"/>
                    <a:pt x="144" y="159"/>
                    <a:pt x="144" y="159"/>
                  </a:cubicBezTo>
                  <a:cubicBezTo>
                    <a:pt x="139" y="163"/>
                    <a:pt x="139" y="163"/>
                    <a:pt x="139" y="163"/>
                  </a:cubicBezTo>
                  <a:lnTo>
                    <a:pt x="53" y="50"/>
                  </a:lnTo>
                  <a:close/>
                  <a:moveTo>
                    <a:pt x="138" y="217"/>
                  </a:moveTo>
                  <a:cubicBezTo>
                    <a:pt x="138" y="216"/>
                    <a:pt x="138" y="215"/>
                    <a:pt x="139" y="214"/>
                  </a:cubicBezTo>
                  <a:cubicBezTo>
                    <a:pt x="180" y="183"/>
                    <a:pt x="180" y="183"/>
                    <a:pt x="180" y="183"/>
                  </a:cubicBezTo>
                  <a:cubicBezTo>
                    <a:pt x="181" y="182"/>
                    <a:pt x="182" y="183"/>
                    <a:pt x="183" y="183"/>
                  </a:cubicBezTo>
                  <a:cubicBezTo>
                    <a:pt x="184" y="184"/>
                    <a:pt x="184" y="186"/>
                    <a:pt x="183" y="186"/>
                  </a:cubicBezTo>
                  <a:cubicBezTo>
                    <a:pt x="141" y="218"/>
                    <a:pt x="141" y="218"/>
                    <a:pt x="141" y="218"/>
                  </a:cubicBezTo>
                  <a:cubicBezTo>
                    <a:pt x="140" y="218"/>
                    <a:pt x="139" y="218"/>
                    <a:pt x="138" y="217"/>
                  </a:cubicBezTo>
                  <a:close/>
                  <a:moveTo>
                    <a:pt x="154" y="239"/>
                  </a:moveTo>
                  <a:cubicBezTo>
                    <a:pt x="154" y="238"/>
                    <a:pt x="154" y="236"/>
                    <a:pt x="155" y="236"/>
                  </a:cubicBezTo>
                  <a:cubicBezTo>
                    <a:pt x="175" y="221"/>
                    <a:pt x="175" y="221"/>
                    <a:pt x="175" y="221"/>
                  </a:cubicBezTo>
                  <a:cubicBezTo>
                    <a:pt x="176" y="220"/>
                    <a:pt x="177" y="220"/>
                    <a:pt x="178" y="221"/>
                  </a:cubicBezTo>
                  <a:cubicBezTo>
                    <a:pt x="178" y="222"/>
                    <a:pt x="178" y="223"/>
                    <a:pt x="177" y="224"/>
                  </a:cubicBezTo>
                  <a:cubicBezTo>
                    <a:pt x="157" y="239"/>
                    <a:pt x="157" y="239"/>
                    <a:pt x="157" y="239"/>
                  </a:cubicBezTo>
                  <a:cubicBezTo>
                    <a:pt x="157" y="240"/>
                    <a:pt x="155" y="240"/>
                    <a:pt x="154" y="239"/>
                  </a:cubicBezTo>
                  <a:close/>
                  <a:moveTo>
                    <a:pt x="174" y="264"/>
                  </a:moveTo>
                  <a:cubicBezTo>
                    <a:pt x="173" y="263"/>
                    <a:pt x="173" y="262"/>
                    <a:pt x="174" y="261"/>
                  </a:cubicBezTo>
                  <a:cubicBezTo>
                    <a:pt x="215" y="230"/>
                    <a:pt x="215" y="230"/>
                    <a:pt x="215" y="230"/>
                  </a:cubicBezTo>
                  <a:cubicBezTo>
                    <a:pt x="216" y="229"/>
                    <a:pt x="218" y="229"/>
                    <a:pt x="218" y="230"/>
                  </a:cubicBezTo>
                  <a:cubicBezTo>
                    <a:pt x="219" y="231"/>
                    <a:pt x="219" y="232"/>
                    <a:pt x="218" y="233"/>
                  </a:cubicBezTo>
                  <a:cubicBezTo>
                    <a:pt x="176" y="264"/>
                    <a:pt x="176" y="264"/>
                    <a:pt x="176" y="264"/>
                  </a:cubicBezTo>
                  <a:cubicBezTo>
                    <a:pt x="176" y="265"/>
                    <a:pt x="174" y="265"/>
                    <a:pt x="174" y="264"/>
                  </a:cubicBezTo>
                  <a:close/>
                  <a:moveTo>
                    <a:pt x="190" y="285"/>
                  </a:moveTo>
                  <a:cubicBezTo>
                    <a:pt x="189" y="284"/>
                    <a:pt x="189" y="283"/>
                    <a:pt x="190" y="282"/>
                  </a:cubicBezTo>
                  <a:cubicBezTo>
                    <a:pt x="210" y="267"/>
                    <a:pt x="210" y="267"/>
                    <a:pt x="210" y="267"/>
                  </a:cubicBezTo>
                  <a:cubicBezTo>
                    <a:pt x="211" y="267"/>
                    <a:pt x="212" y="267"/>
                    <a:pt x="213" y="268"/>
                  </a:cubicBezTo>
                  <a:cubicBezTo>
                    <a:pt x="214" y="269"/>
                    <a:pt x="213" y="270"/>
                    <a:pt x="213" y="271"/>
                  </a:cubicBezTo>
                  <a:cubicBezTo>
                    <a:pt x="193" y="286"/>
                    <a:pt x="193" y="286"/>
                    <a:pt x="193" y="286"/>
                  </a:cubicBezTo>
                  <a:cubicBezTo>
                    <a:pt x="192" y="286"/>
                    <a:pt x="190" y="286"/>
                    <a:pt x="190" y="285"/>
                  </a:cubicBezTo>
                  <a:close/>
                  <a:moveTo>
                    <a:pt x="209" y="310"/>
                  </a:moveTo>
                  <a:cubicBezTo>
                    <a:pt x="208" y="310"/>
                    <a:pt x="208" y="308"/>
                    <a:pt x="209" y="308"/>
                  </a:cubicBezTo>
                  <a:cubicBezTo>
                    <a:pt x="251" y="276"/>
                    <a:pt x="251" y="276"/>
                    <a:pt x="251" y="276"/>
                  </a:cubicBezTo>
                  <a:cubicBezTo>
                    <a:pt x="251" y="276"/>
                    <a:pt x="253" y="276"/>
                    <a:pt x="254" y="277"/>
                  </a:cubicBezTo>
                  <a:cubicBezTo>
                    <a:pt x="254" y="278"/>
                    <a:pt x="254" y="279"/>
                    <a:pt x="253" y="280"/>
                  </a:cubicBezTo>
                  <a:cubicBezTo>
                    <a:pt x="212" y="311"/>
                    <a:pt x="212" y="311"/>
                    <a:pt x="212" y="311"/>
                  </a:cubicBezTo>
                  <a:cubicBezTo>
                    <a:pt x="211" y="312"/>
                    <a:pt x="209" y="311"/>
                    <a:pt x="209" y="310"/>
                  </a:cubicBezTo>
                  <a:close/>
                  <a:moveTo>
                    <a:pt x="323" y="434"/>
                  </a:moveTo>
                  <a:cubicBezTo>
                    <a:pt x="316" y="440"/>
                    <a:pt x="305" y="438"/>
                    <a:pt x="299" y="430"/>
                  </a:cubicBezTo>
                  <a:cubicBezTo>
                    <a:pt x="233" y="343"/>
                    <a:pt x="233" y="343"/>
                    <a:pt x="233" y="343"/>
                  </a:cubicBezTo>
                  <a:cubicBezTo>
                    <a:pt x="292" y="297"/>
                    <a:pt x="292" y="297"/>
                    <a:pt x="292" y="297"/>
                  </a:cubicBezTo>
                  <a:cubicBezTo>
                    <a:pt x="359" y="385"/>
                    <a:pt x="359" y="385"/>
                    <a:pt x="359" y="385"/>
                  </a:cubicBezTo>
                  <a:cubicBezTo>
                    <a:pt x="365" y="393"/>
                    <a:pt x="363" y="404"/>
                    <a:pt x="356" y="409"/>
                  </a:cubicBezTo>
                  <a:lnTo>
                    <a:pt x="323" y="43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nvGrpSpPr>
            <p:cNvPr id="162" name="Group 161">
              <a:extLst>
                <a:ext uri="{FF2B5EF4-FFF2-40B4-BE49-F238E27FC236}">
                  <a16:creationId xmlns:a16="http://schemas.microsoft.com/office/drawing/2014/main" id="{35D3DF55-2D7D-49B8-8973-B15A8BB4B149}"/>
                </a:ext>
              </a:extLst>
            </p:cNvPr>
            <p:cNvGrpSpPr/>
            <p:nvPr/>
          </p:nvGrpSpPr>
          <p:grpSpPr>
            <a:xfrm>
              <a:off x="5462589" y="5224463"/>
              <a:ext cx="320675" cy="303212"/>
              <a:chOff x="2338388" y="5224463"/>
              <a:chExt cx="320675" cy="303212"/>
            </a:xfrm>
            <a:grpFill/>
          </p:grpSpPr>
          <p:sp>
            <p:nvSpPr>
              <p:cNvPr id="151" name="Freeform 84">
                <a:extLst>
                  <a:ext uri="{FF2B5EF4-FFF2-40B4-BE49-F238E27FC236}">
                    <a16:creationId xmlns:a16="http://schemas.microsoft.com/office/drawing/2014/main" id="{F8455F6D-EAC6-4B6A-BF46-C2D6D9B62D3B}"/>
                  </a:ext>
                </a:extLst>
              </p:cNvPr>
              <p:cNvSpPr>
                <a:spLocks/>
              </p:cNvSpPr>
              <p:nvPr/>
            </p:nvSpPr>
            <p:spPr bwMode="auto">
              <a:xfrm>
                <a:off x="2338388" y="5224463"/>
                <a:ext cx="320675" cy="282575"/>
              </a:xfrm>
              <a:custGeom>
                <a:avLst/>
                <a:gdLst>
                  <a:gd name="T0" fmla="*/ 191 w 197"/>
                  <a:gd name="T1" fmla="*/ 163 h 174"/>
                  <a:gd name="T2" fmla="*/ 175 w 197"/>
                  <a:gd name="T3" fmla="*/ 163 h 174"/>
                  <a:gd name="T4" fmla="*/ 175 w 197"/>
                  <a:gd name="T5" fmla="*/ 92 h 174"/>
                  <a:gd name="T6" fmla="*/ 169 w 197"/>
                  <a:gd name="T7" fmla="*/ 87 h 174"/>
                  <a:gd name="T8" fmla="*/ 126 w 197"/>
                  <a:gd name="T9" fmla="*/ 87 h 174"/>
                  <a:gd name="T10" fmla="*/ 126 w 197"/>
                  <a:gd name="T11" fmla="*/ 52 h 174"/>
                  <a:gd name="T12" fmla="*/ 151 w 197"/>
                  <a:gd name="T13" fmla="*/ 52 h 174"/>
                  <a:gd name="T14" fmla="*/ 155 w 197"/>
                  <a:gd name="T15" fmla="*/ 48 h 174"/>
                  <a:gd name="T16" fmla="*/ 151 w 197"/>
                  <a:gd name="T17" fmla="*/ 43 h 174"/>
                  <a:gd name="T18" fmla="*/ 122 w 197"/>
                  <a:gd name="T19" fmla="*/ 43 h 174"/>
                  <a:gd name="T20" fmla="*/ 117 w 197"/>
                  <a:gd name="T21" fmla="*/ 48 h 174"/>
                  <a:gd name="T22" fmla="*/ 117 w 197"/>
                  <a:gd name="T23" fmla="*/ 87 h 174"/>
                  <a:gd name="T24" fmla="*/ 60 w 197"/>
                  <a:gd name="T25" fmla="*/ 87 h 174"/>
                  <a:gd name="T26" fmla="*/ 42 w 197"/>
                  <a:gd name="T27" fmla="*/ 5 h 174"/>
                  <a:gd name="T28" fmla="*/ 36 w 197"/>
                  <a:gd name="T29" fmla="*/ 0 h 174"/>
                  <a:gd name="T30" fmla="*/ 6 w 197"/>
                  <a:gd name="T31" fmla="*/ 0 h 174"/>
                  <a:gd name="T32" fmla="*/ 0 w 197"/>
                  <a:gd name="T33" fmla="*/ 6 h 174"/>
                  <a:gd name="T34" fmla="*/ 6 w 197"/>
                  <a:gd name="T35" fmla="*/ 11 h 174"/>
                  <a:gd name="T36" fmla="*/ 32 w 197"/>
                  <a:gd name="T37" fmla="*/ 11 h 174"/>
                  <a:gd name="T38" fmla="*/ 51 w 197"/>
                  <a:gd name="T39" fmla="*/ 93 h 174"/>
                  <a:gd name="T40" fmla="*/ 56 w 197"/>
                  <a:gd name="T41" fmla="*/ 97 h 174"/>
                  <a:gd name="T42" fmla="*/ 164 w 197"/>
                  <a:gd name="T43" fmla="*/ 97 h 174"/>
                  <a:gd name="T44" fmla="*/ 164 w 197"/>
                  <a:gd name="T45" fmla="*/ 168 h 174"/>
                  <a:gd name="T46" fmla="*/ 169 w 197"/>
                  <a:gd name="T47" fmla="*/ 174 h 174"/>
                  <a:gd name="T48" fmla="*/ 191 w 197"/>
                  <a:gd name="T49" fmla="*/ 174 h 174"/>
                  <a:gd name="T50" fmla="*/ 197 w 197"/>
                  <a:gd name="T51" fmla="*/ 168 h 174"/>
                  <a:gd name="T52" fmla="*/ 191 w 197"/>
                  <a:gd name="T53" fmla="*/ 16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 h="174">
                    <a:moveTo>
                      <a:pt x="191" y="163"/>
                    </a:moveTo>
                    <a:cubicBezTo>
                      <a:pt x="175" y="163"/>
                      <a:pt x="175" y="163"/>
                      <a:pt x="175" y="163"/>
                    </a:cubicBezTo>
                    <a:cubicBezTo>
                      <a:pt x="175" y="92"/>
                      <a:pt x="175" y="92"/>
                      <a:pt x="175" y="92"/>
                    </a:cubicBezTo>
                    <a:cubicBezTo>
                      <a:pt x="175" y="89"/>
                      <a:pt x="172" y="87"/>
                      <a:pt x="169" y="87"/>
                    </a:cubicBezTo>
                    <a:cubicBezTo>
                      <a:pt x="126" y="87"/>
                      <a:pt x="126" y="87"/>
                      <a:pt x="126" y="87"/>
                    </a:cubicBezTo>
                    <a:cubicBezTo>
                      <a:pt x="126" y="52"/>
                      <a:pt x="126" y="52"/>
                      <a:pt x="126" y="52"/>
                    </a:cubicBezTo>
                    <a:cubicBezTo>
                      <a:pt x="151" y="52"/>
                      <a:pt x="151" y="52"/>
                      <a:pt x="151" y="52"/>
                    </a:cubicBezTo>
                    <a:cubicBezTo>
                      <a:pt x="153" y="52"/>
                      <a:pt x="155" y="50"/>
                      <a:pt x="155" y="48"/>
                    </a:cubicBezTo>
                    <a:cubicBezTo>
                      <a:pt x="155" y="45"/>
                      <a:pt x="153" y="43"/>
                      <a:pt x="151" y="43"/>
                    </a:cubicBezTo>
                    <a:cubicBezTo>
                      <a:pt x="122" y="43"/>
                      <a:pt x="122" y="43"/>
                      <a:pt x="122" y="43"/>
                    </a:cubicBezTo>
                    <a:cubicBezTo>
                      <a:pt x="119" y="43"/>
                      <a:pt x="117" y="45"/>
                      <a:pt x="117" y="48"/>
                    </a:cubicBezTo>
                    <a:cubicBezTo>
                      <a:pt x="117" y="87"/>
                      <a:pt x="117" y="87"/>
                      <a:pt x="117" y="87"/>
                    </a:cubicBezTo>
                    <a:cubicBezTo>
                      <a:pt x="60" y="87"/>
                      <a:pt x="60" y="87"/>
                      <a:pt x="60" y="87"/>
                    </a:cubicBezTo>
                    <a:cubicBezTo>
                      <a:pt x="42" y="5"/>
                      <a:pt x="42" y="5"/>
                      <a:pt x="42" y="5"/>
                    </a:cubicBezTo>
                    <a:cubicBezTo>
                      <a:pt x="41" y="2"/>
                      <a:pt x="39" y="0"/>
                      <a:pt x="36" y="0"/>
                    </a:cubicBezTo>
                    <a:cubicBezTo>
                      <a:pt x="6" y="0"/>
                      <a:pt x="6" y="0"/>
                      <a:pt x="6" y="0"/>
                    </a:cubicBezTo>
                    <a:cubicBezTo>
                      <a:pt x="3" y="0"/>
                      <a:pt x="0" y="3"/>
                      <a:pt x="0" y="6"/>
                    </a:cubicBezTo>
                    <a:cubicBezTo>
                      <a:pt x="0" y="9"/>
                      <a:pt x="3" y="11"/>
                      <a:pt x="6" y="11"/>
                    </a:cubicBezTo>
                    <a:cubicBezTo>
                      <a:pt x="32" y="11"/>
                      <a:pt x="32" y="11"/>
                      <a:pt x="32" y="11"/>
                    </a:cubicBezTo>
                    <a:cubicBezTo>
                      <a:pt x="51" y="93"/>
                      <a:pt x="51" y="93"/>
                      <a:pt x="51" y="93"/>
                    </a:cubicBezTo>
                    <a:cubicBezTo>
                      <a:pt x="51" y="96"/>
                      <a:pt x="53" y="97"/>
                      <a:pt x="56" y="97"/>
                    </a:cubicBezTo>
                    <a:cubicBezTo>
                      <a:pt x="164" y="97"/>
                      <a:pt x="164" y="97"/>
                      <a:pt x="164" y="97"/>
                    </a:cubicBezTo>
                    <a:cubicBezTo>
                      <a:pt x="164" y="168"/>
                      <a:pt x="164" y="168"/>
                      <a:pt x="164" y="168"/>
                    </a:cubicBezTo>
                    <a:cubicBezTo>
                      <a:pt x="164" y="171"/>
                      <a:pt x="166" y="174"/>
                      <a:pt x="169" y="174"/>
                    </a:cubicBezTo>
                    <a:cubicBezTo>
                      <a:pt x="191" y="174"/>
                      <a:pt x="191" y="174"/>
                      <a:pt x="191" y="174"/>
                    </a:cubicBezTo>
                    <a:cubicBezTo>
                      <a:pt x="194" y="174"/>
                      <a:pt x="197" y="171"/>
                      <a:pt x="197" y="168"/>
                    </a:cubicBezTo>
                    <a:cubicBezTo>
                      <a:pt x="197" y="165"/>
                      <a:pt x="194" y="163"/>
                      <a:pt x="191" y="16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5">
                <a:extLst>
                  <a:ext uri="{FF2B5EF4-FFF2-40B4-BE49-F238E27FC236}">
                    <a16:creationId xmlns:a16="http://schemas.microsoft.com/office/drawing/2014/main" id="{6BA30880-4489-470C-88FC-380F55D800D7}"/>
                  </a:ext>
                </a:extLst>
              </p:cNvPr>
              <p:cNvSpPr>
                <a:spLocks noEditPoints="1"/>
              </p:cNvSpPr>
              <p:nvPr/>
            </p:nvSpPr>
            <p:spPr bwMode="auto">
              <a:xfrm>
                <a:off x="2432051" y="5397500"/>
                <a:ext cx="130175" cy="130175"/>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40 w 80"/>
                  <a:gd name="T11" fmla="*/ 70 h 80"/>
                  <a:gd name="T12" fmla="*/ 10 w 80"/>
                  <a:gd name="T13" fmla="*/ 40 h 80"/>
                  <a:gd name="T14" fmla="*/ 40 w 80"/>
                  <a:gd name="T15" fmla="*/ 11 h 80"/>
                  <a:gd name="T16" fmla="*/ 69 w 80"/>
                  <a:gd name="T17" fmla="*/ 40 h 80"/>
                  <a:gd name="T18" fmla="*/ 40 w 80"/>
                  <a:gd name="T19"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moveTo>
                      <a:pt x="40" y="70"/>
                    </a:moveTo>
                    <a:cubicBezTo>
                      <a:pt x="23" y="70"/>
                      <a:pt x="10" y="56"/>
                      <a:pt x="10" y="40"/>
                    </a:cubicBezTo>
                    <a:cubicBezTo>
                      <a:pt x="10" y="24"/>
                      <a:pt x="23" y="11"/>
                      <a:pt x="40" y="11"/>
                    </a:cubicBezTo>
                    <a:cubicBezTo>
                      <a:pt x="56" y="11"/>
                      <a:pt x="69" y="24"/>
                      <a:pt x="69" y="40"/>
                    </a:cubicBezTo>
                    <a:cubicBezTo>
                      <a:pt x="69" y="56"/>
                      <a:pt x="56" y="70"/>
                      <a:pt x="40" y="7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Oval 86">
                <a:extLst>
                  <a:ext uri="{FF2B5EF4-FFF2-40B4-BE49-F238E27FC236}">
                    <a16:creationId xmlns:a16="http://schemas.microsoft.com/office/drawing/2014/main" id="{920DB1B6-0D01-49E4-8ED6-EFC241BF2BC2}"/>
                  </a:ext>
                </a:extLst>
              </p:cNvPr>
              <p:cNvSpPr>
                <a:spLocks noChangeArrowheads="1"/>
              </p:cNvSpPr>
              <p:nvPr/>
            </p:nvSpPr>
            <p:spPr bwMode="auto">
              <a:xfrm>
                <a:off x="2481263" y="5448300"/>
                <a:ext cx="30163" cy="31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59" name="Freeform 87">
            <a:extLst>
              <a:ext uri="{FF2B5EF4-FFF2-40B4-BE49-F238E27FC236}">
                <a16:creationId xmlns:a16="http://schemas.microsoft.com/office/drawing/2014/main" id="{9457D543-B7BF-453C-AC46-9A2F9EC7413D}"/>
              </a:ext>
            </a:extLst>
          </p:cNvPr>
          <p:cNvSpPr>
            <a:spLocks noEditPoints="1"/>
          </p:cNvSpPr>
          <p:nvPr/>
        </p:nvSpPr>
        <p:spPr bwMode="auto">
          <a:xfrm>
            <a:off x="5700712" y="2187575"/>
            <a:ext cx="346075" cy="303213"/>
          </a:xfrm>
          <a:custGeom>
            <a:avLst/>
            <a:gdLst>
              <a:gd name="T0" fmla="*/ 140 w 213"/>
              <a:gd name="T1" fmla="*/ 84 h 186"/>
              <a:gd name="T2" fmla="*/ 155 w 213"/>
              <a:gd name="T3" fmla="*/ 49 h 186"/>
              <a:gd name="T4" fmla="*/ 107 w 213"/>
              <a:gd name="T5" fmla="*/ 0 h 186"/>
              <a:gd name="T6" fmla="*/ 58 w 213"/>
              <a:gd name="T7" fmla="*/ 49 h 186"/>
              <a:gd name="T8" fmla="*/ 73 w 213"/>
              <a:gd name="T9" fmla="*/ 84 h 186"/>
              <a:gd name="T10" fmla="*/ 18 w 213"/>
              <a:gd name="T11" fmla="*/ 186 h 186"/>
              <a:gd name="T12" fmla="*/ 107 w 213"/>
              <a:gd name="T13" fmla="*/ 186 h 186"/>
              <a:gd name="T14" fmla="*/ 196 w 213"/>
              <a:gd name="T15" fmla="*/ 186 h 186"/>
              <a:gd name="T16" fmla="*/ 140 w 213"/>
              <a:gd name="T17" fmla="*/ 84 h 186"/>
              <a:gd name="T18" fmla="*/ 107 w 213"/>
              <a:gd name="T19" fmla="*/ 178 h 186"/>
              <a:gd name="T20" fmla="*/ 78 w 213"/>
              <a:gd name="T21" fmla="*/ 160 h 186"/>
              <a:gd name="T22" fmla="*/ 93 w 213"/>
              <a:gd name="T23" fmla="*/ 95 h 186"/>
              <a:gd name="T24" fmla="*/ 107 w 213"/>
              <a:gd name="T25" fmla="*/ 97 h 186"/>
              <a:gd name="T26" fmla="*/ 120 w 213"/>
              <a:gd name="T27" fmla="*/ 95 h 186"/>
              <a:gd name="T28" fmla="*/ 136 w 213"/>
              <a:gd name="T29" fmla="*/ 160 h 186"/>
              <a:gd name="T30" fmla="*/ 107 w 213"/>
              <a:gd name="T31" fmla="*/ 17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186">
                <a:moveTo>
                  <a:pt x="140" y="84"/>
                </a:moveTo>
                <a:cubicBezTo>
                  <a:pt x="149" y="75"/>
                  <a:pt x="155" y="62"/>
                  <a:pt x="155" y="49"/>
                </a:cubicBezTo>
                <a:cubicBezTo>
                  <a:pt x="155" y="22"/>
                  <a:pt x="133" y="0"/>
                  <a:pt x="107" y="0"/>
                </a:cubicBezTo>
                <a:cubicBezTo>
                  <a:pt x="80" y="0"/>
                  <a:pt x="58" y="22"/>
                  <a:pt x="58" y="49"/>
                </a:cubicBezTo>
                <a:cubicBezTo>
                  <a:pt x="58" y="62"/>
                  <a:pt x="64" y="75"/>
                  <a:pt x="73" y="84"/>
                </a:cubicBezTo>
                <a:cubicBezTo>
                  <a:pt x="0" y="127"/>
                  <a:pt x="18" y="186"/>
                  <a:pt x="18" y="186"/>
                </a:cubicBezTo>
                <a:cubicBezTo>
                  <a:pt x="107" y="186"/>
                  <a:pt x="107" y="186"/>
                  <a:pt x="107" y="186"/>
                </a:cubicBezTo>
                <a:cubicBezTo>
                  <a:pt x="196" y="186"/>
                  <a:pt x="196" y="186"/>
                  <a:pt x="196" y="186"/>
                </a:cubicBezTo>
                <a:cubicBezTo>
                  <a:pt x="196" y="186"/>
                  <a:pt x="213" y="127"/>
                  <a:pt x="140" y="84"/>
                </a:cubicBezTo>
                <a:close/>
                <a:moveTo>
                  <a:pt x="107" y="178"/>
                </a:moveTo>
                <a:cubicBezTo>
                  <a:pt x="78" y="160"/>
                  <a:pt x="78" y="160"/>
                  <a:pt x="78" y="160"/>
                </a:cubicBezTo>
                <a:cubicBezTo>
                  <a:pt x="93" y="95"/>
                  <a:pt x="93" y="95"/>
                  <a:pt x="93" y="95"/>
                </a:cubicBezTo>
                <a:cubicBezTo>
                  <a:pt x="97" y="96"/>
                  <a:pt x="102" y="97"/>
                  <a:pt x="107" y="97"/>
                </a:cubicBezTo>
                <a:cubicBezTo>
                  <a:pt x="111" y="97"/>
                  <a:pt x="116" y="96"/>
                  <a:pt x="120" y="95"/>
                </a:cubicBezTo>
                <a:cubicBezTo>
                  <a:pt x="136" y="160"/>
                  <a:pt x="136" y="160"/>
                  <a:pt x="136" y="160"/>
                </a:cubicBezTo>
                <a:lnTo>
                  <a:pt x="107" y="1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Rectangle 99">
            <a:extLst>
              <a:ext uri="{FF2B5EF4-FFF2-40B4-BE49-F238E27FC236}">
                <a16:creationId xmlns:a16="http://schemas.microsoft.com/office/drawing/2014/main" id="{BD740785-9500-42DF-BB1C-08B51BC38CA4}"/>
              </a:ext>
            </a:extLst>
          </p:cNvPr>
          <p:cNvSpPr/>
          <p:nvPr/>
        </p:nvSpPr>
        <p:spPr>
          <a:xfrm>
            <a:off x="5154810" y="4229289"/>
            <a:ext cx="1846355" cy="646331"/>
          </a:xfrm>
          <a:prstGeom prst="rect">
            <a:avLst/>
          </a:prstGeom>
        </p:spPr>
        <p:txBody>
          <a:bodyPr wrap="square">
            <a:spAutoFit/>
          </a:bodyPr>
          <a:lstStyle/>
          <a:p>
            <a:pPr algn="ctr"/>
            <a:r>
              <a:rPr lang="en-GB" b="1" dirty="0">
                <a:ea typeface="Open Sans" panose="020B0606030504020204" pitchFamily="34" charset="0"/>
                <a:cs typeface="Open Sans" panose="020B0606030504020204" pitchFamily="34" charset="0"/>
              </a:rPr>
              <a:t>Risk</a:t>
            </a:r>
          </a:p>
          <a:p>
            <a:pPr algn="ctr"/>
            <a:r>
              <a:rPr lang="en-GB" b="1" dirty="0">
                <a:ea typeface="Open Sans" panose="020B0606030504020204" pitchFamily="34" charset="0"/>
                <a:cs typeface="Open Sans" panose="020B0606030504020204" pitchFamily="34" charset="0"/>
              </a:rPr>
              <a:t>Assessment</a:t>
            </a:r>
            <a:endParaRPr lang="en-US" b="1" dirty="0">
              <a:ea typeface="Open Sans" panose="020B0606030504020204" pitchFamily="34" charset="0"/>
              <a:cs typeface="Open Sans" panose="020B0606030504020204" pitchFamily="34" charset="0"/>
            </a:endParaRPr>
          </a:p>
        </p:txBody>
      </p:sp>
      <p:cxnSp>
        <p:nvCxnSpPr>
          <p:cNvPr id="105" name="Straight Connector 104">
            <a:extLst>
              <a:ext uri="{FF2B5EF4-FFF2-40B4-BE49-F238E27FC236}">
                <a16:creationId xmlns:a16="http://schemas.microsoft.com/office/drawing/2014/main" id="{137F3FE9-E4F4-436B-AF9A-F6A474D5F21B}"/>
              </a:ext>
            </a:extLst>
          </p:cNvPr>
          <p:cNvCxnSpPr>
            <a:cxnSpLocks/>
          </p:cNvCxnSpPr>
          <p:nvPr/>
        </p:nvCxnSpPr>
        <p:spPr>
          <a:xfrm flipH="1">
            <a:off x="1010763" y="4197709"/>
            <a:ext cx="2480782" cy="0"/>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Subtitle 6">
            <a:extLst>
              <a:ext uri="{FF2B5EF4-FFF2-40B4-BE49-F238E27FC236}">
                <a16:creationId xmlns:a16="http://schemas.microsoft.com/office/drawing/2014/main" id="{994FAB78-2B38-4206-B004-39DAC3C22DC2}"/>
              </a:ext>
            </a:extLst>
          </p:cNvPr>
          <p:cNvSpPr txBox="1">
            <a:spLocks/>
          </p:cNvSpPr>
          <p:nvPr/>
        </p:nvSpPr>
        <p:spPr>
          <a:xfrm>
            <a:off x="316450" y="2922589"/>
            <a:ext cx="3443987" cy="82169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r>
              <a:rPr lang="en-US" dirty="0"/>
              <a:t>It can be hard to understand requirements</a:t>
            </a:r>
          </a:p>
        </p:txBody>
      </p:sp>
      <p:sp>
        <p:nvSpPr>
          <p:cNvPr id="166" name="Oval 165">
            <a:extLst>
              <a:ext uri="{FF2B5EF4-FFF2-40B4-BE49-F238E27FC236}">
                <a16:creationId xmlns:a16="http://schemas.microsoft.com/office/drawing/2014/main" id="{7EFB22BB-7F91-4D57-A208-D8401699F9D4}"/>
              </a:ext>
            </a:extLst>
          </p:cNvPr>
          <p:cNvSpPr/>
          <p:nvPr/>
        </p:nvSpPr>
        <p:spPr>
          <a:xfrm>
            <a:off x="1010763" y="1934083"/>
            <a:ext cx="758826" cy="7588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1" name="Rectangle 120">
            <a:extLst>
              <a:ext uri="{FF2B5EF4-FFF2-40B4-BE49-F238E27FC236}">
                <a16:creationId xmlns:a16="http://schemas.microsoft.com/office/drawing/2014/main" id="{4013771E-B5D4-4B4C-9A11-AF60DEDAF285}"/>
              </a:ext>
            </a:extLst>
          </p:cNvPr>
          <p:cNvSpPr/>
          <p:nvPr/>
        </p:nvSpPr>
        <p:spPr>
          <a:xfrm>
            <a:off x="1126943" y="2134552"/>
            <a:ext cx="526466" cy="369332"/>
          </a:xfrm>
          <a:prstGeom prst="rect">
            <a:avLst/>
          </a:prstGeom>
        </p:spPr>
        <p:txBody>
          <a:bodyPr wrap="square">
            <a:spAutoFit/>
          </a:bodyPr>
          <a:lstStyle/>
          <a:p>
            <a:pPr algn="ctr"/>
            <a:r>
              <a:rPr lang="en-GB" b="1" dirty="0">
                <a:solidFill>
                  <a:schemeClr val="bg1"/>
                </a:solidFill>
                <a:ea typeface="Open Sans" panose="020B0606030504020204" pitchFamily="34" charset="0"/>
                <a:cs typeface="Open Sans" panose="020B0606030504020204" pitchFamily="34" charset="0"/>
              </a:rPr>
              <a:t>01</a:t>
            </a:r>
            <a:endParaRPr lang="en-US" b="1" dirty="0">
              <a:solidFill>
                <a:schemeClr val="bg1"/>
              </a:solidFill>
              <a:ea typeface="Open Sans" panose="020B0606030504020204" pitchFamily="34" charset="0"/>
              <a:cs typeface="Open Sans" panose="020B0606030504020204" pitchFamily="34" charset="0"/>
            </a:endParaRPr>
          </a:p>
        </p:txBody>
      </p:sp>
      <p:sp>
        <p:nvSpPr>
          <p:cNvPr id="126" name="Oval 125">
            <a:extLst>
              <a:ext uri="{FF2B5EF4-FFF2-40B4-BE49-F238E27FC236}">
                <a16:creationId xmlns:a16="http://schemas.microsoft.com/office/drawing/2014/main" id="{B9A9DD2B-4F89-471B-A915-2A3D2B0C016A}"/>
              </a:ext>
            </a:extLst>
          </p:cNvPr>
          <p:cNvSpPr/>
          <p:nvPr/>
        </p:nvSpPr>
        <p:spPr>
          <a:xfrm>
            <a:off x="1010763" y="4408805"/>
            <a:ext cx="758826" cy="758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4493BF99-1C0F-4879-9EB3-3B5A1859710C}"/>
              </a:ext>
            </a:extLst>
          </p:cNvPr>
          <p:cNvSpPr/>
          <p:nvPr/>
        </p:nvSpPr>
        <p:spPr>
          <a:xfrm>
            <a:off x="1107503" y="4643333"/>
            <a:ext cx="526466" cy="369332"/>
          </a:xfrm>
          <a:prstGeom prst="rect">
            <a:avLst/>
          </a:prstGeom>
        </p:spPr>
        <p:txBody>
          <a:bodyPr wrap="square">
            <a:spAutoFit/>
          </a:bodyPr>
          <a:lstStyle/>
          <a:p>
            <a:pPr algn="ctr"/>
            <a:r>
              <a:rPr lang="en-GB" b="1" dirty="0">
                <a:solidFill>
                  <a:schemeClr val="bg1"/>
                </a:solidFill>
              </a:rPr>
              <a:t>02</a:t>
            </a:r>
            <a:endParaRPr lang="en-US" b="1" dirty="0">
              <a:solidFill>
                <a:schemeClr val="bg1"/>
              </a:solidFill>
            </a:endParaRPr>
          </a:p>
        </p:txBody>
      </p:sp>
      <p:cxnSp>
        <p:nvCxnSpPr>
          <p:cNvPr id="176" name="Straight Connector 175">
            <a:extLst>
              <a:ext uri="{FF2B5EF4-FFF2-40B4-BE49-F238E27FC236}">
                <a16:creationId xmlns:a16="http://schemas.microsoft.com/office/drawing/2014/main" id="{861C0D68-AC7F-45F6-BDA1-098A7EB5BCF4}"/>
              </a:ext>
            </a:extLst>
          </p:cNvPr>
          <p:cNvCxnSpPr>
            <a:cxnSpLocks/>
          </p:cNvCxnSpPr>
          <p:nvPr/>
        </p:nvCxnSpPr>
        <p:spPr>
          <a:xfrm flipH="1">
            <a:off x="8802211" y="4197709"/>
            <a:ext cx="2455332" cy="0"/>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10175BC9-E05C-4BEB-9E2D-CD878B4A351B}"/>
              </a:ext>
            </a:extLst>
          </p:cNvPr>
          <p:cNvSpPr/>
          <p:nvPr/>
        </p:nvSpPr>
        <p:spPr>
          <a:xfrm>
            <a:off x="8802211" y="1934083"/>
            <a:ext cx="758826" cy="758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E7D2705-DBAD-4A33-955E-1009A5B20BC9}"/>
              </a:ext>
            </a:extLst>
          </p:cNvPr>
          <p:cNvSpPr/>
          <p:nvPr/>
        </p:nvSpPr>
        <p:spPr>
          <a:xfrm>
            <a:off x="8918391" y="2119120"/>
            <a:ext cx="526466" cy="369332"/>
          </a:xfrm>
          <a:prstGeom prst="rect">
            <a:avLst/>
          </a:prstGeom>
        </p:spPr>
        <p:txBody>
          <a:bodyPr wrap="square">
            <a:spAutoFit/>
          </a:bodyPr>
          <a:lstStyle/>
          <a:p>
            <a:pPr algn="ctr"/>
            <a:r>
              <a:rPr lang="en-GB" b="1" dirty="0">
                <a:solidFill>
                  <a:schemeClr val="bg1"/>
                </a:solidFill>
              </a:rPr>
              <a:t>03</a:t>
            </a:r>
            <a:endParaRPr lang="en-US" b="1" dirty="0">
              <a:solidFill>
                <a:schemeClr val="bg1"/>
              </a:solidFill>
            </a:endParaRPr>
          </a:p>
        </p:txBody>
      </p:sp>
      <p:sp>
        <p:nvSpPr>
          <p:cNvPr id="180" name="Oval 179">
            <a:extLst>
              <a:ext uri="{FF2B5EF4-FFF2-40B4-BE49-F238E27FC236}">
                <a16:creationId xmlns:a16="http://schemas.microsoft.com/office/drawing/2014/main" id="{2F928703-A51F-4777-AE55-BC0A7957648B}"/>
              </a:ext>
            </a:extLst>
          </p:cNvPr>
          <p:cNvSpPr/>
          <p:nvPr/>
        </p:nvSpPr>
        <p:spPr>
          <a:xfrm>
            <a:off x="8802211" y="4383087"/>
            <a:ext cx="758826" cy="7588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4A4551-D4C3-4063-871D-93793426B03D}"/>
              </a:ext>
            </a:extLst>
          </p:cNvPr>
          <p:cNvSpPr/>
          <p:nvPr/>
        </p:nvSpPr>
        <p:spPr>
          <a:xfrm>
            <a:off x="8918391" y="4598472"/>
            <a:ext cx="526466" cy="369332"/>
          </a:xfrm>
          <a:prstGeom prst="rect">
            <a:avLst/>
          </a:prstGeom>
        </p:spPr>
        <p:txBody>
          <a:bodyPr wrap="square">
            <a:spAutoFit/>
          </a:bodyPr>
          <a:lstStyle/>
          <a:p>
            <a:pPr algn="ctr"/>
            <a:r>
              <a:rPr lang="en-GB" b="1" dirty="0">
                <a:solidFill>
                  <a:schemeClr val="bg1"/>
                </a:solidFill>
              </a:rPr>
              <a:t>04</a:t>
            </a:r>
            <a:endParaRPr lang="en-US" b="1" dirty="0">
              <a:solidFill>
                <a:schemeClr val="bg1"/>
              </a:solidFill>
            </a:endParaRPr>
          </a:p>
        </p:txBody>
      </p:sp>
      <p:sp>
        <p:nvSpPr>
          <p:cNvPr id="119" name="Subtitle 6">
            <a:extLst>
              <a:ext uri="{FF2B5EF4-FFF2-40B4-BE49-F238E27FC236}">
                <a16:creationId xmlns:a16="http://schemas.microsoft.com/office/drawing/2014/main" id="{0CF12F8E-5FE4-4197-BACD-632B97C619A2}"/>
              </a:ext>
            </a:extLst>
          </p:cNvPr>
          <p:cNvSpPr txBox="1">
            <a:spLocks/>
          </p:cNvSpPr>
          <p:nvPr/>
        </p:nvSpPr>
        <p:spPr>
          <a:xfrm>
            <a:off x="516825" y="5385115"/>
            <a:ext cx="3443987" cy="82169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r>
              <a:rPr lang="en-US" dirty="0"/>
              <a:t>It is hard to find concrete examples and expertise</a:t>
            </a:r>
          </a:p>
        </p:txBody>
      </p:sp>
      <p:sp>
        <p:nvSpPr>
          <p:cNvPr id="120" name="Subtitle 6">
            <a:extLst>
              <a:ext uri="{FF2B5EF4-FFF2-40B4-BE49-F238E27FC236}">
                <a16:creationId xmlns:a16="http://schemas.microsoft.com/office/drawing/2014/main" id="{F0E38743-2C19-4776-BB29-76F980DF9F11}"/>
              </a:ext>
            </a:extLst>
          </p:cNvPr>
          <p:cNvSpPr txBox="1">
            <a:spLocks/>
          </p:cNvSpPr>
          <p:nvPr/>
        </p:nvSpPr>
        <p:spPr>
          <a:xfrm>
            <a:off x="8007350" y="2760544"/>
            <a:ext cx="3951788" cy="82169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r>
              <a:rPr lang="en-US" dirty="0"/>
              <a:t>Organizations worry about enforcement actions if they acknowledge they have security risks</a:t>
            </a:r>
          </a:p>
        </p:txBody>
      </p:sp>
      <p:sp>
        <p:nvSpPr>
          <p:cNvPr id="122" name="Subtitle 6">
            <a:extLst>
              <a:ext uri="{FF2B5EF4-FFF2-40B4-BE49-F238E27FC236}">
                <a16:creationId xmlns:a16="http://schemas.microsoft.com/office/drawing/2014/main" id="{BD0E5444-A932-43C1-9201-CC98E8B0BF94}"/>
              </a:ext>
            </a:extLst>
          </p:cNvPr>
          <p:cNvSpPr txBox="1">
            <a:spLocks/>
          </p:cNvSpPr>
          <p:nvPr/>
        </p:nvSpPr>
        <p:spPr>
          <a:xfrm>
            <a:off x="8126412" y="5295902"/>
            <a:ext cx="3951788" cy="821696"/>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r>
              <a:rPr lang="en-US" dirty="0"/>
              <a:t>Many “risk assessments” end up being an enumeration of security controls or simple checklists</a:t>
            </a:r>
          </a:p>
        </p:txBody>
      </p:sp>
      <p:grpSp>
        <p:nvGrpSpPr>
          <p:cNvPr id="123" name="Group 122">
            <a:extLst>
              <a:ext uri="{FF2B5EF4-FFF2-40B4-BE49-F238E27FC236}">
                <a16:creationId xmlns:a16="http://schemas.microsoft.com/office/drawing/2014/main" id="{06FEF006-3226-4505-BBB2-C1288B9DB1CB}"/>
              </a:ext>
            </a:extLst>
          </p:cNvPr>
          <p:cNvGrpSpPr/>
          <p:nvPr/>
        </p:nvGrpSpPr>
        <p:grpSpPr>
          <a:xfrm>
            <a:off x="7601725" y="3224213"/>
            <a:ext cx="677900" cy="710406"/>
            <a:chOff x="1519238" y="515938"/>
            <a:chExt cx="3905250" cy="3890962"/>
          </a:xfrm>
          <a:solidFill>
            <a:schemeClr val="accent2"/>
          </a:solidFill>
        </p:grpSpPr>
        <p:sp>
          <p:nvSpPr>
            <p:cNvPr id="124" name="Freeform 215">
              <a:extLst>
                <a:ext uri="{FF2B5EF4-FFF2-40B4-BE49-F238E27FC236}">
                  <a16:creationId xmlns:a16="http://schemas.microsoft.com/office/drawing/2014/main" id="{30C61C76-DB50-4EA2-BEFA-DD1B0A461241}"/>
                </a:ext>
              </a:extLst>
            </p:cNvPr>
            <p:cNvSpPr>
              <a:spLocks noEditPoints="1"/>
            </p:cNvSpPr>
            <p:nvPr/>
          </p:nvSpPr>
          <p:spPr bwMode="auto">
            <a:xfrm>
              <a:off x="2185988" y="2254250"/>
              <a:ext cx="471488" cy="274637"/>
            </a:xfrm>
            <a:custGeom>
              <a:avLst/>
              <a:gdLst>
                <a:gd name="T0" fmla="*/ 24 w 595"/>
                <a:gd name="T1" fmla="*/ 24 h 347"/>
                <a:gd name="T2" fmla="*/ 24 w 595"/>
                <a:gd name="T3" fmla="*/ 324 h 347"/>
                <a:gd name="T4" fmla="*/ 571 w 595"/>
                <a:gd name="T5" fmla="*/ 324 h 347"/>
                <a:gd name="T6" fmla="*/ 571 w 595"/>
                <a:gd name="T7" fmla="*/ 24 h 347"/>
                <a:gd name="T8" fmla="*/ 24 w 595"/>
                <a:gd name="T9" fmla="*/ 24 h 347"/>
                <a:gd name="T10" fmla="*/ 0 w 595"/>
                <a:gd name="T11" fmla="*/ 0 h 347"/>
                <a:gd name="T12" fmla="*/ 595 w 595"/>
                <a:gd name="T13" fmla="*/ 0 h 347"/>
                <a:gd name="T14" fmla="*/ 595 w 595"/>
                <a:gd name="T15" fmla="*/ 347 h 347"/>
                <a:gd name="T16" fmla="*/ 0 w 595"/>
                <a:gd name="T17" fmla="*/ 347 h 347"/>
                <a:gd name="T18" fmla="*/ 0 w 595"/>
                <a:gd name="T1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5" h="347">
                  <a:moveTo>
                    <a:pt x="24" y="24"/>
                  </a:moveTo>
                  <a:lnTo>
                    <a:pt x="24" y="324"/>
                  </a:lnTo>
                  <a:lnTo>
                    <a:pt x="571" y="324"/>
                  </a:lnTo>
                  <a:lnTo>
                    <a:pt x="571" y="24"/>
                  </a:lnTo>
                  <a:lnTo>
                    <a:pt x="24" y="24"/>
                  </a:lnTo>
                  <a:close/>
                  <a:moveTo>
                    <a:pt x="0" y="0"/>
                  </a:moveTo>
                  <a:lnTo>
                    <a:pt x="595" y="0"/>
                  </a:lnTo>
                  <a:lnTo>
                    <a:pt x="595" y="347"/>
                  </a:lnTo>
                  <a:lnTo>
                    <a:pt x="0" y="34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5" name="Freeform 216">
              <a:extLst>
                <a:ext uri="{FF2B5EF4-FFF2-40B4-BE49-F238E27FC236}">
                  <a16:creationId xmlns:a16="http://schemas.microsoft.com/office/drawing/2014/main" id="{6CF212A3-505C-4A23-8C8F-D800D87A3286}"/>
                </a:ext>
              </a:extLst>
            </p:cNvPr>
            <p:cNvSpPr>
              <a:spLocks noEditPoints="1"/>
            </p:cNvSpPr>
            <p:nvPr/>
          </p:nvSpPr>
          <p:spPr bwMode="auto">
            <a:xfrm>
              <a:off x="2659063" y="2341563"/>
              <a:ext cx="50800" cy="101600"/>
            </a:xfrm>
            <a:custGeom>
              <a:avLst/>
              <a:gdLst>
                <a:gd name="T0" fmla="*/ 31 w 64"/>
                <a:gd name="T1" fmla="*/ 23 h 128"/>
                <a:gd name="T2" fmla="*/ 28 w 64"/>
                <a:gd name="T3" fmla="*/ 24 h 128"/>
                <a:gd name="T4" fmla="*/ 25 w 64"/>
                <a:gd name="T5" fmla="*/ 26 h 128"/>
                <a:gd name="T6" fmla="*/ 24 w 64"/>
                <a:gd name="T7" fmla="*/ 29 h 128"/>
                <a:gd name="T8" fmla="*/ 22 w 64"/>
                <a:gd name="T9" fmla="*/ 32 h 128"/>
                <a:gd name="T10" fmla="*/ 22 w 64"/>
                <a:gd name="T11" fmla="*/ 96 h 128"/>
                <a:gd name="T12" fmla="*/ 24 w 64"/>
                <a:gd name="T13" fmla="*/ 99 h 128"/>
                <a:gd name="T14" fmla="*/ 25 w 64"/>
                <a:gd name="T15" fmla="*/ 102 h 128"/>
                <a:gd name="T16" fmla="*/ 28 w 64"/>
                <a:gd name="T17" fmla="*/ 104 h 128"/>
                <a:gd name="T18" fmla="*/ 31 w 64"/>
                <a:gd name="T19" fmla="*/ 104 h 128"/>
                <a:gd name="T20" fmla="*/ 36 w 64"/>
                <a:gd name="T21" fmla="*/ 104 h 128"/>
                <a:gd name="T22" fmla="*/ 39 w 64"/>
                <a:gd name="T23" fmla="*/ 102 h 128"/>
                <a:gd name="T24" fmla="*/ 40 w 64"/>
                <a:gd name="T25" fmla="*/ 99 h 128"/>
                <a:gd name="T26" fmla="*/ 42 w 64"/>
                <a:gd name="T27" fmla="*/ 96 h 128"/>
                <a:gd name="T28" fmla="*/ 42 w 64"/>
                <a:gd name="T29" fmla="*/ 32 h 128"/>
                <a:gd name="T30" fmla="*/ 40 w 64"/>
                <a:gd name="T31" fmla="*/ 29 h 128"/>
                <a:gd name="T32" fmla="*/ 39 w 64"/>
                <a:gd name="T33" fmla="*/ 26 h 128"/>
                <a:gd name="T34" fmla="*/ 36 w 64"/>
                <a:gd name="T35" fmla="*/ 24 h 128"/>
                <a:gd name="T36" fmla="*/ 31 w 64"/>
                <a:gd name="T37" fmla="*/ 23 h 128"/>
                <a:gd name="T38" fmla="*/ 31 w 64"/>
                <a:gd name="T39" fmla="*/ 0 h 128"/>
                <a:gd name="T40" fmla="*/ 48 w 64"/>
                <a:gd name="T41" fmla="*/ 5 h 128"/>
                <a:gd name="T42" fmla="*/ 60 w 64"/>
                <a:gd name="T43" fmla="*/ 15 h 128"/>
                <a:gd name="T44" fmla="*/ 64 w 64"/>
                <a:gd name="T45" fmla="*/ 32 h 128"/>
                <a:gd name="T46" fmla="*/ 64 w 64"/>
                <a:gd name="T47" fmla="*/ 96 h 128"/>
                <a:gd name="T48" fmla="*/ 60 w 64"/>
                <a:gd name="T49" fmla="*/ 113 h 128"/>
                <a:gd name="T50" fmla="*/ 48 w 64"/>
                <a:gd name="T51" fmla="*/ 123 h 128"/>
                <a:gd name="T52" fmla="*/ 31 w 64"/>
                <a:gd name="T53" fmla="*/ 128 h 128"/>
                <a:gd name="T54" fmla="*/ 31 w 64"/>
                <a:gd name="T55" fmla="*/ 128 h 128"/>
                <a:gd name="T56" fmla="*/ 25 w 64"/>
                <a:gd name="T57" fmla="*/ 126 h 128"/>
                <a:gd name="T58" fmla="*/ 20 w 64"/>
                <a:gd name="T59" fmla="*/ 125 h 128"/>
                <a:gd name="T60" fmla="*/ 14 w 64"/>
                <a:gd name="T61" fmla="*/ 122 h 128"/>
                <a:gd name="T62" fmla="*/ 9 w 64"/>
                <a:gd name="T63" fmla="*/ 117 h 128"/>
                <a:gd name="T64" fmla="*/ 5 w 64"/>
                <a:gd name="T65" fmla="*/ 111 h 128"/>
                <a:gd name="T66" fmla="*/ 2 w 64"/>
                <a:gd name="T67" fmla="*/ 104 h 128"/>
                <a:gd name="T68" fmla="*/ 0 w 64"/>
                <a:gd name="T69" fmla="*/ 96 h 128"/>
                <a:gd name="T70" fmla="*/ 0 w 64"/>
                <a:gd name="T71" fmla="*/ 32 h 128"/>
                <a:gd name="T72" fmla="*/ 5 w 64"/>
                <a:gd name="T73" fmla="*/ 15 h 128"/>
                <a:gd name="T74" fmla="*/ 17 w 64"/>
                <a:gd name="T75" fmla="*/ 5 h 128"/>
                <a:gd name="T76" fmla="*/ 31 w 64"/>
                <a:gd name="T7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128">
                  <a:moveTo>
                    <a:pt x="31" y="23"/>
                  </a:moveTo>
                  <a:lnTo>
                    <a:pt x="28" y="24"/>
                  </a:lnTo>
                  <a:lnTo>
                    <a:pt x="25" y="26"/>
                  </a:lnTo>
                  <a:lnTo>
                    <a:pt x="24" y="29"/>
                  </a:lnTo>
                  <a:lnTo>
                    <a:pt x="22" y="32"/>
                  </a:lnTo>
                  <a:lnTo>
                    <a:pt x="22" y="96"/>
                  </a:lnTo>
                  <a:lnTo>
                    <a:pt x="24" y="99"/>
                  </a:lnTo>
                  <a:lnTo>
                    <a:pt x="25" y="102"/>
                  </a:lnTo>
                  <a:lnTo>
                    <a:pt x="28" y="104"/>
                  </a:lnTo>
                  <a:lnTo>
                    <a:pt x="31" y="104"/>
                  </a:lnTo>
                  <a:lnTo>
                    <a:pt x="36" y="104"/>
                  </a:lnTo>
                  <a:lnTo>
                    <a:pt x="39" y="102"/>
                  </a:lnTo>
                  <a:lnTo>
                    <a:pt x="40" y="99"/>
                  </a:lnTo>
                  <a:lnTo>
                    <a:pt x="42" y="96"/>
                  </a:lnTo>
                  <a:lnTo>
                    <a:pt x="42" y="32"/>
                  </a:lnTo>
                  <a:lnTo>
                    <a:pt x="40" y="29"/>
                  </a:lnTo>
                  <a:lnTo>
                    <a:pt x="39" y="26"/>
                  </a:lnTo>
                  <a:lnTo>
                    <a:pt x="36" y="24"/>
                  </a:lnTo>
                  <a:lnTo>
                    <a:pt x="31" y="23"/>
                  </a:lnTo>
                  <a:close/>
                  <a:moveTo>
                    <a:pt x="31" y="0"/>
                  </a:moveTo>
                  <a:lnTo>
                    <a:pt x="48" y="5"/>
                  </a:lnTo>
                  <a:lnTo>
                    <a:pt x="60" y="15"/>
                  </a:lnTo>
                  <a:lnTo>
                    <a:pt x="64" y="32"/>
                  </a:lnTo>
                  <a:lnTo>
                    <a:pt x="64" y="96"/>
                  </a:lnTo>
                  <a:lnTo>
                    <a:pt x="60" y="113"/>
                  </a:lnTo>
                  <a:lnTo>
                    <a:pt x="48" y="123"/>
                  </a:lnTo>
                  <a:lnTo>
                    <a:pt x="31" y="128"/>
                  </a:lnTo>
                  <a:lnTo>
                    <a:pt x="31" y="128"/>
                  </a:lnTo>
                  <a:lnTo>
                    <a:pt x="25" y="126"/>
                  </a:lnTo>
                  <a:lnTo>
                    <a:pt x="20" y="125"/>
                  </a:lnTo>
                  <a:lnTo>
                    <a:pt x="14" y="122"/>
                  </a:lnTo>
                  <a:lnTo>
                    <a:pt x="9" y="117"/>
                  </a:lnTo>
                  <a:lnTo>
                    <a:pt x="5" y="111"/>
                  </a:lnTo>
                  <a:lnTo>
                    <a:pt x="2" y="104"/>
                  </a:lnTo>
                  <a:lnTo>
                    <a:pt x="0" y="96"/>
                  </a:lnTo>
                  <a:lnTo>
                    <a:pt x="0" y="32"/>
                  </a:lnTo>
                  <a:lnTo>
                    <a:pt x="5" y="15"/>
                  </a:lnTo>
                  <a:lnTo>
                    <a:pt x="17"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4" name="Freeform 217">
              <a:extLst>
                <a:ext uri="{FF2B5EF4-FFF2-40B4-BE49-F238E27FC236}">
                  <a16:creationId xmlns:a16="http://schemas.microsoft.com/office/drawing/2014/main" id="{E26CB233-4478-4801-BBC7-8A75C8868C3C}"/>
                </a:ext>
              </a:extLst>
            </p:cNvPr>
            <p:cNvSpPr>
              <a:spLocks noEditPoints="1"/>
            </p:cNvSpPr>
            <p:nvPr/>
          </p:nvSpPr>
          <p:spPr bwMode="auto">
            <a:xfrm>
              <a:off x="2130426" y="2235200"/>
              <a:ext cx="603250" cy="312737"/>
            </a:xfrm>
            <a:custGeom>
              <a:avLst/>
              <a:gdLst>
                <a:gd name="T0" fmla="*/ 33 w 760"/>
                <a:gd name="T1" fmla="*/ 22 h 395"/>
                <a:gd name="T2" fmla="*/ 30 w 760"/>
                <a:gd name="T3" fmla="*/ 24 h 395"/>
                <a:gd name="T4" fmla="*/ 25 w 760"/>
                <a:gd name="T5" fmla="*/ 25 h 395"/>
                <a:gd name="T6" fmla="*/ 24 w 760"/>
                <a:gd name="T7" fmla="*/ 28 h 395"/>
                <a:gd name="T8" fmla="*/ 22 w 760"/>
                <a:gd name="T9" fmla="*/ 33 h 395"/>
                <a:gd name="T10" fmla="*/ 22 w 760"/>
                <a:gd name="T11" fmla="*/ 362 h 395"/>
                <a:gd name="T12" fmla="*/ 24 w 760"/>
                <a:gd name="T13" fmla="*/ 366 h 395"/>
                <a:gd name="T14" fmla="*/ 25 w 760"/>
                <a:gd name="T15" fmla="*/ 369 h 395"/>
                <a:gd name="T16" fmla="*/ 30 w 760"/>
                <a:gd name="T17" fmla="*/ 371 h 395"/>
                <a:gd name="T18" fmla="*/ 33 w 760"/>
                <a:gd name="T19" fmla="*/ 371 h 395"/>
                <a:gd name="T20" fmla="*/ 726 w 760"/>
                <a:gd name="T21" fmla="*/ 372 h 395"/>
                <a:gd name="T22" fmla="*/ 730 w 760"/>
                <a:gd name="T23" fmla="*/ 371 h 395"/>
                <a:gd name="T24" fmla="*/ 733 w 760"/>
                <a:gd name="T25" fmla="*/ 369 h 395"/>
                <a:gd name="T26" fmla="*/ 736 w 760"/>
                <a:gd name="T27" fmla="*/ 366 h 395"/>
                <a:gd name="T28" fmla="*/ 736 w 760"/>
                <a:gd name="T29" fmla="*/ 363 h 395"/>
                <a:gd name="T30" fmla="*/ 736 w 760"/>
                <a:gd name="T31" fmla="*/ 33 h 395"/>
                <a:gd name="T32" fmla="*/ 736 w 760"/>
                <a:gd name="T33" fmla="*/ 30 h 395"/>
                <a:gd name="T34" fmla="*/ 735 w 760"/>
                <a:gd name="T35" fmla="*/ 28 h 395"/>
                <a:gd name="T36" fmla="*/ 735 w 760"/>
                <a:gd name="T37" fmla="*/ 27 h 395"/>
                <a:gd name="T38" fmla="*/ 730 w 760"/>
                <a:gd name="T39" fmla="*/ 24 h 395"/>
                <a:gd name="T40" fmla="*/ 726 w 760"/>
                <a:gd name="T41" fmla="*/ 24 h 395"/>
                <a:gd name="T42" fmla="*/ 33 w 760"/>
                <a:gd name="T43" fmla="*/ 22 h 395"/>
                <a:gd name="T44" fmla="*/ 33 w 760"/>
                <a:gd name="T45" fmla="*/ 0 h 395"/>
                <a:gd name="T46" fmla="*/ 726 w 760"/>
                <a:gd name="T47" fmla="*/ 0 h 395"/>
                <a:gd name="T48" fmla="*/ 733 w 760"/>
                <a:gd name="T49" fmla="*/ 1 h 395"/>
                <a:gd name="T50" fmla="*/ 739 w 760"/>
                <a:gd name="T51" fmla="*/ 3 h 395"/>
                <a:gd name="T52" fmla="*/ 745 w 760"/>
                <a:gd name="T53" fmla="*/ 6 h 395"/>
                <a:gd name="T54" fmla="*/ 750 w 760"/>
                <a:gd name="T55" fmla="*/ 9 h 395"/>
                <a:gd name="T56" fmla="*/ 754 w 760"/>
                <a:gd name="T57" fmla="*/ 15 h 395"/>
                <a:gd name="T58" fmla="*/ 757 w 760"/>
                <a:gd name="T59" fmla="*/ 19 h 395"/>
                <a:gd name="T60" fmla="*/ 759 w 760"/>
                <a:gd name="T61" fmla="*/ 25 h 395"/>
                <a:gd name="T62" fmla="*/ 760 w 760"/>
                <a:gd name="T63" fmla="*/ 33 h 395"/>
                <a:gd name="T64" fmla="*/ 760 w 760"/>
                <a:gd name="T65" fmla="*/ 363 h 395"/>
                <a:gd name="T66" fmla="*/ 757 w 760"/>
                <a:gd name="T67" fmla="*/ 375 h 395"/>
                <a:gd name="T68" fmla="*/ 750 w 760"/>
                <a:gd name="T69" fmla="*/ 386 h 395"/>
                <a:gd name="T70" fmla="*/ 739 w 760"/>
                <a:gd name="T71" fmla="*/ 392 h 395"/>
                <a:gd name="T72" fmla="*/ 726 w 760"/>
                <a:gd name="T73" fmla="*/ 395 h 395"/>
                <a:gd name="T74" fmla="*/ 33 w 760"/>
                <a:gd name="T75" fmla="*/ 395 h 395"/>
                <a:gd name="T76" fmla="*/ 21 w 760"/>
                <a:gd name="T77" fmla="*/ 392 h 395"/>
                <a:gd name="T78" fmla="*/ 9 w 760"/>
                <a:gd name="T79" fmla="*/ 386 h 395"/>
                <a:gd name="T80" fmla="*/ 3 w 760"/>
                <a:gd name="T81" fmla="*/ 375 h 395"/>
                <a:gd name="T82" fmla="*/ 0 w 760"/>
                <a:gd name="T83" fmla="*/ 362 h 395"/>
                <a:gd name="T84" fmla="*/ 0 w 760"/>
                <a:gd name="T85" fmla="*/ 33 h 395"/>
                <a:gd name="T86" fmla="*/ 3 w 760"/>
                <a:gd name="T87" fmla="*/ 19 h 395"/>
                <a:gd name="T88" fmla="*/ 11 w 760"/>
                <a:gd name="T89" fmla="*/ 9 h 395"/>
                <a:gd name="T90" fmla="*/ 21 w 760"/>
                <a:gd name="T91" fmla="*/ 3 h 395"/>
                <a:gd name="T92" fmla="*/ 33 w 760"/>
                <a:gd name="T9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0" h="395">
                  <a:moveTo>
                    <a:pt x="33" y="22"/>
                  </a:moveTo>
                  <a:lnTo>
                    <a:pt x="30" y="24"/>
                  </a:lnTo>
                  <a:lnTo>
                    <a:pt x="25" y="25"/>
                  </a:lnTo>
                  <a:lnTo>
                    <a:pt x="24" y="28"/>
                  </a:lnTo>
                  <a:lnTo>
                    <a:pt x="22" y="33"/>
                  </a:lnTo>
                  <a:lnTo>
                    <a:pt x="22" y="362"/>
                  </a:lnTo>
                  <a:lnTo>
                    <a:pt x="24" y="366"/>
                  </a:lnTo>
                  <a:lnTo>
                    <a:pt x="25" y="369"/>
                  </a:lnTo>
                  <a:lnTo>
                    <a:pt x="30" y="371"/>
                  </a:lnTo>
                  <a:lnTo>
                    <a:pt x="33" y="371"/>
                  </a:lnTo>
                  <a:lnTo>
                    <a:pt x="726" y="372"/>
                  </a:lnTo>
                  <a:lnTo>
                    <a:pt x="730" y="371"/>
                  </a:lnTo>
                  <a:lnTo>
                    <a:pt x="733" y="369"/>
                  </a:lnTo>
                  <a:lnTo>
                    <a:pt x="736" y="366"/>
                  </a:lnTo>
                  <a:lnTo>
                    <a:pt x="736" y="363"/>
                  </a:lnTo>
                  <a:lnTo>
                    <a:pt x="736" y="33"/>
                  </a:lnTo>
                  <a:lnTo>
                    <a:pt x="736" y="30"/>
                  </a:lnTo>
                  <a:lnTo>
                    <a:pt x="735" y="28"/>
                  </a:lnTo>
                  <a:lnTo>
                    <a:pt x="735" y="27"/>
                  </a:lnTo>
                  <a:lnTo>
                    <a:pt x="730" y="24"/>
                  </a:lnTo>
                  <a:lnTo>
                    <a:pt x="726" y="24"/>
                  </a:lnTo>
                  <a:lnTo>
                    <a:pt x="33" y="22"/>
                  </a:lnTo>
                  <a:close/>
                  <a:moveTo>
                    <a:pt x="33" y="0"/>
                  </a:moveTo>
                  <a:lnTo>
                    <a:pt x="726" y="0"/>
                  </a:lnTo>
                  <a:lnTo>
                    <a:pt x="733" y="1"/>
                  </a:lnTo>
                  <a:lnTo>
                    <a:pt x="739" y="3"/>
                  </a:lnTo>
                  <a:lnTo>
                    <a:pt x="745" y="6"/>
                  </a:lnTo>
                  <a:lnTo>
                    <a:pt x="750" y="9"/>
                  </a:lnTo>
                  <a:lnTo>
                    <a:pt x="754" y="15"/>
                  </a:lnTo>
                  <a:lnTo>
                    <a:pt x="757" y="19"/>
                  </a:lnTo>
                  <a:lnTo>
                    <a:pt x="759" y="25"/>
                  </a:lnTo>
                  <a:lnTo>
                    <a:pt x="760" y="33"/>
                  </a:lnTo>
                  <a:lnTo>
                    <a:pt x="760" y="363"/>
                  </a:lnTo>
                  <a:lnTo>
                    <a:pt x="757" y="375"/>
                  </a:lnTo>
                  <a:lnTo>
                    <a:pt x="750" y="386"/>
                  </a:lnTo>
                  <a:lnTo>
                    <a:pt x="739" y="392"/>
                  </a:lnTo>
                  <a:lnTo>
                    <a:pt x="726" y="395"/>
                  </a:lnTo>
                  <a:lnTo>
                    <a:pt x="33" y="395"/>
                  </a:lnTo>
                  <a:lnTo>
                    <a:pt x="21" y="392"/>
                  </a:lnTo>
                  <a:lnTo>
                    <a:pt x="9" y="386"/>
                  </a:lnTo>
                  <a:lnTo>
                    <a:pt x="3" y="375"/>
                  </a:lnTo>
                  <a:lnTo>
                    <a:pt x="0" y="362"/>
                  </a:lnTo>
                  <a:lnTo>
                    <a:pt x="0" y="33"/>
                  </a:lnTo>
                  <a:lnTo>
                    <a:pt x="3" y="19"/>
                  </a:lnTo>
                  <a:lnTo>
                    <a:pt x="11" y="9"/>
                  </a:lnTo>
                  <a:lnTo>
                    <a:pt x="21"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7" name="Freeform 218">
              <a:extLst>
                <a:ext uri="{FF2B5EF4-FFF2-40B4-BE49-F238E27FC236}">
                  <a16:creationId xmlns:a16="http://schemas.microsoft.com/office/drawing/2014/main" id="{1CAE3FB4-FBD8-47D0-929B-AF499FDD56D9}"/>
                </a:ext>
              </a:extLst>
            </p:cNvPr>
            <p:cNvSpPr>
              <a:spLocks/>
            </p:cNvSpPr>
            <p:nvPr/>
          </p:nvSpPr>
          <p:spPr bwMode="auto">
            <a:xfrm>
              <a:off x="2209801" y="2530475"/>
              <a:ext cx="112713" cy="28575"/>
            </a:xfrm>
            <a:custGeom>
              <a:avLst/>
              <a:gdLst>
                <a:gd name="T0" fmla="*/ 18 w 141"/>
                <a:gd name="T1" fmla="*/ 0 h 36"/>
                <a:gd name="T2" fmla="*/ 124 w 141"/>
                <a:gd name="T3" fmla="*/ 0 h 36"/>
                <a:gd name="T4" fmla="*/ 128 w 141"/>
                <a:gd name="T5" fmla="*/ 2 h 36"/>
                <a:gd name="T6" fmla="*/ 134 w 141"/>
                <a:gd name="T7" fmla="*/ 3 h 36"/>
                <a:gd name="T8" fmla="*/ 137 w 141"/>
                <a:gd name="T9" fmla="*/ 8 h 36"/>
                <a:gd name="T10" fmla="*/ 140 w 141"/>
                <a:gd name="T11" fmla="*/ 12 h 36"/>
                <a:gd name="T12" fmla="*/ 141 w 141"/>
                <a:gd name="T13" fmla="*/ 18 h 36"/>
                <a:gd name="T14" fmla="*/ 140 w 141"/>
                <a:gd name="T15" fmla="*/ 24 h 36"/>
                <a:gd name="T16" fmla="*/ 137 w 141"/>
                <a:gd name="T17" fmla="*/ 29 h 36"/>
                <a:gd name="T18" fmla="*/ 134 w 141"/>
                <a:gd name="T19" fmla="*/ 32 h 36"/>
                <a:gd name="T20" fmla="*/ 128 w 141"/>
                <a:gd name="T21" fmla="*/ 35 h 36"/>
                <a:gd name="T22" fmla="*/ 124 w 141"/>
                <a:gd name="T23" fmla="*/ 36 h 36"/>
                <a:gd name="T24" fmla="*/ 18 w 141"/>
                <a:gd name="T25" fmla="*/ 36 h 36"/>
                <a:gd name="T26" fmla="*/ 12 w 141"/>
                <a:gd name="T27" fmla="*/ 35 h 36"/>
                <a:gd name="T28" fmla="*/ 7 w 141"/>
                <a:gd name="T29" fmla="*/ 32 h 36"/>
                <a:gd name="T30" fmla="*/ 3 w 141"/>
                <a:gd name="T31" fmla="*/ 29 h 36"/>
                <a:gd name="T32" fmla="*/ 0 w 141"/>
                <a:gd name="T33" fmla="*/ 24 h 36"/>
                <a:gd name="T34" fmla="*/ 0 w 141"/>
                <a:gd name="T35" fmla="*/ 18 h 36"/>
                <a:gd name="T36" fmla="*/ 1 w 141"/>
                <a:gd name="T37" fmla="*/ 12 h 36"/>
                <a:gd name="T38" fmla="*/ 3 w 141"/>
                <a:gd name="T39" fmla="*/ 8 h 36"/>
                <a:gd name="T40" fmla="*/ 7 w 141"/>
                <a:gd name="T41" fmla="*/ 3 h 36"/>
                <a:gd name="T42" fmla="*/ 12 w 141"/>
                <a:gd name="T43" fmla="*/ 0 h 36"/>
                <a:gd name="T44" fmla="*/ 18 w 1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 h="36">
                  <a:moveTo>
                    <a:pt x="18" y="0"/>
                  </a:moveTo>
                  <a:lnTo>
                    <a:pt x="124" y="0"/>
                  </a:lnTo>
                  <a:lnTo>
                    <a:pt x="128" y="2"/>
                  </a:lnTo>
                  <a:lnTo>
                    <a:pt x="134" y="3"/>
                  </a:lnTo>
                  <a:lnTo>
                    <a:pt x="137" y="8"/>
                  </a:lnTo>
                  <a:lnTo>
                    <a:pt x="140" y="12"/>
                  </a:lnTo>
                  <a:lnTo>
                    <a:pt x="141" y="18"/>
                  </a:lnTo>
                  <a:lnTo>
                    <a:pt x="140" y="24"/>
                  </a:lnTo>
                  <a:lnTo>
                    <a:pt x="137" y="29"/>
                  </a:lnTo>
                  <a:lnTo>
                    <a:pt x="134" y="32"/>
                  </a:lnTo>
                  <a:lnTo>
                    <a:pt x="128" y="35"/>
                  </a:lnTo>
                  <a:lnTo>
                    <a:pt x="124" y="36"/>
                  </a:lnTo>
                  <a:lnTo>
                    <a:pt x="18" y="36"/>
                  </a:lnTo>
                  <a:lnTo>
                    <a:pt x="12" y="35"/>
                  </a:lnTo>
                  <a:lnTo>
                    <a:pt x="7" y="32"/>
                  </a:lnTo>
                  <a:lnTo>
                    <a:pt x="3" y="29"/>
                  </a:lnTo>
                  <a:lnTo>
                    <a:pt x="0" y="24"/>
                  </a:lnTo>
                  <a:lnTo>
                    <a:pt x="0" y="18"/>
                  </a:lnTo>
                  <a:lnTo>
                    <a:pt x="1" y="12"/>
                  </a:lnTo>
                  <a:lnTo>
                    <a:pt x="3" y="8"/>
                  </a:lnTo>
                  <a:lnTo>
                    <a:pt x="7"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9" name="Freeform 219">
              <a:extLst>
                <a:ext uri="{FF2B5EF4-FFF2-40B4-BE49-F238E27FC236}">
                  <a16:creationId xmlns:a16="http://schemas.microsoft.com/office/drawing/2014/main" id="{8035B1E1-1F9A-4317-91FF-934C2F16833F}"/>
                </a:ext>
              </a:extLst>
            </p:cNvPr>
            <p:cNvSpPr>
              <a:spLocks/>
            </p:cNvSpPr>
            <p:nvPr/>
          </p:nvSpPr>
          <p:spPr bwMode="auto">
            <a:xfrm>
              <a:off x="2247901" y="2225675"/>
              <a:ext cx="63500" cy="28575"/>
            </a:xfrm>
            <a:custGeom>
              <a:avLst/>
              <a:gdLst>
                <a:gd name="T0" fmla="*/ 18 w 80"/>
                <a:gd name="T1" fmla="*/ 0 h 36"/>
                <a:gd name="T2" fmla="*/ 62 w 80"/>
                <a:gd name="T3" fmla="*/ 0 h 36"/>
                <a:gd name="T4" fmla="*/ 68 w 80"/>
                <a:gd name="T5" fmla="*/ 0 h 36"/>
                <a:gd name="T6" fmla="*/ 72 w 80"/>
                <a:gd name="T7" fmla="*/ 3 h 36"/>
                <a:gd name="T8" fmla="*/ 77 w 80"/>
                <a:gd name="T9" fmla="*/ 7 h 36"/>
                <a:gd name="T10" fmla="*/ 78 w 80"/>
                <a:gd name="T11" fmla="*/ 12 h 36"/>
                <a:gd name="T12" fmla="*/ 80 w 80"/>
                <a:gd name="T13" fmla="*/ 18 h 36"/>
                <a:gd name="T14" fmla="*/ 78 w 80"/>
                <a:gd name="T15" fmla="*/ 22 h 36"/>
                <a:gd name="T16" fmla="*/ 77 w 80"/>
                <a:gd name="T17" fmla="*/ 28 h 36"/>
                <a:gd name="T18" fmla="*/ 72 w 80"/>
                <a:gd name="T19" fmla="*/ 31 h 36"/>
                <a:gd name="T20" fmla="*/ 68 w 80"/>
                <a:gd name="T21" fmla="*/ 34 h 36"/>
                <a:gd name="T22" fmla="*/ 62 w 80"/>
                <a:gd name="T23" fmla="*/ 36 h 36"/>
                <a:gd name="T24" fmla="*/ 18 w 80"/>
                <a:gd name="T25" fmla="*/ 36 h 36"/>
                <a:gd name="T26" fmla="*/ 14 w 80"/>
                <a:gd name="T27" fmla="*/ 34 h 36"/>
                <a:gd name="T28" fmla="*/ 9 w 80"/>
                <a:gd name="T29" fmla="*/ 33 h 36"/>
                <a:gd name="T30" fmla="*/ 5 w 80"/>
                <a:gd name="T31" fmla="*/ 30 h 36"/>
                <a:gd name="T32" fmla="*/ 3 w 80"/>
                <a:gd name="T33" fmla="*/ 25 h 36"/>
                <a:gd name="T34" fmla="*/ 0 w 80"/>
                <a:gd name="T35" fmla="*/ 22 h 36"/>
                <a:gd name="T36" fmla="*/ 0 w 80"/>
                <a:gd name="T37" fmla="*/ 18 h 36"/>
                <a:gd name="T38" fmla="*/ 2 w 80"/>
                <a:gd name="T39" fmla="*/ 12 h 36"/>
                <a:gd name="T40" fmla="*/ 3 w 80"/>
                <a:gd name="T41" fmla="*/ 7 h 36"/>
                <a:gd name="T42" fmla="*/ 8 w 80"/>
                <a:gd name="T43" fmla="*/ 3 h 36"/>
                <a:gd name="T44" fmla="*/ 12 w 80"/>
                <a:gd name="T45" fmla="*/ 0 h 36"/>
                <a:gd name="T46" fmla="*/ 18 w 8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36">
                  <a:moveTo>
                    <a:pt x="18" y="0"/>
                  </a:moveTo>
                  <a:lnTo>
                    <a:pt x="62" y="0"/>
                  </a:lnTo>
                  <a:lnTo>
                    <a:pt x="68" y="0"/>
                  </a:lnTo>
                  <a:lnTo>
                    <a:pt x="72" y="3"/>
                  </a:lnTo>
                  <a:lnTo>
                    <a:pt x="77" y="7"/>
                  </a:lnTo>
                  <a:lnTo>
                    <a:pt x="78" y="12"/>
                  </a:lnTo>
                  <a:lnTo>
                    <a:pt x="80" y="18"/>
                  </a:lnTo>
                  <a:lnTo>
                    <a:pt x="78" y="22"/>
                  </a:lnTo>
                  <a:lnTo>
                    <a:pt x="77" y="28"/>
                  </a:lnTo>
                  <a:lnTo>
                    <a:pt x="72" y="31"/>
                  </a:lnTo>
                  <a:lnTo>
                    <a:pt x="68" y="34"/>
                  </a:lnTo>
                  <a:lnTo>
                    <a:pt x="62" y="36"/>
                  </a:lnTo>
                  <a:lnTo>
                    <a:pt x="18" y="36"/>
                  </a:lnTo>
                  <a:lnTo>
                    <a:pt x="14" y="34"/>
                  </a:lnTo>
                  <a:lnTo>
                    <a:pt x="9" y="33"/>
                  </a:lnTo>
                  <a:lnTo>
                    <a:pt x="5" y="30"/>
                  </a:lnTo>
                  <a:lnTo>
                    <a:pt x="3" y="25"/>
                  </a:lnTo>
                  <a:lnTo>
                    <a:pt x="0" y="22"/>
                  </a:lnTo>
                  <a:lnTo>
                    <a:pt x="0" y="18"/>
                  </a:lnTo>
                  <a:lnTo>
                    <a:pt x="2" y="12"/>
                  </a:lnTo>
                  <a:lnTo>
                    <a:pt x="3" y="7"/>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4" name="Freeform 220">
              <a:extLst>
                <a:ext uri="{FF2B5EF4-FFF2-40B4-BE49-F238E27FC236}">
                  <a16:creationId xmlns:a16="http://schemas.microsoft.com/office/drawing/2014/main" id="{C5F0676F-280D-4DF9-B01A-3F624FF3D697}"/>
                </a:ext>
              </a:extLst>
            </p:cNvPr>
            <p:cNvSpPr>
              <a:spLocks/>
            </p:cNvSpPr>
            <p:nvPr/>
          </p:nvSpPr>
          <p:spPr bwMode="auto">
            <a:xfrm>
              <a:off x="2149476" y="2341563"/>
              <a:ext cx="28575" cy="101600"/>
            </a:xfrm>
            <a:custGeom>
              <a:avLst/>
              <a:gdLst>
                <a:gd name="T0" fmla="*/ 18 w 36"/>
                <a:gd name="T1" fmla="*/ 0 h 128"/>
                <a:gd name="T2" fmla="*/ 24 w 36"/>
                <a:gd name="T3" fmla="*/ 0 h 128"/>
                <a:gd name="T4" fmla="*/ 29 w 36"/>
                <a:gd name="T5" fmla="*/ 3 h 128"/>
                <a:gd name="T6" fmla="*/ 32 w 36"/>
                <a:gd name="T7" fmla="*/ 6 h 128"/>
                <a:gd name="T8" fmla="*/ 35 w 36"/>
                <a:gd name="T9" fmla="*/ 12 h 128"/>
                <a:gd name="T10" fmla="*/ 36 w 36"/>
                <a:gd name="T11" fmla="*/ 17 h 128"/>
                <a:gd name="T12" fmla="*/ 36 w 36"/>
                <a:gd name="T13" fmla="*/ 110 h 128"/>
                <a:gd name="T14" fmla="*/ 35 w 36"/>
                <a:gd name="T15" fmla="*/ 116 h 128"/>
                <a:gd name="T16" fmla="*/ 32 w 36"/>
                <a:gd name="T17" fmla="*/ 120 h 128"/>
                <a:gd name="T18" fmla="*/ 29 w 36"/>
                <a:gd name="T19" fmla="*/ 123 h 128"/>
                <a:gd name="T20" fmla="*/ 24 w 36"/>
                <a:gd name="T21" fmla="*/ 126 h 128"/>
                <a:gd name="T22" fmla="*/ 18 w 36"/>
                <a:gd name="T23" fmla="*/ 128 h 128"/>
                <a:gd name="T24" fmla="*/ 12 w 36"/>
                <a:gd name="T25" fmla="*/ 126 h 128"/>
                <a:gd name="T26" fmla="*/ 8 w 36"/>
                <a:gd name="T27" fmla="*/ 123 h 128"/>
                <a:gd name="T28" fmla="*/ 3 w 36"/>
                <a:gd name="T29" fmla="*/ 120 h 128"/>
                <a:gd name="T30" fmla="*/ 2 w 36"/>
                <a:gd name="T31" fmla="*/ 116 h 128"/>
                <a:gd name="T32" fmla="*/ 0 w 36"/>
                <a:gd name="T33" fmla="*/ 110 h 128"/>
                <a:gd name="T34" fmla="*/ 0 w 36"/>
                <a:gd name="T35" fmla="*/ 17 h 128"/>
                <a:gd name="T36" fmla="*/ 2 w 36"/>
                <a:gd name="T37" fmla="*/ 12 h 128"/>
                <a:gd name="T38" fmla="*/ 3 w 36"/>
                <a:gd name="T39" fmla="*/ 6 h 128"/>
                <a:gd name="T40" fmla="*/ 8 w 36"/>
                <a:gd name="T41" fmla="*/ 3 h 128"/>
                <a:gd name="T42" fmla="*/ 12 w 36"/>
                <a:gd name="T43" fmla="*/ 0 h 128"/>
                <a:gd name="T44" fmla="*/ 18 w 36"/>
                <a:gd name="T4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28">
                  <a:moveTo>
                    <a:pt x="18" y="0"/>
                  </a:moveTo>
                  <a:lnTo>
                    <a:pt x="24" y="0"/>
                  </a:lnTo>
                  <a:lnTo>
                    <a:pt x="29" y="3"/>
                  </a:lnTo>
                  <a:lnTo>
                    <a:pt x="32" y="6"/>
                  </a:lnTo>
                  <a:lnTo>
                    <a:pt x="35" y="12"/>
                  </a:lnTo>
                  <a:lnTo>
                    <a:pt x="36" y="17"/>
                  </a:lnTo>
                  <a:lnTo>
                    <a:pt x="36" y="110"/>
                  </a:lnTo>
                  <a:lnTo>
                    <a:pt x="35" y="116"/>
                  </a:lnTo>
                  <a:lnTo>
                    <a:pt x="32" y="120"/>
                  </a:lnTo>
                  <a:lnTo>
                    <a:pt x="29" y="123"/>
                  </a:lnTo>
                  <a:lnTo>
                    <a:pt x="24" y="126"/>
                  </a:lnTo>
                  <a:lnTo>
                    <a:pt x="18" y="128"/>
                  </a:lnTo>
                  <a:lnTo>
                    <a:pt x="12" y="126"/>
                  </a:lnTo>
                  <a:lnTo>
                    <a:pt x="8" y="123"/>
                  </a:lnTo>
                  <a:lnTo>
                    <a:pt x="3" y="120"/>
                  </a:lnTo>
                  <a:lnTo>
                    <a:pt x="2" y="116"/>
                  </a:lnTo>
                  <a:lnTo>
                    <a:pt x="0" y="110"/>
                  </a:lnTo>
                  <a:lnTo>
                    <a:pt x="0" y="17"/>
                  </a:lnTo>
                  <a:lnTo>
                    <a:pt x="2" y="12"/>
                  </a:lnTo>
                  <a:lnTo>
                    <a:pt x="3" y="6"/>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5" name="Freeform 221">
              <a:extLst>
                <a:ext uri="{FF2B5EF4-FFF2-40B4-BE49-F238E27FC236}">
                  <a16:creationId xmlns:a16="http://schemas.microsoft.com/office/drawing/2014/main" id="{22AF20D2-6847-4300-9526-71DEC7C3801D}"/>
                </a:ext>
              </a:extLst>
            </p:cNvPr>
            <p:cNvSpPr>
              <a:spLocks noEditPoints="1"/>
            </p:cNvSpPr>
            <p:nvPr/>
          </p:nvSpPr>
          <p:spPr bwMode="auto">
            <a:xfrm>
              <a:off x="2147888" y="2273300"/>
              <a:ext cx="33338" cy="33337"/>
            </a:xfrm>
            <a:custGeom>
              <a:avLst/>
              <a:gdLst>
                <a:gd name="T0" fmla="*/ 21 w 42"/>
                <a:gd name="T1" fmla="*/ 18 h 42"/>
                <a:gd name="T2" fmla="*/ 21 w 42"/>
                <a:gd name="T3" fmla="*/ 22 h 42"/>
                <a:gd name="T4" fmla="*/ 23 w 42"/>
                <a:gd name="T5" fmla="*/ 22 h 42"/>
                <a:gd name="T6" fmla="*/ 23 w 42"/>
                <a:gd name="T7" fmla="*/ 21 h 42"/>
                <a:gd name="T8" fmla="*/ 23 w 42"/>
                <a:gd name="T9" fmla="*/ 19 h 42"/>
                <a:gd name="T10" fmla="*/ 21 w 42"/>
                <a:gd name="T11" fmla="*/ 18 h 42"/>
                <a:gd name="T12" fmla="*/ 21 w 42"/>
                <a:gd name="T13" fmla="*/ 0 h 42"/>
                <a:gd name="T14" fmla="*/ 27 w 42"/>
                <a:gd name="T15" fmla="*/ 1 h 42"/>
                <a:gd name="T16" fmla="*/ 33 w 42"/>
                <a:gd name="T17" fmla="*/ 4 h 42"/>
                <a:gd name="T18" fmla="*/ 38 w 42"/>
                <a:gd name="T19" fmla="*/ 9 h 42"/>
                <a:gd name="T20" fmla="*/ 42 w 42"/>
                <a:gd name="T21" fmla="*/ 13 h 42"/>
                <a:gd name="T22" fmla="*/ 42 w 42"/>
                <a:gd name="T23" fmla="*/ 21 h 42"/>
                <a:gd name="T24" fmla="*/ 42 w 42"/>
                <a:gd name="T25" fmla="*/ 27 h 42"/>
                <a:gd name="T26" fmla="*/ 38 w 42"/>
                <a:gd name="T27" fmla="*/ 33 h 42"/>
                <a:gd name="T28" fmla="*/ 33 w 42"/>
                <a:gd name="T29" fmla="*/ 37 h 42"/>
                <a:gd name="T30" fmla="*/ 27 w 42"/>
                <a:gd name="T31" fmla="*/ 40 h 42"/>
                <a:gd name="T32" fmla="*/ 21 w 42"/>
                <a:gd name="T33" fmla="*/ 42 h 42"/>
                <a:gd name="T34" fmla="*/ 21 w 42"/>
                <a:gd name="T35" fmla="*/ 42 h 42"/>
                <a:gd name="T36" fmla="*/ 14 w 42"/>
                <a:gd name="T37" fmla="*/ 40 h 42"/>
                <a:gd name="T38" fmla="*/ 9 w 42"/>
                <a:gd name="T39" fmla="*/ 37 h 42"/>
                <a:gd name="T40" fmla="*/ 3 w 42"/>
                <a:gd name="T41" fmla="*/ 33 h 42"/>
                <a:gd name="T42" fmla="*/ 0 w 42"/>
                <a:gd name="T43" fmla="*/ 27 h 42"/>
                <a:gd name="T44" fmla="*/ 0 w 42"/>
                <a:gd name="T45" fmla="*/ 21 h 42"/>
                <a:gd name="T46" fmla="*/ 0 w 42"/>
                <a:gd name="T47" fmla="*/ 13 h 42"/>
                <a:gd name="T48" fmla="*/ 3 w 42"/>
                <a:gd name="T49" fmla="*/ 9 h 42"/>
                <a:gd name="T50" fmla="*/ 9 w 42"/>
                <a:gd name="T51" fmla="*/ 4 h 42"/>
                <a:gd name="T52" fmla="*/ 14 w 42"/>
                <a:gd name="T53" fmla="*/ 1 h 42"/>
                <a:gd name="T54" fmla="*/ 21 w 42"/>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42">
                  <a:moveTo>
                    <a:pt x="21" y="18"/>
                  </a:moveTo>
                  <a:lnTo>
                    <a:pt x="21" y="22"/>
                  </a:lnTo>
                  <a:lnTo>
                    <a:pt x="23" y="22"/>
                  </a:lnTo>
                  <a:lnTo>
                    <a:pt x="23" y="21"/>
                  </a:lnTo>
                  <a:lnTo>
                    <a:pt x="23" y="19"/>
                  </a:lnTo>
                  <a:lnTo>
                    <a:pt x="21" y="18"/>
                  </a:lnTo>
                  <a:close/>
                  <a:moveTo>
                    <a:pt x="21" y="0"/>
                  </a:moveTo>
                  <a:lnTo>
                    <a:pt x="27" y="1"/>
                  </a:lnTo>
                  <a:lnTo>
                    <a:pt x="33" y="4"/>
                  </a:lnTo>
                  <a:lnTo>
                    <a:pt x="38" y="9"/>
                  </a:lnTo>
                  <a:lnTo>
                    <a:pt x="42" y="13"/>
                  </a:lnTo>
                  <a:lnTo>
                    <a:pt x="42" y="21"/>
                  </a:lnTo>
                  <a:lnTo>
                    <a:pt x="42" y="27"/>
                  </a:lnTo>
                  <a:lnTo>
                    <a:pt x="38" y="33"/>
                  </a:lnTo>
                  <a:lnTo>
                    <a:pt x="33" y="37"/>
                  </a:lnTo>
                  <a:lnTo>
                    <a:pt x="27" y="40"/>
                  </a:lnTo>
                  <a:lnTo>
                    <a:pt x="21" y="42"/>
                  </a:lnTo>
                  <a:lnTo>
                    <a:pt x="21" y="42"/>
                  </a:lnTo>
                  <a:lnTo>
                    <a:pt x="14" y="40"/>
                  </a:lnTo>
                  <a:lnTo>
                    <a:pt x="9" y="37"/>
                  </a:lnTo>
                  <a:lnTo>
                    <a:pt x="3" y="33"/>
                  </a:lnTo>
                  <a:lnTo>
                    <a:pt x="0" y="27"/>
                  </a:lnTo>
                  <a:lnTo>
                    <a:pt x="0" y="21"/>
                  </a:lnTo>
                  <a:lnTo>
                    <a:pt x="0" y="13"/>
                  </a:lnTo>
                  <a:lnTo>
                    <a:pt x="3" y="9"/>
                  </a:lnTo>
                  <a:lnTo>
                    <a:pt x="9" y="4"/>
                  </a:lnTo>
                  <a:lnTo>
                    <a:pt x="14"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7" name="Freeform 222">
              <a:extLst>
                <a:ext uri="{FF2B5EF4-FFF2-40B4-BE49-F238E27FC236}">
                  <a16:creationId xmlns:a16="http://schemas.microsoft.com/office/drawing/2014/main" id="{BDC9BC80-789E-4961-925B-560A1F3628E9}"/>
                </a:ext>
              </a:extLst>
            </p:cNvPr>
            <p:cNvSpPr>
              <a:spLocks noEditPoints="1"/>
            </p:cNvSpPr>
            <p:nvPr/>
          </p:nvSpPr>
          <p:spPr bwMode="auto">
            <a:xfrm>
              <a:off x="2779713" y="546100"/>
              <a:ext cx="504825" cy="292100"/>
            </a:xfrm>
            <a:custGeom>
              <a:avLst/>
              <a:gdLst>
                <a:gd name="T0" fmla="*/ 24 w 635"/>
                <a:gd name="T1" fmla="*/ 24 h 368"/>
                <a:gd name="T2" fmla="*/ 24 w 635"/>
                <a:gd name="T3" fmla="*/ 344 h 368"/>
                <a:gd name="T4" fmla="*/ 612 w 635"/>
                <a:gd name="T5" fmla="*/ 346 h 368"/>
                <a:gd name="T6" fmla="*/ 612 w 635"/>
                <a:gd name="T7" fmla="*/ 24 h 368"/>
                <a:gd name="T8" fmla="*/ 24 w 635"/>
                <a:gd name="T9" fmla="*/ 24 h 368"/>
                <a:gd name="T10" fmla="*/ 0 w 635"/>
                <a:gd name="T11" fmla="*/ 0 h 368"/>
                <a:gd name="T12" fmla="*/ 635 w 635"/>
                <a:gd name="T13" fmla="*/ 0 h 368"/>
                <a:gd name="T14" fmla="*/ 635 w 635"/>
                <a:gd name="T15" fmla="*/ 368 h 368"/>
                <a:gd name="T16" fmla="*/ 0 w 635"/>
                <a:gd name="T17" fmla="*/ 368 h 368"/>
                <a:gd name="T18" fmla="*/ 0 w 635"/>
                <a:gd name="T19"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5" h="368">
                  <a:moveTo>
                    <a:pt x="24" y="24"/>
                  </a:moveTo>
                  <a:lnTo>
                    <a:pt x="24" y="344"/>
                  </a:lnTo>
                  <a:lnTo>
                    <a:pt x="612" y="346"/>
                  </a:lnTo>
                  <a:lnTo>
                    <a:pt x="612" y="24"/>
                  </a:lnTo>
                  <a:lnTo>
                    <a:pt x="24" y="24"/>
                  </a:lnTo>
                  <a:close/>
                  <a:moveTo>
                    <a:pt x="0" y="0"/>
                  </a:moveTo>
                  <a:lnTo>
                    <a:pt x="635" y="0"/>
                  </a:lnTo>
                  <a:lnTo>
                    <a:pt x="635" y="368"/>
                  </a:lnTo>
                  <a:lnTo>
                    <a:pt x="0" y="3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8" name="Freeform 223">
              <a:extLst>
                <a:ext uri="{FF2B5EF4-FFF2-40B4-BE49-F238E27FC236}">
                  <a16:creationId xmlns:a16="http://schemas.microsoft.com/office/drawing/2014/main" id="{2A31AEEC-8EB5-4DEF-BB11-3D4D1E4FC178}"/>
                </a:ext>
              </a:extLst>
            </p:cNvPr>
            <p:cNvSpPr>
              <a:spLocks noEditPoints="1"/>
            </p:cNvSpPr>
            <p:nvPr/>
          </p:nvSpPr>
          <p:spPr bwMode="auto">
            <a:xfrm>
              <a:off x="3286126" y="638175"/>
              <a:ext cx="53975" cy="107950"/>
            </a:xfrm>
            <a:custGeom>
              <a:avLst/>
              <a:gdLst>
                <a:gd name="T0" fmla="*/ 34 w 67"/>
                <a:gd name="T1" fmla="*/ 24 h 135"/>
                <a:gd name="T2" fmla="*/ 29 w 67"/>
                <a:gd name="T3" fmla="*/ 24 h 135"/>
                <a:gd name="T4" fmla="*/ 26 w 67"/>
                <a:gd name="T5" fmla="*/ 27 h 135"/>
                <a:gd name="T6" fmla="*/ 23 w 67"/>
                <a:gd name="T7" fmla="*/ 30 h 135"/>
                <a:gd name="T8" fmla="*/ 23 w 67"/>
                <a:gd name="T9" fmla="*/ 33 h 135"/>
                <a:gd name="T10" fmla="*/ 23 w 67"/>
                <a:gd name="T11" fmla="*/ 102 h 135"/>
                <a:gd name="T12" fmla="*/ 23 w 67"/>
                <a:gd name="T13" fmla="*/ 105 h 135"/>
                <a:gd name="T14" fmla="*/ 25 w 67"/>
                <a:gd name="T15" fmla="*/ 106 h 135"/>
                <a:gd name="T16" fmla="*/ 25 w 67"/>
                <a:gd name="T17" fmla="*/ 108 h 135"/>
                <a:gd name="T18" fmla="*/ 29 w 67"/>
                <a:gd name="T19" fmla="*/ 111 h 135"/>
                <a:gd name="T20" fmla="*/ 34 w 67"/>
                <a:gd name="T21" fmla="*/ 111 h 135"/>
                <a:gd name="T22" fmla="*/ 38 w 67"/>
                <a:gd name="T23" fmla="*/ 111 h 135"/>
                <a:gd name="T24" fmla="*/ 41 w 67"/>
                <a:gd name="T25" fmla="*/ 109 h 135"/>
                <a:gd name="T26" fmla="*/ 43 w 67"/>
                <a:gd name="T27" fmla="*/ 106 h 135"/>
                <a:gd name="T28" fmla="*/ 44 w 67"/>
                <a:gd name="T29" fmla="*/ 102 h 135"/>
                <a:gd name="T30" fmla="*/ 44 w 67"/>
                <a:gd name="T31" fmla="*/ 33 h 135"/>
                <a:gd name="T32" fmla="*/ 43 w 67"/>
                <a:gd name="T33" fmla="*/ 30 h 135"/>
                <a:gd name="T34" fmla="*/ 41 w 67"/>
                <a:gd name="T35" fmla="*/ 27 h 135"/>
                <a:gd name="T36" fmla="*/ 38 w 67"/>
                <a:gd name="T37" fmla="*/ 24 h 135"/>
                <a:gd name="T38" fmla="*/ 34 w 67"/>
                <a:gd name="T39" fmla="*/ 24 h 135"/>
                <a:gd name="T40" fmla="*/ 34 w 67"/>
                <a:gd name="T41" fmla="*/ 0 h 135"/>
                <a:gd name="T42" fmla="*/ 47 w 67"/>
                <a:gd name="T43" fmla="*/ 3 h 135"/>
                <a:gd name="T44" fmla="*/ 58 w 67"/>
                <a:gd name="T45" fmla="*/ 10 h 135"/>
                <a:gd name="T46" fmla="*/ 65 w 67"/>
                <a:gd name="T47" fmla="*/ 21 h 135"/>
                <a:gd name="T48" fmla="*/ 67 w 67"/>
                <a:gd name="T49" fmla="*/ 33 h 135"/>
                <a:gd name="T50" fmla="*/ 67 w 67"/>
                <a:gd name="T51" fmla="*/ 102 h 135"/>
                <a:gd name="T52" fmla="*/ 65 w 67"/>
                <a:gd name="T53" fmla="*/ 115 h 135"/>
                <a:gd name="T54" fmla="*/ 58 w 67"/>
                <a:gd name="T55" fmla="*/ 126 h 135"/>
                <a:gd name="T56" fmla="*/ 47 w 67"/>
                <a:gd name="T57" fmla="*/ 132 h 135"/>
                <a:gd name="T58" fmla="*/ 34 w 67"/>
                <a:gd name="T59" fmla="*/ 135 h 135"/>
                <a:gd name="T60" fmla="*/ 34 w 67"/>
                <a:gd name="T61" fmla="*/ 135 h 135"/>
                <a:gd name="T62" fmla="*/ 20 w 67"/>
                <a:gd name="T63" fmla="*/ 132 h 135"/>
                <a:gd name="T64" fmla="*/ 9 w 67"/>
                <a:gd name="T65" fmla="*/ 124 h 135"/>
                <a:gd name="T66" fmla="*/ 6 w 67"/>
                <a:gd name="T67" fmla="*/ 120 h 135"/>
                <a:gd name="T68" fmla="*/ 3 w 67"/>
                <a:gd name="T69" fmla="*/ 114 h 135"/>
                <a:gd name="T70" fmla="*/ 1 w 67"/>
                <a:gd name="T71" fmla="*/ 108 h 135"/>
                <a:gd name="T72" fmla="*/ 0 w 67"/>
                <a:gd name="T73" fmla="*/ 102 h 135"/>
                <a:gd name="T74" fmla="*/ 0 w 67"/>
                <a:gd name="T75" fmla="*/ 33 h 135"/>
                <a:gd name="T76" fmla="*/ 3 w 67"/>
                <a:gd name="T77" fmla="*/ 21 h 135"/>
                <a:gd name="T78" fmla="*/ 10 w 67"/>
                <a:gd name="T79" fmla="*/ 10 h 135"/>
                <a:gd name="T80" fmla="*/ 20 w 67"/>
                <a:gd name="T81" fmla="*/ 3 h 135"/>
                <a:gd name="T82" fmla="*/ 34 w 67"/>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135">
                  <a:moveTo>
                    <a:pt x="34" y="24"/>
                  </a:moveTo>
                  <a:lnTo>
                    <a:pt x="29" y="24"/>
                  </a:lnTo>
                  <a:lnTo>
                    <a:pt x="26" y="27"/>
                  </a:lnTo>
                  <a:lnTo>
                    <a:pt x="23" y="30"/>
                  </a:lnTo>
                  <a:lnTo>
                    <a:pt x="23" y="33"/>
                  </a:lnTo>
                  <a:lnTo>
                    <a:pt x="23" y="102"/>
                  </a:lnTo>
                  <a:lnTo>
                    <a:pt x="23" y="105"/>
                  </a:lnTo>
                  <a:lnTo>
                    <a:pt x="25" y="106"/>
                  </a:lnTo>
                  <a:lnTo>
                    <a:pt x="25" y="108"/>
                  </a:lnTo>
                  <a:lnTo>
                    <a:pt x="29" y="111"/>
                  </a:lnTo>
                  <a:lnTo>
                    <a:pt x="34" y="111"/>
                  </a:lnTo>
                  <a:lnTo>
                    <a:pt x="38" y="111"/>
                  </a:lnTo>
                  <a:lnTo>
                    <a:pt x="41" y="109"/>
                  </a:lnTo>
                  <a:lnTo>
                    <a:pt x="43" y="106"/>
                  </a:lnTo>
                  <a:lnTo>
                    <a:pt x="44" y="102"/>
                  </a:lnTo>
                  <a:lnTo>
                    <a:pt x="44" y="33"/>
                  </a:lnTo>
                  <a:lnTo>
                    <a:pt x="43" y="30"/>
                  </a:lnTo>
                  <a:lnTo>
                    <a:pt x="41" y="27"/>
                  </a:lnTo>
                  <a:lnTo>
                    <a:pt x="38" y="24"/>
                  </a:lnTo>
                  <a:lnTo>
                    <a:pt x="34" y="24"/>
                  </a:lnTo>
                  <a:close/>
                  <a:moveTo>
                    <a:pt x="34" y="0"/>
                  </a:moveTo>
                  <a:lnTo>
                    <a:pt x="47" y="3"/>
                  </a:lnTo>
                  <a:lnTo>
                    <a:pt x="58" y="10"/>
                  </a:lnTo>
                  <a:lnTo>
                    <a:pt x="65" y="21"/>
                  </a:lnTo>
                  <a:lnTo>
                    <a:pt x="67" y="33"/>
                  </a:lnTo>
                  <a:lnTo>
                    <a:pt x="67" y="102"/>
                  </a:lnTo>
                  <a:lnTo>
                    <a:pt x="65" y="115"/>
                  </a:lnTo>
                  <a:lnTo>
                    <a:pt x="58" y="126"/>
                  </a:lnTo>
                  <a:lnTo>
                    <a:pt x="47" y="132"/>
                  </a:lnTo>
                  <a:lnTo>
                    <a:pt x="34" y="135"/>
                  </a:lnTo>
                  <a:lnTo>
                    <a:pt x="34" y="135"/>
                  </a:lnTo>
                  <a:lnTo>
                    <a:pt x="20" y="132"/>
                  </a:lnTo>
                  <a:lnTo>
                    <a:pt x="9" y="124"/>
                  </a:lnTo>
                  <a:lnTo>
                    <a:pt x="6" y="120"/>
                  </a:lnTo>
                  <a:lnTo>
                    <a:pt x="3" y="114"/>
                  </a:lnTo>
                  <a:lnTo>
                    <a:pt x="1" y="108"/>
                  </a:lnTo>
                  <a:lnTo>
                    <a:pt x="0" y="102"/>
                  </a:lnTo>
                  <a:lnTo>
                    <a:pt x="0" y="33"/>
                  </a:lnTo>
                  <a:lnTo>
                    <a:pt x="3" y="21"/>
                  </a:lnTo>
                  <a:lnTo>
                    <a:pt x="10" y="10"/>
                  </a:lnTo>
                  <a:lnTo>
                    <a:pt x="20"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9" name="Freeform 224">
              <a:extLst>
                <a:ext uri="{FF2B5EF4-FFF2-40B4-BE49-F238E27FC236}">
                  <a16:creationId xmlns:a16="http://schemas.microsoft.com/office/drawing/2014/main" id="{E5EAF273-4175-4673-AFE3-8B4E93DB9E66}"/>
                </a:ext>
              </a:extLst>
            </p:cNvPr>
            <p:cNvSpPr>
              <a:spLocks noEditPoints="1"/>
            </p:cNvSpPr>
            <p:nvPr/>
          </p:nvSpPr>
          <p:spPr bwMode="auto">
            <a:xfrm>
              <a:off x="2719388" y="525463"/>
              <a:ext cx="646113" cy="333375"/>
            </a:xfrm>
            <a:custGeom>
              <a:avLst/>
              <a:gdLst>
                <a:gd name="T0" fmla="*/ 36 w 814"/>
                <a:gd name="T1" fmla="*/ 22 h 419"/>
                <a:gd name="T2" fmla="*/ 31 w 814"/>
                <a:gd name="T3" fmla="*/ 24 h 419"/>
                <a:gd name="T4" fmla="*/ 27 w 814"/>
                <a:gd name="T5" fmla="*/ 25 h 419"/>
                <a:gd name="T6" fmla="*/ 24 w 814"/>
                <a:gd name="T7" fmla="*/ 28 h 419"/>
                <a:gd name="T8" fmla="*/ 24 w 814"/>
                <a:gd name="T9" fmla="*/ 33 h 419"/>
                <a:gd name="T10" fmla="*/ 24 w 814"/>
                <a:gd name="T11" fmla="*/ 384 h 419"/>
                <a:gd name="T12" fmla="*/ 24 w 814"/>
                <a:gd name="T13" fmla="*/ 389 h 419"/>
                <a:gd name="T14" fmla="*/ 27 w 814"/>
                <a:gd name="T15" fmla="*/ 392 h 419"/>
                <a:gd name="T16" fmla="*/ 30 w 814"/>
                <a:gd name="T17" fmla="*/ 395 h 419"/>
                <a:gd name="T18" fmla="*/ 36 w 814"/>
                <a:gd name="T19" fmla="*/ 395 h 419"/>
                <a:gd name="T20" fmla="*/ 778 w 814"/>
                <a:gd name="T21" fmla="*/ 395 h 419"/>
                <a:gd name="T22" fmla="*/ 778 w 814"/>
                <a:gd name="T23" fmla="*/ 407 h 419"/>
                <a:gd name="T24" fmla="*/ 778 w 814"/>
                <a:gd name="T25" fmla="*/ 395 h 419"/>
                <a:gd name="T26" fmla="*/ 782 w 814"/>
                <a:gd name="T27" fmla="*/ 395 h 419"/>
                <a:gd name="T28" fmla="*/ 787 w 814"/>
                <a:gd name="T29" fmla="*/ 392 h 419"/>
                <a:gd name="T30" fmla="*/ 788 w 814"/>
                <a:gd name="T31" fmla="*/ 389 h 419"/>
                <a:gd name="T32" fmla="*/ 790 w 814"/>
                <a:gd name="T33" fmla="*/ 386 h 419"/>
                <a:gd name="T34" fmla="*/ 790 w 814"/>
                <a:gd name="T35" fmla="*/ 33 h 419"/>
                <a:gd name="T36" fmla="*/ 790 w 814"/>
                <a:gd name="T37" fmla="*/ 30 h 419"/>
                <a:gd name="T38" fmla="*/ 787 w 814"/>
                <a:gd name="T39" fmla="*/ 27 h 419"/>
                <a:gd name="T40" fmla="*/ 782 w 814"/>
                <a:gd name="T41" fmla="*/ 24 h 419"/>
                <a:gd name="T42" fmla="*/ 778 w 814"/>
                <a:gd name="T43" fmla="*/ 22 h 419"/>
                <a:gd name="T44" fmla="*/ 36 w 814"/>
                <a:gd name="T45" fmla="*/ 22 h 419"/>
                <a:gd name="T46" fmla="*/ 36 w 814"/>
                <a:gd name="T47" fmla="*/ 0 h 419"/>
                <a:gd name="T48" fmla="*/ 778 w 814"/>
                <a:gd name="T49" fmla="*/ 0 h 419"/>
                <a:gd name="T50" fmla="*/ 791 w 814"/>
                <a:gd name="T51" fmla="*/ 3 h 419"/>
                <a:gd name="T52" fmla="*/ 803 w 814"/>
                <a:gd name="T53" fmla="*/ 9 h 419"/>
                <a:gd name="T54" fmla="*/ 811 w 814"/>
                <a:gd name="T55" fmla="*/ 21 h 419"/>
                <a:gd name="T56" fmla="*/ 814 w 814"/>
                <a:gd name="T57" fmla="*/ 33 h 419"/>
                <a:gd name="T58" fmla="*/ 814 w 814"/>
                <a:gd name="T59" fmla="*/ 386 h 419"/>
                <a:gd name="T60" fmla="*/ 811 w 814"/>
                <a:gd name="T61" fmla="*/ 398 h 419"/>
                <a:gd name="T62" fmla="*/ 803 w 814"/>
                <a:gd name="T63" fmla="*/ 408 h 419"/>
                <a:gd name="T64" fmla="*/ 791 w 814"/>
                <a:gd name="T65" fmla="*/ 416 h 419"/>
                <a:gd name="T66" fmla="*/ 778 w 814"/>
                <a:gd name="T67" fmla="*/ 419 h 419"/>
                <a:gd name="T68" fmla="*/ 36 w 814"/>
                <a:gd name="T69" fmla="*/ 419 h 419"/>
                <a:gd name="T70" fmla="*/ 22 w 814"/>
                <a:gd name="T71" fmla="*/ 416 h 419"/>
                <a:gd name="T72" fmla="*/ 10 w 814"/>
                <a:gd name="T73" fmla="*/ 408 h 419"/>
                <a:gd name="T74" fmla="*/ 3 w 814"/>
                <a:gd name="T75" fmla="*/ 398 h 419"/>
                <a:gd name="T76" fmla="*/ 0 w 814"/>
                <a:gd name="T77" fmla="*/ 384 h 419"/>
                <a:gd name="T78" fmla="*/ 0 w 814"/>
                <a:gd name="T79" fmla="*/ 33 h 419"/>
                <a:gd name="T80" fmla="*/ 3 w 814"/>
                <a:gd name="T81" fmla="*/ 19 h 419"/>
                <a:gd name="T82" fmla="*/ 10 w 814"/>
                <a:gd name="T83" fmla="*/ 9 h 419"/>
                <a:gd name="T84" fmla="*/ 22 w 814"/>
                <a:gd name="T85" fmla="*/ 3 h 419"/>
                <a:gd name="T86" fmla="*/ 36 w 814"/>
                <a:gd name="T87"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419">
                  <a:moveTo>
                    <a:pt x="36" y="22"/>
                  </a:moveTo>
                  <a:lnTo>
                    <a:pt x="31" y="24"/>
                  </a:lnTo>
                  <a:lnTo>
                    <a:pt x="27" y="25"/>
                  </a:lnTo>
                  <a:lnTo>
                    <a:pt x="24" y="28"/>
                  </a:lnTo>
                  <a:lnTo>
                    <a:pt x="24" y="33"/>
                  </a:lnTo>
                  <a:lnTo>
                    <a:pt x="24" y="384"/>
                  </a:lnTo>
                  <a:lnTo>
                    <a:pt x="24" y="389"/>
                  </a:lnTo>
                  <a:lnTo>
                    <a:pt x="27" y="392"/>
                  </a:lnTo>
                  <a:lnTo>
                    <a:pt x="30" y="395"/>
                  </a:lnTo>
                  <a:lnTo>
                    <a:pt x="36" y="395"/>
                  </a:lnTo>
                  <a:lnTo>
                    <a:pt x="778" y="395"/>
                  </a:lnTo>
                  <a:lnTo>
                    <a:pt x="778" y="407"/>
                  </a:lnTo>
                  <a:lnTo>
                    <a:pt x="778" y="395"/>
                  </a:lnTo>
                  <a:lnTo>
                    <a:pt x="782" y="395"/>
                  </a:lnTo>
                  <a:lnTo>
                    <a:pt x="787" y="392"/>
                  </a:lnTo>
                  <a:lnTo>
                    <a:pt x="788" y="389"/>
                  </a:lnTo>
                  <a:lnTo>
                    <a:pt x="790" y="386"/>
                  </a:lnTo>
                  <a:lnTo>
                    <a:pt x="790" y="33"/>
                  </a:lnTo>
                  <a:lnTo>
                    <a:pt x="790" y="30"/>
                  </a:lnTo>
                  <a:lnTo>
                    <a:pt x="787" y="27"/>
                  </a:lnTo>
                  <a:lnTo>
                    <a:pt x="782" y="24"/>
                  </a:lnTo>
                  <a:lnTo>
                    <a:pt x="778" y="22"/>
                  </a:lnTo>
                  <a:lnTo>
                    <a:pt x="36" y="22"/>
                  </a:lnTo>
                  <a:close/>
                  <a:moveTo>
                    <a:pt x="36" y="0"/>
                  </a:moveTo>
                  <a:lnTo>
                    <a:pt x="778" y="0"/>
                  </a:lnTo>
                  <a:lnTo>
                    <a:pt x="791" y="3"/>
                  </a:lnTo>
                  <a:lnTo>
                    <a:pt x="803" y="9"/>
                  </a:lnTo>
                  <a:lnTo>
                    <a:pt x="811" y="21"/>
                  </a:lnTo>
                  <a:lnTo>
                    <a:pt x="814" y="33"/>
                  </a:lnTo>
                  <a:lnTo>
                    <a:pt x="814" y="386"/>
                  </a:lnTo>
                  <a:lnTo>
                    <a:pt x="811" y="398"/>
                  </a:lnTo>
                  <a:lnTo>
                    <a:pt x="803" y="408"/>
                  </a:lnTo>
                  <a:lnTo>
                    <a:pt x="791" y="416"/>
                  </a:lnTo>
                  <a:lnTo>
                    <a:pt x="778" y="419"/>
                  </a:lnTo>
                  <a:lnTo>
                    <a:pt x="36" y="419"/>
                  </a:lnTo>
                  <a:lnTo>
                    <a:pt x="22" y="416"/>
                  </a:lnTo>
                  <a:lnTo>
                    <a:pt x="10" y="408"/>
                  </a:lnTo>
                  <a:lnTo>
                    <a:pt x="3" y="398"/>
                  </a:lnTo>
                  <a:lnTo>
                    <a:pt x="0" y="384"/>
                  </a:lnTo>
                  <a:lnTo>
                    <a:pt x="0" y="33"/>
                  </a:lnTo>
                  <a:lnTo>
                    <a:pt x="3" y="19"/>
                  </a:lnTo>
                  <a:lnTo>
                    <a:pt x="10" y="9"/>
                  </a:lnTo>
                  <a:lnTo>
                    <a:pt x="22"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3" name="Freeform 225">
              <a:extLst>
                <a:ext uri="{FF2B5EF4-FFF2-40B4-BE49-F238E27FC236}">
                  <a16:creationId xmlns:a16="http://schemas.microsoft.com/office/drawing/2014/main" id="{3C254A4F-1592-4CD8-A3B2-9078F31B972F}"/>
                </a:ext>
              </a:extLst>
            </p:cNvPr>
            <p:cNvSpPr>
              <a:spLocks/>
            </p:cNvSpPr>
            <p:nvPr/>
          </p:nvSpPr>
          <p:spPr bwMode="auto">
            <a:xfrm>
              <a:off x="2806701" y="841375"/>
              <a:ext cx="119063" cy="28575"/>
            </a:xfrm>
            <a:custGeom>
              <a:avLst/>
              <a:gdLst>
                <a:gd name="T0" fmla="*/ 19 w 151"/>
                <a:gd name="T1" fmla="*/ 0 h 36"/>
                <a:gd name="T2" fmla="*/ 131 w 151"/>
                <a:gd name="T3" fmla="*/ 0 h 36"/>
                <a:gd name="T4" fmla="*/ 137 w 151"/>
                <a:gd name="T5" fmla="*/ 0 h 36"/>
                <a:gd name="T6" fmla="*/ 143 w 151"/>
                <a:gd name="T7" fmla="*/ 3 h 36"/>
                <a:gd name="T8" fmla="*/ 146 w 151"/>
                <a:gd name="T9" fmla="*/ 8 h 36"/>
                <a:gd name="T10" fmla="*/ 149 w 151"/>
                <a:gd name="T11" fmla="*/ 12 h 36"/>
                <a:gd name="T12" fmla="*/ 151 w 151"/>
                <a:gd name="T13" fmla="*/ 18 h 36"/>
                <a:gd name="T14" fmla="*/ 149 w 151"/>
                <a:gd name="T15" fmla="*/ 24 h 36"/>
                <a:gd name="T16" fmla="*/ 146 w 151"/>
                <a:gd name="T17" fmla="*/ 29 h 36"/>
                <a:gd name="T18" fmla="*/ 143 w 151"/>
                <a:gd name="T19" fmla="*/ 33 h 36"/>
                <a:gd name="T20" fmla="*/ 137 w 151"/>
                <a:gd name="T21" fmla="*/ 36 h 36"/>
                <a:gd name="T22" fmla="*/ 131 w 151"/>
                <a:gd name="T23" fmla="*/ 36 h 36"/>
                <a:gd name="T24" fmla="*/ 19 w 151"/>
                <a:gd name="T25" fmla="*/ 36 h 36"/>
                <a:gd name="T26" fmla="*/ 13 w 151"/>
                <a:gd name="T27" fmla="*/ 36 h 36"/>
                <a:gd name="T28" fmla="*/ 7 w 151"/>
                <a:gd name="T29" fmla="*/ 33 h 36"/>
                <a:gd name="T30" fmla="*/ 3 w 151"/>
                <a:gd name="T31" fmla="*/ 29 h 36"/>
                <a:gd name="T32" fmla="*/ 1 w 151"/>
                <a:gd name="T33" fmla="*/ 24 h 36"/>
                <a:gd name="T34" fmla="*/ 0 w 151"/>
                <a:gd name="T35" fmla="*/ 18 h 36"/>
                <a:gd name="T36" fmla="*/ 1 w 151"/>
                <a:gd name="T37" fmla="*/ 12 h 36"/>
                <a:gd name="T38" fmla="*/ 3 w 151"/>
                <a:gd name="T39" fmla="*/ 8 h 36"/>
                <a:gd name="T40" fmla="*/ 7 w 151"/>
                <a:gd name="T41" fmla="*/ 3 h 36"/>
                <a:gd name="T42" fmla="*/ 13 w 151"/>
                <a:gd name="T43" fmla="*/ 0 h 36"/>
                <a:gd name="T44" fmla="*/ 19 w 15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36">
                  <a:moveTo>
                    <a:pt x="19" y="0"/>
                  </a:moveTo>
                  <a:lnTo>
                    <a:pt x="131" y="0"/>
                  </a:lnTo>
                  <a:lnTo>
                    <a:pt x="137" y="0"/>
                  </a:lnTo>
                  <a:lnTo>
                    <a:pt x="143" y="3"/>
                  </a:lnTo>
                  <a:lnTo>
                    <a:pt x="146" y="8"/>
                  </a:lnTo>
                  <a:lnTo>
                    <a:pt x="149" y="12"/>
                  </a:lnTo>
                  <a:lnTo>
                    <a:pt x="151" y="18"/>
                  </a:lnTo>
                  <a:lnTo>
                    <a:pt x="149" y="24"/>
                  </a:lnTo>
                  <a:lnTo>
                    <a:pt x="146" y="29"/>
                  </a:lnTo>
                  <a:lnTo>
                    <a:pt x="143" y="33"/>
                  </a:lnTo>
                  <a:lnTo>
                    <a:pt x="137" y="36"/>
                  </a:lnTo>
                  <a:lnTo>
                    <a:pt x="131" y="36"/>
                  </a:lnTo>
                  <a:lnTo>
                    <a:pt x="19" y="36"/>
                  </a:lnTo>
                  <a:lnTo>
                    <a:pt x="13" y="36"/>
                  </a:lnTo>
                  <a:lnTo>
                    <a:pt x="7" y="33"/>
                  </a:lnTo>
                  <a:lnTo>
                    <a:pt x="3" y="29"/>
                  </a:lnTo>
                  <a:lnTo>
                    <a:pt x="1" y="24"/>
                  </a:lnTo>
                  <a:lnTo>
                    <a:pt x="0" y="18"/>
                  </a:lnTo>
                  <a:lnTo>
                    <a:pt x="1" y="12"/>
                  </a:lnTo>
                  <a:lnTo>
                    <a:pt x="3" y="8"/>
                  </a:lnTo>
                  <a:lnTo>
                    <a:pt x="7"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4" name="Freeform 226">
              <a:extLst>
                <a:ext uri="{FF2B5EF4-FFF2-40B4-BE49-F238E27FC236}">
                  <a16:creationId xmlns:a16="http://schemas.microsoft.com/office/drawing/2014/main" id="{AA7B495E-EE89-4448-9CC9-BF7D2692C7B2}"/>
                </a:ext>
              </a:extLst>
            </p:cNvPr>
            <p:cNvSpPr>
              <a:spLocks/>
            </p:cNvSpPr>
            <p:nvPr/>
          </p:nvSpPr>
          <p:spPr bwMode="auto">
            <a:xfrm>
              <a:off x="2846388" y="515938"/>
              <a:ext cx="66675" cy="28575"/>
            </a:xfrm>
            <a:custGeom>
              <a:avLst/>
              <a:gdLst>
                <a:gd name="T0" fmla="*/ 19 w 83"/>
                <a:gd name="T1" fmla="*/ 0 h 36"/>
                <a:gd name="T2" fmla="*/ 65 w 83"/>
                <a:gd name="T3" fmla="*/ 0 h 36"/>
                <a:gd name="T4" fmla="*/ 71 w 83"/>
                <a:gd name="T5" fmla="*/ 0 h 36"/>
                <a:gd name="T6" fmla="*/ 76 w 83"/>
                <a:gd name="T7" fmla="*/ 3 h 36"/>
                <a:gd name="T8" fmla="*/ 80 w 83"/>
                <a:gd name="T9" fmla="*/ 8 h 36"/>
                <a:gd name="T10" fmla="*/ 83 w 83"/>
                <a:gd name="T11" fmla="*/ 12 h 36"/>
                <a:gd name="T12" fmla="*/ 83 w 83"/>
                <a:gd name="T13" fmla="*/ 18 h 36"/>
                <a:gd name="T14" fmla="*/ 83 w 83"/>
                <a:gd name="T15" fmla="*/ 24 h 36"/>
                <a:gd name="T16" fmla="*/ 80 w 83"/>
                <a:gd name="T17" fmla="*/ 29 h 36"/>
                <a:gd name="T18" fmla="*/ 76 w 83"/>
                <a:gd name="T19" fmla="*/ 33 h 36"/>
                <a:gd name="T20" fmla="*/ 71 w 83"/>
                <a:gd name="T21" fmla="*/ 36 h 36"/>
                <a:gd name="T22" fmla="*/ 65 w 83"/>
                <a:gd name="T23" fmla="*/ 36 h 36"/>
                <a:gd name="T24" fmla="*/ 19 w 83"/>
                <a:gd name="T25" fmla="*/ 36 h 36"/>
                <a:gd name="T26" fmla="*/ 14 w 83"/>
                <a:gd name="T27" fmla="*/ 36 h 36"/>
                <a:gd name="T28" fmla="*/ 10 w 83"/>
                <a:gd name="T29" fmla="*/ 35 h 36"/>
                <a:gd name="T30" fmla="*/ 6 w 83"/>
                <a:gd name="T31" fmla="*/ 32 h 36"/>
                <a:gd name="T32" fmla="*/ 3 w 83"/>
                <a:gd name="T33" fmla="*/ 27 h 36"/>
                <a:gd name="T34" fmla="*/ 1 w 83"/>
                <a:gd name="T35" fmla="*/ 23 h 36"/>
                <a:gd name="T36" fmla="*/ 0 w 83"/>
                <a:gd name="T37" fmla="*/ 18 h 36"/>
                <a:gd name="T38" fmla="*/ 1 w 83"/>
                <a:gd name="T39" fmla="*/ 12 h 36"/>
                <a:gd name="T40" fmla="*/ 4 w 83"/>
                <a:gd name="T41" fmla="*/ 8 h 36"/>
                <a:gd name="T42" fmla="*/ 8 w 83"/>
                <a:gd name="T43" fmla="*/ 3 h 36"/>
                <a:gd name="T44" fmla="*/ 13 w 83"/>
                <a:gd name="T45" fmla="*/ 0 h 36"/>
                <a:gd name="T46" fmla="*/ 19 w 83"/>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36">
                  <a:moveTo>
                    <a:pt x="19" y="0"/>
                  </a:moveTo>
                  <a:lnTo>
                    <a:pt x="65" y="0"/>
                  </a:lnTo>
                  <a:lnTo>
                    <a:pt x="71" y="0"/>
                  </a:lnTo>
                  <a:lnTo>
                    <a:pt x="76" y="3"/>
                  </a:lnTo>
                  <a:lnTo>
                    <a:pt x="80" y="8"/>
                  </a:lnTo>
                  <a:lnTo>
                    <a:pt x="83" y="12"/>
                  </a:lnTo>
                  <a:lnTo>
                    <a:pt x="83" y="18"/>
                  </a:lnTo>
                  <a:lnTo>
                    <a:pt x="83" y="24"/>
                  </a:lnTo>
                  <a:lnTo>
                    <a:pt x="80" y="29"/>
                  </a:lnTo>
                  <a:lnTo>
                    <a:pt x="76" y="33"/>
                  </a:lnTo>
                  <a:lnTo>
                    <a:pt x="71" y="36"/>
                  </a:lnTo>
                  <a:lnTo>
                    <a:pt x="65" y="36"/>
                  </a:lnTo>
                  <a:lnTo>
                    <a:pt x="19" y="36"/>
                  </a:lnTo>
                  <a:lnTo>
                    <a:pt x="14" y="36"/>
                  </a:lnTo>
                  <a:lnTo>
                    <a:pt x="10" y="35"/>
                  </a:lnTo>
                  <a:lnTo>
                    <a:pt x="6" y="32"/>
                  </a:lnTo>
                  <a:lnTo>
                    <a:pt x="3" y="27"/>
                  </a:lnTo>
                  <a:lnTo>
                    <a:pt x="1" y="23"/>
                  </a:lnTo>
                  <a:lnTo>
                    <a:pt x="0" y="18"/>
                  </a:lnTo>
                  <a:lnTo>
                    <a:pt x="1" y="12"/>
                  </a:lnTo>
                  <a:lnTo>
                    <a:pt x="4" y="8"/>
                  </a:lnTo>
                  <a:lnTo>
                    <a:pt x="8"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8" name="Freeform 227">
              <a:extLst>
                <a:ext uri="{FF2B5EF4-FFF2-40B4-BE49-F238E27FC236}">
                  <a16:creationId xmlns:a16="http://schemas.microsoft.com/office/drawing/2014/main" id="{E37D1432-C0CB-46B5-9A2B-555AE0450D98}"/>
                </a:ext>
              </a:extLst>
            </p:cNvPr>
            <p:cNvSpPr>
              <a:spLocks/>
            </p:cNvSpPr>
            <p:nvPr/>
          </p:nvSpPr>
          <p:spPr bwMode="auto">
            <a:xfrm>
              <a:off x="2743201" y="638175"/>
              <a:ext cx="26988" cy="107950"/>
            </a:xfrm>
            <a:custGeom>
              <a:avLst/>
              <a:gdLst>
                <a:gd name="T0" fmla="*/ 18 w 36"/>
                <a:gd name="T1" fmla="*/ 0 h 135"/>
                <a:gd name="T2" fmla="*/ 24 w 36"/>
                <a:gd name="T3" fmla="*/ 1 h 135"/>
                <a:gd name="T4" fmla="*/ 28 w 36"/>
                <a:gd name="T5" fmla="*/ 3 h 135"/>
                <a:gd name="T6" fmla="*/ 33 w 36"/>
                <a:gd name="T7" fmla="*/ 7 h 135"/>
                <a:gd name="T8" fmla="*/ 34 w 36"/>
                <a:gd name="T9" fmla="*/ 12 h 135"/>
                <a:gd name="T10" fmla="*/ 36 w 36"/>
                <a:gd name="T11" fmla="*/ 18 h 135"/>
                <a:gd name="T12" fmla="*/ 36 w 36"/>
                <a:gd name="T13" fmla="*/ 117 h 135"/>
                <a:gd name="T14" fmla="*/ 34 w 36"/>
                <a:gd name="T15" fmla="*/ 123 h 135"/>
                <a:gd name="T16" fmla="*/ 31 w 36"/>
                <a:gd name="T17" fmla="*/ 127 h 135"/>
                <a:gd name="T18" fmla="*/ 28 w 36"/>
                <a:gd name="T19" fmla="*/ 130 h 135"/>
                <a:gd name="T20" fmla="*/ 24 w 36"/>
                <a:gd name="T21" fmla="*/ 133 h 135"/>
                <a:gd name="T22" fmla="*/ 18 w 36"/>
                <a:gd name="T23" fmla="*/ 135 h 135"/>
                <a:gd name="T24" fmla="*/ 12 w 36"/>
                <a:gd name="T25" fmla="*/ 133 h 135"/>
                <a:gd name="T26" fmla="*/ 8 w 36"/>
                <a:gd name="T27" fmla="*/ 130 h 135"/>
                <a:gd name="T28" fmla="*/ 3 w 36"/>
                <a:gd name="T29" fmla="*/ 127 h 135"/>
                <a:gd name="T30" fmla="*/ 0 w 36"/>
                <a:gd name="T31" fmla="*/ 123 h 135"/>
                <a:gd name="T32" fmla="*/ 0 w 36"/>
                <a:gd name="T33" fmla="*/ 117 h 135"/>
                <a:gd name="T34" fmla="*/ 0 w 36"/>
                <a:gd name="T35" fmla="*/ 18 h 135"/>
                <a:gd name="T36" fmla="*/ 0 w 36"/>
                <a:gd name="T37" fmla="*/ 12 h 135"/>
                <a:gd name="T38" fmla="*/ 3 w 36"/>
                <a:gd name="T39" fmla="*/ 7 h 135"/>
                <a:gd name="T40" fmla="*/ 8 w 36"/>
                <a:gd name="T41" fmla="*/ 3 h 135"/>
                <a:gd name="T42" fmla="*/ 12 w 36"/>
                <a:gd name="T43" fmla="*/ 1 h 135"/>
                <a:gd name="T44" fmla="*/ 18 w 36"/>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5">
                  <a:moveTo>
                    <a:pt x="18" y="0"/>
                  </a:moveTo>
                  <a:lnTo>
                    <a:pt x="24" y="1"/>
                  </a:lnTo>
                  <a:lnTo>
                    <a:pt x="28" y="3"/>
                  </a:lnTo>
                  <a:lnTo>
                    <a:pt x="33" y="7"/>
                  </a:lnTo>
                  <a:lnTo>
                    <a:pt x="34" y="12"/>
                  </a:lnTo>
                  <a:lnTo>
                    <a:pt x="36" y="18"/>
                  </a:lnTo>
                  <a:lnTo>
                    <a:pt x="36" y="117"/>
                  </a:lnTo>
                  <a:lnTo>
                    <a:pt x="34" y="123"/>
                  </a:lnTo>
                  <a:lnTo>
                    <a:pt x="31" y="127"/>
                  </a:lnTo>
                  <a:lnTo>
                    <a:pt x="28" y="130"/>
                  </a:lnTo>
                  <a:lnTo>
                    <a:pt x="24" y="133"/>
                  </a:lnTo>
                  <a:lnTo>
                    <a:pt x="18" y="135"/>
                  </a:lnTo>
                  <a:lnTo>
                    <a:pt x="12" y="133"/>
                  </a:lnTo>
                  <a:lnTo>
                    <a:pt x="8" y="130"/>
                  </a:lnTo>
                  <a:lnTo>
                    <a:pt x="3" y="127"/>
                  </a:lnTo>
                  <a:lnTo>
                    <a:pt x="0" y="123"/>
                  </a:lnTo>
                  <a:lnTo>
                    <a:pt x="0" y="117"/>
                  </a:lnTo>
                  <a:lnTo>
                    <a:pt x="0" y="18"/>
                  </a:lnTo>
                  <a:lnTo>
                    <a:pt x="0" y="12"/>
                  </a:lnTo>
                  <a:lnTo>
                    <a:pt x="3" y="7"/>
                  </a:lnTo>
                  <a:lnTo>
                    <a:pt x="8"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0" name="Freeform 228">
              <a:extLst>
                <a:ext uri="{FF2B5EF4-FFF2-40B4-BE49-F238E27FC236}">
                  <a16:creationId xmlns:a16="http://schemas.microsoft.com/office/drawing/2014/main" id="{22A49DAF-51EF-4296-AD0F-6FA06E8C50B8}"/>
                </a:ext>
              </a:extLst>
            </p:cNvPr>
            <p:cNvSpPr>
              <a:spLocks/>
            </p:cNvSpPr>
            <p:nvPr/>
          </p:nvSpPr>
          <p:spPr bwMode="auto">
            <a:xfrm>
              <a:off x="2738438" y="566738"/>
              <a:ext cx="34925" cy="33337"/>
            </a:xfrm>
            <a:custGeom>
              <a:avLst/>
              <a:gdLst>
                <a:gd name="T0" fmla="*/ 22 w 43"/>
                <a:gd name="T1" fmla="*/ 0 h 42"/>
                <a:gd name="T2" fmla="*/ 28 w 43"/>
                <a:gd name="T3" fmla="*/ 0 h 42"/>
                <a:gd name="T4" fmla="*/ 34 w 43"/>
                <a:gd name="T5" fmla="*/ 3 h 42"/>
                <a:gd name="T6" fmla="*/ 40 w 43"/>
                <a:gd name="T7" fmla="*/ 9 h 42"/>
                <a:gd name="T8" fmla="*/ 43 w 43"/>
                <a:gd name="T9" fmla="*/ 13 h 42"/>
                <a:gd name="T10" fmla="*/ 43 w 43"/>
                <a:gd name="T11" fmla="*/ 21 h 42"/>
                <a:gd name="T12" fmla="*/ 43 w 43"/>
                <a:gd name="T13" fmla="*/ 27 h 42"/>
                <a:gd name="T14" fmla="*/ 40 w 43"/>
                <a:gd name="T15" fmla="*/ 33 h 42"/>
                <a:gd name="T16" fmla="*/ 34 w 43"/>
                <a:gd name="T17" fmla="*/ 37 h 42"/>
                <a:gd name="T18" fmla="*/ 28 w 43"/>
                <a:gd name="T19" fmla="*/ 40 h 42"/>
                <a:gd name="T20" fmla="*/ 22 w 43"/>
                <a:gd name="T21" fmla="*/ 42 h 42"/>
                <a:gd name="T22" fmla="*/ 22 w 43"/>
                <a:gd name="T23" fmla="*/ 42 h 42"/>
                <a:gd name="T24" fmla="*/ 15 w 43"/>
                <a:gd name="T25" fmla="*/ 40 h 42"/>
                <a:gd name="T26" fmla="*/ 9 w 43"/>
                <a:gd name="T27" fmla="*/ 37 h 42"/>
                <a:gd name="T28" fmla="*/ 4 w 43"/>
                <a:gd name="T29" fmla="*/ 33 h 42"/>
                <a:gd name="T30" fmla="*/ 1 w 43"/>
                <a:gd name="T31" fmla="*/ 27 h 42"/>
                <a:gd name="T32" fmla="*/ 0 w 43"/>
                <a:gd name="T33" fmla="*/ 21 h 42"/>
                <a:gd name="T34" fmla="*/ 1 w 43"/>
                <a:gd name="T35" fmla="*/ 13 h 42"/>
                <a:gd name="T36" fmla="*/ 4 w 43"/>
                <a:gd name="T37" fmla="*/ 9 h 42"/>
                <a:gd name="T38" fmla="*/ 9 w 43"/>
                <a:gd name="T39" fmla="*/ 3 h 42"/>
                <a:gd name="T40" fmla="*/ 15 w 43"/>
                <a:gd name="T41" fmla="*/ 0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0"/>
                  </a:moveTo>
                  <a:lnTo>
                    <a:pt x="28" y="0"/>
                  </a:lnTo>
                  <a:lnTo>
                    <a:pt x="34" y="3"/>
                  </a:lnTo>
                  <a:lnTo>
                    <a:pt x="40" y="9"/>
                  </a:lnTo>
                  <a:lnTo>
                    <a:pt x="43" y="13"/>
                  </a:lnTo>
                  <a:lnTo>
                    <a:pt x="43" y="21"/>
                  </a:lnTo>
                  <a:lnTo>
                    <a:pt x="43" y="27"/>
                  </a:lnTo>
                  <a:lnTo>
                    <a:pt x="40" y="33"/>
                  </a:lnTo>
                  <a:lnTo>
                    <a:pt x="34" y="37"/>
                  </a:lnTo>
                  <a:lnTo>
                    <a:pt x="28" y="40"/>
                  </a:lnTo>
                  <a:lnTo>
                    <a:pt x="22" y="42"/>
                  </a:lnTo>
                  <a:lnTo>
                    <a:pt x="22" y="42"/>
                  </a:lnTo>
                  <a:lnTo>
                    <a:pt x="15" y="40"/>
                  </a:lnTo>
                  <a:lnTo>
                    <a:pt x="9" y="37"/>
                  </a:lnTo>
                  <a:lnTo>
                    <a:pt x="4" y="33"/>
                  </a:lnTo>
                  <a:lnTo>
                    <a:pt x="1" y="27"/>
                  </a:lnTo>
                  <a:lnTo>
                    <a:pt x="0" y="21"/>
                  </a:lnTo>
                  <a:lnTo>
                    <a:pt x="1" y="13"/>
                  </a:lnTo>
                  <a:lnTo>
                    <a:pt x="4" y="9"/>
                  </a:lnTo>
                  <a:lnTo>
                    <a:pt x="9" y="3"/>
                  </a:lnTo>
                  <a:lnTo>
                    <a:pt x="15"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1" name="Freeform 229">
              <a:extLst>
                <a:ext uri="{FF2B5EF4-FFF2-40B4-BE49-F238E27FC236}">
                  <a16:creationId xmlns:a16="http://schemas.microsoft.com/office/drawing/2014/main" id="{1E9F1CA1-B51E-417E-966D-935EFAB1C60E}"/>
                </a:ext>
              </a:extLst>
            </p:cNvPr>
            <p:cNvSpPr>
              <a:spLocks noEditPoints="1"/>
            </p:cNvSpPr>
            <p:nvPr/>
          </p:nvSpPr>
          <p:spPr bwMode="auto">
            <a:xfrm>
              <a:off x="4283076" y="2390775"/>
              <a:ext cx="457200" cy="287337"/>
            </a:xfrm>
            <a:custGeom>
              <a:avLst/>
              <a:gdLst>
                <a:gd name="T0" fmla="*/ 24 w 575"/>
                <a:gd name="T1" fmla="*/ 24 h 362"/>
                <a:gd name="T2" fmla="*/ 24 w 575"/>
                <a:gd name="T3" fmla="*/ 339 h 362"/>
                <a:gd name="T4" fmla="*/ 553 w 575"/>
                <a:gd name="T5" fmla="*/ 339 h 362"/>
                <a:gd name="T6" fmla="*/ 553 w 575"/>
                <a:gd name="T7" fmla="*/ 24 h 362"/>
                <a:gd name="T8" fmla="*/ 24 w 575"/>
                <a:gd name="T9" fmla="*/ 24 h 362"/>
                <a:gd name="T10" fmla="*/ 2 w 575"/>
                <a:gd name="T11" fmla="*/ 0 h 362"/>
                <a:gd name="T12" fmla="*/ 575 w 575"/>
                <a:gd name="T13" fmla="*/ 1 h 362"/>
                <a:gd name="T14" fmla="*/ 575 w 575"/>
                <a:gd name="T15" fmla="*/ 362 h 362"/>
                <a:gd name="T16" fmla="*/ 0 w 575"/>
                <a:gd name="T17" fmla="*/ 362 h 362"/>
                <a:gd name="T18" fmla="*/ 2 w 575"/>
                <a:gd name="T1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362">
                  <a:moveTo>
                    <a:pt x="24" y="24"/>
                  </a:moveTo>
                  <a:lnTo>
                    <a:pt x="24" y="339"/>
                  </a:lnTo>
                  <a:lnTo>
                    <a:pt x="553" y="339"/>
                  </a:lnTo>
                  <a:lnTo>
                    <a:pt x="553" y="24"/>
                  </a:lnTo>
                  <a:lnTo>
                    <a:pt x="24" y="24"/>
                  </a:lnTo>
                  <a:close/>
                  <a:moveTo>
                    <a:pt x="2" y="0"/>
                  </a:moveTo>
                  <a:lnTo>
                    <a:pt x="575" y="1"/>
                  </a:lnTo>
                  <a:lnTo>
                    <a:pt x="575" y="362"/>
                  </a:lnTo>
                  <a:lnTo>
                    <a:pt x="0" y="36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2" name="Freeform 230">
              <a:extLst>
                <a:ext uri="{FF2B5EF4-FFF2-40B4-BE49-F238E27FC236}">
                  <a16:creationId xmlns:a16="http://schemas.microsoft.com/office/drawing/2014/main" id="{8DF0DE2F-7F19-4A67-8205-690181CA1CF5}"/>
                </a:ext>
              </a:extLst>
            </p:cNvPr>
            <p:cNvSpPr>
              <a:spLocks noEditPoints="1"/>
            </p:cNvSpPr>
            <p:nvPr/>
          </p:nvSpPr>
          <p:spPr bwMode="auto">
            <a:xfrm>
              <a:off x="4740276" y="2481263"/>
              <a:ext cx="50800" cy="104775"/>
            </a:xfrm>
            <a:custGeom>
              <a:avLst/>
              <a:gdLst>
                <a:gd name="T0" fmla="*/ 31 w 63"/>
                <a:gd name="T1" fmla="*/ 24 h 131"/>
                <a:gd name="T2" fmla="*/ 28 w 63"/>
                <a:gd name="T3" fmla="*/ 24 h 131"/>
                <a:gd name="T4" fmla="*/ 25 w 63"/>
                <a:gd name="T5" fmla="*/ 25 h 131"/>
                <a:gd name="T6" fmla="*/ 24 w 63"/>
                <a:gd name="T7" fmla="*/ 28 h 131"/>
                <a:gd name="T8" fmla="*/ 22 w 63"/>
                <a:gd name="T9" fmla="*/ 33 h 131"/>
                <a:gd name="T10" fmla="*/ 22 w 63"/>
                <a:gd name="T11" fmla="*/ 100 h 131"/>
                <a:gd name="T12" fmla="*/ 24 w 63"/>
                <a:gd name="T13" fmla="*/ 103 h 131"/>
                <a:gd name="T14" fmla="*/ 25 w 63"/>
                <a:gd name="T15" fmla="*/ 106 h 131"/>
                <a:gd name="T16" fmla="*/ 28 w 63"/>
                <a:gd name="T17" fmla="*/ 109 h 131"/>
                <a:gd name="T18" fmla="*/ 31 w 63"/>
                <a:gd name="T19" fmla="*/ 109 h 131"/>
                <a:gd name="T20" fmla="*/ 34 w 63"/>
                <a:gd name="T21" fmla="*/ 109 h 131"/>
                <a:gd name="T22" fmla="*/ 37 w 63"/>
                <a:gd name="T23" fmla="*/ 106 h 131"/>
                <a:gd name="T24" fmla="*/ 39 w 63"/>
                <a:gd name="T25" fmla="*/ 103 h 131"/>
                <a:gd name="T26" fmla="*/ 40 w 63"/>
                <a:gd name="T27" fmla="*/ 100 h 131"/>
                <a:gd name="T28" fmla="*/ 40 w 63"/>
                <a:gd name="T29" fmla="*/ 33 h 131"/>
                <a:gd name="T30" fmla="*/ 39 w 63"/>
                <a:gd name="T31" fmla="*/ 28 h 131"/>
                <a:gd name="T32" fmla="*/ 37 w 63"/>
                <a:gd name="T33" fmla="*/ 25 h 131"/>
                <a:gd name="T34" fmla="*/ 34 w 63"/>
                <a:gd name="T35" fmla="*/ 24 h 131"/>
                <a:gd name="T36" fmla="*/ 31 w 63"/>
                <a:gd name="T37" fmla="*/ 24 h 131"/>
                <a:gd name="T38" fmla="*/ 31 w 63"/>
                <a:gd name="T39" fmla="*/ 0 h 131"/>
                <a:gd name="T40" fmla="*/ 48 w 63"/>
                <a:gd name="T41" fmla="*/ 4 h 131"/>
                <a:gd name="T42" fmla="*/ 58 w 63"/>
                <a:gd name="T43" fmla="*/ 16 h 131"/>
                <a:gd name="T44" fmla="*/ 63 w 63"/>
                <a:gd name="T45" fmla="*/ 33 h 131"/>
                <a:gd name="T46" fmla="*/ 63 w 63"/>
                <a:gd name="T47" fmla="*/ 100 h 131"/>
                <a:gd name="T48" fmla="*/ 58 w 63"/>
                <a:gd name="T49" fmla="*/ 117 h 131"/>
                <a:gd name="T50" fmla="*/ 48 w 63"/>
                <a:gd name="T51" fmla="*/ 128 h 131"/>
                <a:gd name="T52" fmla="*/ 31 w 63"/>
                <a:gd name="T53" fmla="*/ 131 h 131"/>
                <a:gd name="T54" fmla="*/ 25 w 63"/>
                <a:gd name="T55" fmla="*/ 131 h 131"/>
                <a:gd name="T56" fmla="*/ 19 w 63"/>
                <a:gd name="T57" fmla="*/ 130 h 131"/>
                <a:gd name="T58" fmla="*/ 13 w 63"/>
                <a:gd name="T59" fmla="*/ 127 h 131"/>
                <a:gd name="T60" fmla="*/ 9 w 63"/>
                <a:gd name="T61" fmla="*/ 123 h 131"/>
                <a:gd name="T62" fmla="*/ 4 w 63"/>
                <a:gd name="T63" fmla="*/ 118 h 131"/>
                <a:gd name="T64" fmla="*/ 1 w 63"/>
                <a:gd name="T65" fmla="*/ 112 h 131"/>
                <a:gd name="T66" fmla="*/ 0 w 63"/>
                <a:gd name="T67" fmla="*/ 106 h 131"/>
                <a:gd name="T68" fmla="*/ 0 w 63"/>
                <a:gd name="T69" fmla="*/ 100 h 131"/>
                <a:gd name="T70" fmla="*/ 0 w 63"/>
                <a:gd name="T71" fmla="*/ 33 h 131"/>
                <a:gd name="T72" fmla="*/ 4 w 63"/>
                <a:gd name="T73" fmla="*/ 16 h 131"/>
                <a:gd name="T74" fmla="*/ 15 w 63"/>
                <a:gd name="T75" fmla="*/ 4 h 131"/>
                <a:gd name="T76" fmla="*/ 31 w 63"/>
                <a:gd name="T7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131">
                  <a:moveTo>
                    <a:pt x="31" y="24"/>
                  </a:moveTo>
                  <a:lnTo>
                    <a:pt x="28" y="24"/>
                  </a:lnTo>
                  <a:lnTo>
                    <a:pt x="25" y="25"/>
                  </a:lnTo>
                  <a:lnTo>
                    <a:pt x="24" y="28"/>
                  </a:lnTo>
                  <a:lnTo>
                    <a:pt x="22" y="33"/>
                  </a:lnTo>
                  <a:lnTo>
                    <a:pt x="22" y="100"/>
                  </a:lnTo>
                  <a:lnTo>
                    <a:pt x="24" y="103"/>
                  </a:lnTo>
                  <a:lnTo>
                    <a:pt x="25" y="106"/>
                  </a:lnTo>
                  <a:lnTo>
                    <a:pt x="28" y="109"/>
                  </a:lnTo>
                  <a:lnTo>
                    <a:pt x="31" y="109"/>
                  </a:lnTo>
                  <a:lnTo>
                    <a:pt x="34" y="109"/>
                  </a:lnTo>
                  <a:lnTo>
                    <a:pt x="37" y="106"/>
                  </a:lnTo>
                  <a:lnTo>
                    <a:pt x="39" y="103"/>
                  </a:lnTo>
                  <a:lnTo>
                    <a:pt x="40" y="100"/>
                  </a:lnTo>
                  <a:lnTo>
                    <a:pt x="40" y="33"/>
                  </a:lnTo>
                  <a:lnTo>
                    <a:pt x="39" y="28"/>
                  </a:lnTo>
                  <a:lnTo>
                    <a:pt x="37" y="25"/>
                  </a:lnTo>
                  <a:lnTo>
                    <a:pt x="34" y="24"/>
                  </a:lnTo>
                  <a:lnTo>
                    <a:pt x="31" y="24"/>
                  </a:lnTo>
                  <a:close/>
                  <a:moveTo>
                    <a:pt x="31" y="0"/>
                  </a:moveTo>
                  <a:lnTo>
                    <a:pt x="48" y="4"/>
                  </a:lnTo>
                  <a:lnTo>
                    <a:pt x="58" y="16"/>
                  </a:lnTo>
                  <a:lnTo>
                    <a:pt x="63" y="33"/>
                  </a:lnTo>
                  <a:lnTo>
                    <a:pt x="63" y="100"/>
                  </a:lnTo>
                  <a:lnTo>
                    <a:pt x="58" y="117"/>
                  </a:lnTo>
                  <a:lnTo>
                    <a:pt x="48" y="128"/>
                  </a:lnTo>
                  <a:lnTo>
                    <a:pt x="31" y="131"/>
                  </a:lnTo>
                  <a:lnTo>
                    <a:pt x="25" y="131"/>
                  </a:lnTo>
                  <a:lnTo>
                    <a:pt x="19" y="130"/>
                  </a:lnTo>
                  <a:lnTo>
                    <a:pt x="13" y="127"/>
                  </a:lnTo>
                  <a:lnTo>
                    <a:pt x="9" y="123"/>
                  </a:lnTo>
                  <a:lnTo>
                    <a:pt x="4" y="118"/>
                  </a:lnTo>
                  <a:lnTo>
                    <a:pt x="1" y="112"/>
                  </a:lnTo>
                  <a:lnTo>
                    <a:pt x="0" y="106"/>
                  </a:lnTo>
                  <a:lnTo>
                    <a:pt x="0" y="100"/>
                  </a:lnTo>
                  <a:lnTo>
                    <a:pt x="0" y="33"/>
                  </a:lnTo>
                  <a:lnTo>
                    <a:pt x="4" y="16"/>
                  </a:lnTo>
                  <a:lnTo>
                    <a:pt x="15" y="4"/>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3" name="Freeform 231">
              <a:extLst>
                <a:ext uri="{FF2B5EF4-FFF2-40B4-BE49-F238E27FC236}">
                  <a16:creationId xmlns:a16="http://schemas.microsoft.com/office/drawing/2014/main" id="{0D429E66-0406-4128-BACA-5B41AEA24FE4}"/>
                </a:ext>
              </a:extLst>
            </p:cNvPr>
            <p:cNvSpPr>
              <a:spLocks noEditPoints="1"/>
            </p:cNvSpPr>
            <p:nvPr/>
          </p:nvSpPr>
          <p:spPr bwMode="auto">
            <a:xfrm>
              <a:off x="4230688" y="2370138"/>
              <a:ext cx="582613" cy="328612"/>
            </a:xfrm>
            <a:custGeom>
              <a:avLst/>
              <a:gdLst>
                <a:gd name="T0" fmla="*/ 33 w 735"/>
                <a:gd name="T1" fmla="*/ 24 h 413"/>
                <a:gd name="T2" fmla="*/ 29 w 735"/>
                <a:gd name="T3" fmla="*/ 24 h 413"/>
                <a:gd name="T4" fmla="*/ 26 w 735"/>
                <a:gd name="T5" fmla="*/ 27 h 413"/>
                <a:gd name="T6" fmla="*/ 24 w 735"/>
                <a:gd name="T7" fmla="*/ 30 h 413"/>
                <a:gd name="T8" fmla="*/ 23 w 735"/>
                <a:gd name="T9" fmla="*/ 35 h 413"/>
                <a:gd name="T10" fmla="*/ 23 w 735"/>
                <a:gd name="T11" fmla="*/ 379 h 413"/>
                <a:gd name="T12" fmla="*/ 23 w 735"/>
                <a:gd name="T13" fmla="*/ 383 h 413"/>
                <a:gd name="T14" fmla="*/ 26 w 735"/>
                <a:gd name="T15" fmla="*/ 386 h 413"/>
                <a:gd name="T16" fmla="*/ 29 w 735"/>
                <a:gd name="T17" fmla="*/ 389 h 413"/>
                <a:gd name="T18" fmla="*/ 33 w 735"/>
                <a:gd name="T19" fmla="*/ 389 h 413"/>
                <a:gd name="T20" fmla="*/ 702 w 735"/>
                <a:gd name="T21" fmla="*/ 389 h 413"/>
                <a:gd name="T22" fmla="*/ 702 w 735"/>
                <a:gd name="T23" fmla="*/ 401 h 413"/>
                <a:gd name="T24" fmla="*/ 702 w 735"/>
                <a:gd name="T25" fmla="*/ 389 h 413"/>
                <a:gd name="T26" fmla="*/ 707 w 735"/>
                <a:gd name="T27" fmla="*/ 389 h 413"/>
                <a:gd name="T28" fmla="*/ 710 w 735"/>
                <a:gd name="T29" fmla="*/ 386 h 413"/>
                <a:gd name="T30" fmla="*/ 711 w 735"/>
                <a:gd name="T31" fmla="*/ 383 h 413"/>
                <a:gd name="T32" fmla="*/ 713 w 735"/>
                <a:gd name="T33" fmla="*/ 380 h 413"/>
                <a:gd name="T34" fmla="*/ 713 w 735"/>
                <a:gd name="T35" fmla="*/ 35 h 413"/>
                <a:gd name="T36" fmla="*/ 711 w 735"/>
                <a:gd name="T37" fmla="*/ 30 h 413"/>
                <a:gd name="T38" fmla="*/ 710 w 735"/>
                <a:gd name="T39" fmla="*/ 27 h 413"/>
                <a:gd name="T40" fmla="*/ 707 w 735"/>
                <a:gd name="T41" fmla="*/ 26 h 413"/>
                <a:gd name="T42" fmla="*/ 702 w 735"/>
                <a:gd name="T43" fmla="*/ 24 h 413"/>
                <a:gd name="T44" fmla="*/ 33 w 735"/>
                <a:gd name="T45" fmla="*/ 24 h 413"/>
                <a:gd name="T46" fmla="*/ 33 w 735"/>
                <a:gd name="T47" fmla="*/ 0 h 413"/>
                <a:gd name="T48" fmla="*/ 702 w 735"/>
                <a:gd name="T49" fmla="*/ 2 h 413"/>
                <a:gd name="T50" fmla="*/ 710 w 735"/>
                <a:gd name="T51" fmla="*/ 2 h 413"/>
                <a:gd name="T52" fmla="*/ 716 w 735"/>
                <a:gd name="T53" fmla="*/ 3 h 413"/>
                <a:gd name="T54" fmla="*/ 720 w 735"/>
                <a:gd name="T55" fmla="*/ 6 h 413"/>
                <a:gd name="T56" fmla="*/ 726 w 735"/>
                <a:gd name="T57" fmla="*/ 11 h 413"/>
                <a:gd name="T58" fmla="*/ 730 w 735"/>
                <a:gd name="T59" fmla="*/ 15 h 413"/>
                <a:gd name="T60" fmla="*/ 733 w 735"/>
                <a:gd name="T61" fmla="*/ 21 h 413"/>
                <a:gd name="T62" fmla="*/ 735 w 735"/>
                <a:gd name="T63" fmla="*/ 27 h 413"/>
                <a:gd name="T64" fmla="*/ 735 w 735"/>
                <a:gd name="T65" fmla="*/ 35 h 413"/>
                <a:gd name="T66" fmla="*/ 735 w 735"/>
                <a:gd name="T67" fmla="*/ 380 h 413"/>
                <a:gd name="T68" fmla="*/ 732 w 735"/>
                <a:gd name="T69" fmla="*/ 392 h 413"/>
                <a:gd name="T70" fmla="*/ 726 w 735"/>
                <a:gd name="T71" fmla="*/ 403 h 413"/>
                <a:gd name="T72" fmla="*/ 716 w 735"/>
                <a:gd name="T73" fmla="*/ 410 h 413"/>
                <a:gd name="T74" fmla="*/ 702 w 735"/>
                <a:gd name="T75" fmla="*/ 413 h 413"/>
                <a:gd name="T76" fmla="*/ 33 w 735"/>
                <a:gd name="T77" fmla="*/ 413 h 413"/>
                <a:gd name="T78" fmla="*/ 20 w 735"/>
                <a:gd name="T79" fmla="*/ 410 h 413"/>
                <a:gd name="T80" fmla="*/ 9 w 735"/>
                <a:gd name="T81" fmla="*/ 403 h 413"/>
                <a:gd name="T82" fmla="*/ 2 w 735"/>
                <a:gd name="T83" fmla="*/ 392 h 413"/>
                <a:gd name="T84" fmla="*/ 0 w 735"/>
                <a:gd name="T85" fmla="*/ 379 h 413"/>
                <a:gd name="T86" fmla="*/ 0 w 735"/>
                <a:gd name="T87" fmla="*/ 35 h 413"/>
                <a:gd name="T88" fmla="*/ 2 w 735"/>
                <a:gd name="T89" fmla="*/ 21 h 413"/>
                <a:gd name="T90" fmla="*/ 9 w 735"/>
                <a:gd name="T91" fmla="*/ 11 h 413"/>
                <a:gd name="T92" fmla="*/ 20 w 735"/>
                <a:gd name="T93" fmla="*/ 3 h 413"/>
                <a:gd name="T94" fmla="*/ 33 w 735"/>
                <a:gd name="T95"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5" h="413">
                  <a:moveTo>
                    <a:pt x="33" y="24"/>
                  </a:moveTo>
                  <a:lnTo>
                    <a:pt x="29" y="24"/>
                  </a:lnTo>
                  <a:lnTo>
                    <a:pt x="26" y="27"/>
                  </a:lnTo>
                  <a:lnTo>
                    <a:pt x="24" y="30"/>
                  </a:lnTo>
                  <a:lnTo>
                    <a:pt x="23" y="35"/>
                  </a:lnTo>
                  <a:lnTo>
                    <a:pt x="23" y="379"/>
                  </a:lnTo>
                  <a:lnTo>
                    <a:pt x="23" y="383"/>
                  </a:lnTo>
                  <a:lnTo>
                    <a:pt x="26" y="386"/>
                  </a:lnTo>
                  <a:lnTo>
                    <a:pt x="29" y="389"/>
                  </a:lnTo>
                  <a:lnTo>
                    <a:pt x="33" y="389"/>
                  </a:lnTo>
                  <a:lnTo>
                    <a:pt x="702" y="389"/>
                  </a:lnTo>
                  <a:lnTo>
                    <a:pt x="702" y="401"/>
                  </a:lnTo>
                  <a:lnTo>
                    <a:pt x="702" y="389"/>
                  </a:lnTo>
                  <a:lnTo>
                    <a:pt x="707" y="389"/>
                  </a:lnTo>
                  <a:lnTo>
                    <a:pt x="710" y="386"/>
                  </a:lnTo>
                  <a:lnTo>
                    <a:pt x="711" y="383"/>
                  </a:lnTo>
                  <a:lnTo>
                    <a:pt x="713" y="380"/>
                  </a:lnTo>
                  <a:lnTo>
                    <a:pt x="713" y="35"/>
                  </a:lnTo>
                  <a:lnTo>
                    <a:pt x="711" y="30"/>
                  </a:lnTo>
                  <a:lnTo>
                    <a:pt x="710" y="27"/>
                  </a:lnTo>
                  <a:lnTo>
                    <a:pt x="707" y="26"/>
                  </a:lnTo>
                  <a:lnTo>
                    <a:pt x="702" y="24"/>
                  </a:lnTo>
                  <a:lnTo>
                    <a:pt x="33" y="24"/>
                  </a:lnTo>
                  <a:close/>
                  <a:moveTo>
                    <a:pt x="33" y="0"/>
                  </a:moveTo>
                  <a:lnTo>
                    <a:pt x="702" y="2"/>
                  </a:lnTo>
                  <a:lnTo>
                    <a:pt x="710" y="2"/>
                  </a:lnTo>
                  <a:lnTo>
                    <a:pt x="716" y="3"/>
                  </a:lnTo>
                  <a:lnTo>
                    <a:pt x="720" y="6"/>
                  </a:lnTo>
                  <a:lnTo>
                    <a:pt x="726" y="11"/>
                  </a:lnTo>
                  <a:lnTo>
                    <a:pt x="730" y="15"/>
                  </a:lnTo>
                  <a:lnTo>
                    <a:pt x="733" y="21"/>
                  </a:lnTo>
                  <a:lnTo>
                    <a:pt x="735" y="27"/>
                  </a:lnTo>
                  <a:lnTo>
                    <a:pt x="735" y="35"/>
                  </a:lnTo>
                  <a:lnTo>
                    <a:pt x="735" y="380"/>
                  </a:lnTo>
                  <a:lnTo>
                    <a:pt x="732" y="392"/>
                  </a:lnTo>
                  <a:lnTo>
                    <a:pt x="726" y="403"/>
                  </a:lnTo>
                  <a:lnTo>
                    <a:pt x="716" y="410"/>
                  </a:lnTo>
                  <a:lnTo>
                    <a:pt x="702" y="413"/>
                  </a:lnTo>
                  <a:lnTo>
                    <a:pt x="33" y="413"/>
                  </a:lnTo>
                  <a:lnTo>
                    <a:pt x="20" y="410"/>
                  </a:lnTo>
                  <a:lnTo>
                    <a:pt x="9" y="403"/>
                  </a:lnTo>
                  <a:lnTo>
                    <a:pt x="2" y="392"/>
                  </a:lnTo>
                  <a:lnTo>
                    <a:pt x="0" y="379"/>
                  </a:lnTo>
                  <a:lnTo>
                    <a:pt x="0" y="35"/>
                  </a:lnTo>
                  <a:lnTo>
                    <a:pt x="2" y="21"/>
                  </a:lnTo>
                  <a:lnTo>
                    <a:pt x="9" y="11"/>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4" name="Freeform 232">
              <a:extLst>
                <a:ext uri="{FF2B5EF4-FFF2-40B4-BE49-F238E27FC236}">
                  <a16:creationId xmlns:a16="http://schemas.microsoft.com/office/drawing/2014/main" id="{C0C8AA6E-C4EB-4FF1-B935-59F14481A4EA}"/>
                </a:ext>
              </a:extLst>
            </p:cNvPr>
            <p:cNvSpPr>
              <a:spLocks/>
            </p:cNvSpPr>
            <p:nvPr/>
          </p:nvSpPr>
          <p:spPr bwMode="auto">
            <a:xfrm>
              <a:off x="4306888" y="2679700"/>
              <a:ext cx="111125" cy="28575"/>
            </a:xfrm>
            <a:custGeom>
              <a:avLst/>
              <a:gdLst>
                <a:gd name="T0" fmla="*/ 18 w 139"/>
                <a:gd name="T1" fmla="*/ 0 h 35"/>
                <a:gd name="T2" fmla="*/ 121 w 139"/>
                <a:gd name="T3" fmla="*/ 0 h 35"/>
                <a:gd name="T4" fmla="*/ 126 w 139"/>
                <a:gd name="T5" fmla="*/ 0 h 35"/>
                <a:gd name="T6" fmla="*/ 132 w 139"/>
                <a:gd name="T7" fmla="*/ 3 h 35"/>
                <a:gd name="T8" fmla="*/ 135 w 139"/>
                <a:gd name="T9" fmla="*/ 7 h 35"/>
                <a:gd name="T10" fmla="*/ 138 w 139"/>
                <a:gd name="T11" fmla="*/ 12 h 35"/>
                <a:gd name="T12" fmla="*/ 139 w 139"/>
                <a:gd name="T13" fmla="*/ 18 h 35"/>
                <a:gd name="T14" fmla="*/ 138 w 139"/>
                <a:gd name="T15" fmla="*/ 22 h 35"/>
                <a:gd name="T16" fmla="*/ 135 w 139"/>
                <a:gd name="T17" fmla="*/ 28 h 35"/>
                <a:gd name="T18" fmla="*/ 132 w 139"/>
                <a:gd name="T19" fmla="*/ 31 h 35"/>
                <a:gd name="T20" fmla="*/ 126 w 139"/>
                <a:gd name="T21" fmla="*/ 34 h 35"/>
                <a:gd name="T22" fmla="*/ 121 w 139"/>
                <a:gd name="T23" fmla="*/ 35 h 35"/>
                <a:gd name="T24" fmla="*/ 18 w 139"/>
                <a:gd name="T25" fmla="*/ 35 h 35"/>
                <a:gd name="T26" fmla="*/ 14 w 139"/>
                <a:gd name="T27" fmla="*/ 34 h 35"/>
                <a:gd name="T28" fmla="*/ 8 w 139"/>
                <a:gd name="T29" fmla="*/ 31 h 35"/>
                <a:gd name="T30" fmla="*/ 5 w 139"/>
                <a:gd name="T31" fmla="*/ 28 h 35"/>
                <a:gd name="T32" fmla="*/ 2 w 139"/>
                <a:gd name="T33" fmla="*/ 22 h 35"/>
                <a:gd name="T34" fmla="*/ 0 w 139"/>
                <a:gd name="T35" fmla="*/ 18 h 35"/>
                <a:gd name="T36" fmla="*/ 2 w 139"/>
                <a:gd name="T37" fmla="*/ 12 h 35"/>
                <a:gd name="T38" fmla="*/ 5 w 139"/>
                <a:gd name="T39" fmla="*/ 6 h 35"/>
                <a:gd name="T40" fmla="*/ 8 w 139"/>
                <a:gd name="T41" fmla="*/ 3 h 35"/>
                <a:gd name="T42" fmla="*/ 14 w 139"/>
                <a:gd name="T43" fmla="*/ 0 h 35"/>
                <a:gd name="T44" fmla="*/ 18 w 139"/>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35">
                  <a:moveTo>
                    <a:pt x="18" y="0"/>
                  </a:moveTo>
                  <a:lnTo>
                    <a:pt x="121" y="0"/>
                  </a:lnTo>
                  <a:lnTo>
                    <a:pt x="126" y="0"/>
                  </a:lnTo>
                  <a:lnTo>
                    <a:pt x="132" y="3"/>
                  </a:lnTo>
                  <a:lnTo>
                    <a:pt x="135" y="7"/>
                  </a:lnTo>
                  <a:lnTo>
                    <a:pt x="138" y="12"/>
                  </a:lnTo>
                  <a:lnTo>
                    <a:pt x="139" y="18"/>
                  </a:lnTo>
                  <a:lnTo>
                    <a:pt x="138" y="22"/>
                  </a:lnTo>
                  <a:lnTo>
                    <a:pt x="135" y="28"/>
                  </a:lnTo>
                  <a:lnTo>
                    <a:pt x="132" y="31"/>
                  </a:lnTo>
                  <a:lnTo>
                    <a:pt x="126" y="34"/>
                  </a:lnTo>
                  <a:lnTo>
                    <a:pt x="121" y="35"/>
                  </a:lnTo>
                  <a:lnTo>
                    <a:pt x="18" y="35"/>
                  </a:lnTo>
                  <a:lnTo>
                    <a:pt x="14" y="34"/>
                  </a:lnTo>
                  <a:lnTo>
                    <a:pt x="8" y="31"/>
                  </a:lnTo>
                  <a:lnTo>
                    <a:pt x="5" y="28"/>
                  </a:lnTo>
                  <a:lnTo>
                    <a:pt x="2" y="22"/>
                  </a:lnTo>
                  <a:lnTo>
                    <a:pt x="0" y="18"/>
                  </a:lnTo>
                  <a:lnTo>
                    <a:pt x="2" y="12"/>
                  </a:lnTo>
                  <a:lnTo>
                    <a:pt x="5" y="6"/>
                  </a:lnTo>
                  <a:lnTo>
                    <a:pt x="8" y="3"/>
                  </a:lnTo>
                  <a:lnTo>
                    <a:pt x="14"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5" name="Freeform 233">
              <a:extLst>
                <a:ext uri="{FF2B5EF4-FFF2-40B4-BE49-F238E27FC236}">
                  <a16:creationId xmlns:a16="http://schemas.microsoft.com/office/drawing/2014/main" id="{F2DA97D4-1915-4597-B198-EB717912DDAB}"/>
                </a:ext>
              </a:extLst>
            </p:cNvPr>
            <p:cNvSpPr>
              <a:spLocks/>
            </p:cNvSpPr>
            <p:nvPr/>
          </p:nvSpPr>
          <p:spPr bwMode="auto">
            <a:xfrm>
              <a:off x="4343401" y="2360613"/>
              <a:ext cx="61913" cy="28575"/>
            </a:xfrm>
            <a:custGeom>
              <a:avLst/>
              <a:gdLst>
                <a:gd name="T0" fmla="*/ 18 w 77"/>
                <a:gd name="T1" fmla="*/ 0 h 36"/>
                <a:gd name="T2" fmla="*/ 59 w 77"/>
                <a:gd name="T3" fmla="*/ 0 h 36"/>
                <a:gd name="T4" fmla="*/ 65 w 77"/>
                <a:gd name="T5" fmla="*/ 0 h 36"/>
                <a:gd name="T6" fmla="*/ 70 w 77"/>
                <a:gd name="T7" fmla="*/ 3 h 36"/>
                <a:gd name="T8" fmla="*/ 74 w 77"/>
                <a:gd name="T9" fmla="*/ 8 h 36"/>
                <a:gd name="T10" fmla="*/ 77 w 77"/>
                <a:gd name="T11" fmla="*/ 12 h 36"/>
                <a:gd name="T12" fmla="*/ 77 w 77"/>
                <a:gd name="T13" fmla="*/ 18 h 36"/>
                <a:gd name="T14" fmla="*/ 77 w 77"/>
                <a:gd name="T15" fmla="*/ 24 h 36"/>
                <a:gd name="T16" fmla="*/ 74 w 77"/>
                <a:gd name="T17" fmla="*/ 29 h 36"/>
                <a:gd name="T18" fmla="*/ 70 w 77"/>
                <a:gd name="T19" fmla="*/ 33 h 36"/>
                <a:gd name="T20" fmla="*/ 65 w 77"/>
                <a:gd name="T21" fmla="*/ 35 h 36"/>
                <a:gd name="T22" fmla="*/ 59 w 77"/>
                <a:gd name="T23" fmla="*/ 36 h 36"/>
                <a:gd name="T24" fmla="*/ 18 w 77"/>
                <a:gd name="T25" fmla="*/ 36 h 36"/>
                <a:gd name="T26" fmla="*/ 13 w 77"/>
                <a:gd name="T27" fmla="*/ 36 h 36"/>
                <a:gd name="T28" fmla="*/ 9 w 77"/>
                <a:gd name="T29" fmla="*/ 33 h 36"/>
                <a:gd name="T30" fmla="*/ 6 w 77"/>
                <a:gd name="T31" fmla="*/ 30 h 36"/>
                <a:gd name="T32" fmla="*/ 3 w 77"/>
                <a:gd name="T33" fmla="*/ 27 h 36"/>
                <a:gd name="T34" fmla="*/ 1 w 77"/>
                <a:gd name="T35" fmla="*/ 23 h 36"/>
                <a:gd name="T36" fmla="*/ 0 w 77"/>
                <a:gd name="T37" fmla="*/ 18 h 36"/>
                <a:gd name="T38" fmla="*/ 1 w 77"/>
                <a:gd name="T39" fmla="*/ 12 h 36"/>
                <a:gd name="T40" fmla="*/ 4 w 77"/>
                <a:gd name="T41" fmla="*/ 8 h 36"/>
                <a:gd name="T42" fmla="*/ 7 w 77"/>
                <a:gd name="T43" fmla="*/ 3 h 36"/>
                <a:gd name="T44" fmla="*/ 13 w 77"/>
                <a:gd name="T45" fmla="*/ 0 h 36"/>
                <a:gd name="T46" fmla="*/ 18 w 77"/>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36">
                  <a:moveTo>
                    <a:pt x="18" y="0"/>
                  </a:moveTo>
                  <a:lnTo>
                    <a:pt x="59" y="0"/>
                  </a:lnTo>
                  <a:lnTo>
                    <a:pt x="65" y="0"/>
                  </a:lnTo>
                  <a:lnTo>
                    <a:pt x="70" y="3"/>
                  </a:lnTo>
                  <a:lnTo>
                    <a:pt x="74" y="8"/>
                  </a:lnTo>
                  <a:lnTo>
                    <a:pt x="77" y="12"/>
                  </a:lnTo>
                  <a:lnTo>
                    <a:pt x="77" y="18"/>
                  </a:lnTo>
                  <a:lnTo>
                    <a:pt x="77" y="24"/>
                  </a:lnTo>
                  <a:lnTo>
                    <a:pt x="74" y="29"/>
                  </a:lnTo>
                  <a:lnTo>
                    <a:pt x="70" y="33"/>
                  </a:lnTo>
                  <a:lnTo>
                    <a:pt x="65" y="35"/>
                  </a:lnTo>
                  <a:lnTo>
                    <a:pt x="59" y="36"/>
                  </a:lnTo>
                  <a:lnTo>
                    <a:pt x="18" y="36"/>
                  </a:lnTo>
                  <a:lnTo>
                    <a:pt x="13" y="36"/>
                  </a:lnTo>
                  <a:lnTo>
                    <a:pt x="9" y="33"/>
                  </a:lnTo>
                  <a:lnTo>
                    <a:pt x="6" y="30"/>
                  </a:lnTo>
                  <a:lnTo>
                    <a:pt x="3" y="27"/>
                  </a:lnTo>
                  <a:lnTo>
                    <a:pt x="1" y="23"/>
                  </a:lnTo>
                  <a:lnTo>
                    <a:pt x="0" y="18"/>
                  </a:lnTo>
                  <a:lnTo>
                    <a:pt x="1" y="12"/>
                  </a:lnTo>
                  <a:lnTo>
                    <a:pt x="4" y="8"/>
                  </a:lnTo>
                  <a:lnTo>
                    <a:pt x="7" y="3"/>
                  </a:lnTo>
                  <a:lnTo>
                    <a:pt x="13"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6" name="Freeform 234">
              <a:extLst>
                <a:ext uri="{FF2B5EF4-FFF2-40B4-BE49-F238E27FC236}">
                  <a16:creationId xmlns:a16="http://schemas.microsoft.com/office/drawing/2014/main" id="{4BF3F0F6-347F-4FBB-BBE8-DF443485A41C}"/>
                </a:ext>
              </a:extLst>
            </p:cNvPr>
            <p:cNvSpPr>
              <a:spLocks/>
            </p:cNvSpPr>
            <p:nvPr/>
          </p:nvSpPr>
          <p:spPr bwMode="auto">
            <a:xfrm>
              <a:off x="4249738" y="2481263"/>
              <a:ext cx="26988" cy="104775"/>
            </a:xfrm>
            <a:custGeom>
              <a:avLst/>
              <a:gdLst>
                <a:gd name="T0" fmla="*/ 18 w 36"/>
                <a:gd name="T1" fmla="*/ 0 h 131"/>
                <a:gd name="T2" fmla="*/ 24 w 36"/>
                <a:gd name="T3" fmla="*/ 1 h 131"/>
                <a:gd name="T4" fmla="*/ 29 w 36"/>
                <a:gd name="T5" fmla="*/ 3 h 131"/>
                <a:gd name="T6" fmla="*/ 32 w 36"/>
                <a:gd name="T7" fmla="*/ 7 h 131"/>
                <a:gd name="T8" fmla="*/ 34 w 36"/>
                <a:gd name="T9" fmla="*/ 12 h 131"/>
                <a:gd name="T10" fmla="*/ 36 w 36"/>
                <a:gd name="T11" fmla="*/ 18 h 131"/>
                <a:gd name="T12" fmla="*/ 36 w 36"/>
                <a:gd name="T13" fmla="*/ 115 h 131"/>
                <a:gd name="T14" fmla="*/ 34 w 36"/>
                <a:gd name="T15" fmla="*/ 120 h 131"/>
                <a:gd name="T16" fmla="*/ 32 w 36"/>
                <a:gd name="T17" fmla="*/ 124 h 131"/>
                <a:gd name="T18" fmla="*/ 29 w 36"/>
                <a:gd name="T19" fmla="*/ 128 h 131"/>
                <a:gd name="T20" fmla="*/ 24 w 36"/>
                <a:gd name="T21" fmla="*/ 131 h 131"/>
                <a:gd name="T22" fmla="*/ 18 w 36"/>
                <a:gd name="T23" fmla="*/ 131 h 131"/>
                <a:gd name="T24" fmla="*/ 12 w 36"/>
                <a:gd name="T25" fmla="*/ 131 h 131"/>
                <a:gd name="T26" fmla="*/ 8 w 36"/>
                <a:gd name="T27" fmla="*/ 128 h 131"/>
                <a:gd name="T28" fmla="*/ 3 w 36"/>
                <a:gd name="T29" fmla="*/ 124 h 131"/>
                <a:gd name="T30" fmla="*/ 2 w 36"/>
                <a:gd name="T31" fmla="*/ 120 h 131"/>
                <a:gd name="T32" fmla="*/ 0 w 36"/>
                <a:gd name="T33" fmla="*/ 115 h 131"/>
                <a:gd name="T34" fmla="*/ 0 w 36"/>
                <a:gd name="T35" fmla="*/ 18 h 131"/>
                <a:gd name="T36" fmla="*/ 2 w 36"/>
                <a:gd name="T37" fmla="*/ 12 h 131"/>
                <a:gd name="T38" fmla="*/ 3 w 36"/>
                <a:gd name="T39" fmla="*/ 7 h 131"/>
                <a:gd name="T40" fmla="*/ 8 w 36"/>
                <a:gd name="T41" fmla="*/ 3 h 131"/>
                <a:gd name="T42" fmla="*/ 12 w 36"/>
                <a:gd name="T43" fmla="*/ 1 h 131"/>
                <a:gd name="T44" fmla="*/ 18 w 36"/>
                <a:gd name="T4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1">
                  <a:moveTo>
                    <a:pt x="18" y="0"/>
                  </a:moveTo>
                  <a:lnTo>
                    <a:pt x="24" y="1"/>
                  </a:lnTo>
                  <a:lnTo>
                    <a:pt x="29" y="3"/>
                  </a:lnTo>
                  <a:lnTo>
                    <a:pt x="32" y="7"/>
                  </a:lnTo>
                  <a:lnTo>
                    <a:pt x="34" y="12"/>
                  </a:lnTo>
                  <a:lnTo>
                    <a:pt x="36" y="18"/>
                  </a:lnTo>
                  <a:lnTo>
                    <a:pt x="36" y="115"/>
                  </a:lnTo>
                  <a:lnTo>
                    <a:pt x="34" y="120"/>
                  </a:lnTo>
                  <a:lnTo>
                    <a:pt x="32" y="124"/>
                  </a:lnTo>
                  <a:lnTo>
                    <a:pt x="29" y="128"/>
                  </a:lnTo>
                  <a:lnTo>
                    <a:pt x="24" y="131"/>
                  </a:lnTo>
                  <a:lnTo>
                    <a:pt x="18" y="131"/>
                  </a:lnTo>
                  <a:lnTo>
                    <a:pt x="12" y="131"/>
                  </a:lnTo>
                  <a:lnTo>
                    <a:pt x="8" y="128"/>
                  </a:lnTo>
                  <a:lnTo>
                    <a:pt x="3" y="124"/>
                  </a:lnTo>
                  <a:lnTo>
                    <a:pt x="2" y="120"/>
                  </a:lnTo>
                  <a:lnTo>
                    <a:pt x="0" y="115"/>
                  </a:lnTo>
                  <a:lnTo>
                    <a:pt x="0" y="18"/>
                  </a:lnTo>
                  <a:lnTo>
                    <a:pt x="2" y="12"/>
                  </a:lnTo>
                  <a:lnTo>
                    <a:pt x="3" y="7"/>
                  </a:lnTo>
                  <a:lnTo>
                    <a:pt x="8"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7" name="Freeform 235">
              <a:extLst>
                <a:ext uri="{FF2B5EF4-FFF2-40B4-BE49-F238E27FC236}">
                  <a16:creationId xmlns:a16="http://schemas.microsoft.com/office/drawing/2014/main" id="{4D86E71F-450B-4A04-8F15-122A7FE9DDEE}"/>
                </a:ext>
              </a:extLst>
            </p:cNvPr>
            <p:cNvSpPr>
              <a:spLocks noEditPoints="1"/>
            </p:cNvSpPr>
            <p:nvPr/>
          </p:nvSpPr>
          <p:spPr bwMode="auto">
            <a:xfrm>
              <a:off x="4246563" y="2411413"/>
              <a:ext cx="33338" cy="33337"/>
            </a:xfrm>
            <a:custGeom>
              <a:avLst/>
              <a:gdLst>
                <a:gd name="T0" fmla="*/ 21 w 42"/>
                <a:gd name="T1" fmla="*/ 20 h 42"/>
                <a:gd name="T2" fmla="*/ 20 w 42"/>
                <a:gd name="T3" fmla="*/ 20 h 42"/>
                <a:gd name="T4" fmla="*/ 20 w 42"/>
                <a:gd name="T5" fmla="*/ 21 h 42"/>
                <a:gd name="T6" fmla="*/ 20 w 42"/>
                <a:gd name="T7" fmla="*/ 23 h 42"/>
                <a:gd name="T8" fmla="*/ 21 w 42"/>
                <a:gd name="T9" fmla="*/ 23 h 42"/>
                <a:gd name="T10" fmla="*/ 23 w 42"/>
                <a:gd name="T11" fmla="*/ 23 h 42"/>
                <a:gd name="T12" fmla="*/ 23 w 42"/>
                <a:gd name="T13" fmla="*/ 21 h 42"/>
                <a:gd name="T14" fmla="*/ 23 w 42"/>
                <a:gd name="T15" fmla="*/ 20 h 42"/>
                <a:gd name="T16" fmla="*/ 21 w 42"/>
                <a:gd name="T17" fmla="*/ 20 h 42"/>
                <a:gd name="T18" fmla="*/ 21 w 42"/>
                <a:gd name="T19" fmla="*/ 0 h 42"/>
                <a:gd name="T20" fmla="*/ 27 w 42"/>
                <a:gd name="T21" fmla="*/ 0 h 42"/>
                <a:gd name="T22" fmla="*/ 33 w 42"/>
                <a:gd name="T23" fmla="*/ 3 h 42"/>
                <a:gd name="T24" fmla="*/ 37 w 42"/>
                <a:gd name="T25" fmla="*/ 9 h 42"/>
                <a:gd name="T26" fmla="*/ 40 w 42"/>
                <a:gd name="T27" fmla="*/ 14 h 42"/>
                <a:gd name="T28" fmla="*/ 42 w 42"/>
                <a:gd name="T29" fmla="*/ 21 h 42"/>
                <a:gd name="T30" fmla="*/ 40 w 42"/>
                <a:gd name="T31" fmla="*/ 27 h 42"/>
                <a:gd name="T32" fmla="*/ 37 w 42"/>
                <a:gd name="T33" fmla="*/ 33 h 42"/>
                <a:gd name="T34" fmla="*/ 33 w 42"/>
                <a:gd name="T35" fmla="*/ 38 h 42"/>
                <a:gd name="T36" fmla="*/ 27 w 42"/>
                <a:gd name="T37" fmla="*/ 41 h 42"/>
                <a:gd name="T38" fmla="*/ 21 w 42"/>
                <a:gd name="T39" fmla="*/ 42 h 42"/>
                <a:gd name="T40" fmla="*/ 14 w 42"/>
                <a:gd name="T41" fmla="*/ 41 h 42"/>
                <a:gd name="T42" fmla="*/ 9 w 42"/>
                <a:gd name="T43" fmla="*/ 38 h 42"/>
                <a:gd name="T44" fmla="*/ 5 w 42"/>
                <a:gd name="T45" fmla="*/ 33 h 42"/>
                <a:gd name="T46" fmla="*/ 2 w 42"/>
                <a:gd name="T47" fmla="*/ 27 h 42"/>
                <a:gd name="T48" fmla="*/ 0 w 42"/>
                <a:gd name="T49" fmla="*/ 21 h 42"/>
                <a:gd name="T50" fmla="*/ 2 w 42"/>
                <a:gd name="T51" fmla="*/ 14 h 42"/>
                <a:gd name="T52" fmla="*/ 5 w 42"/>
                <a:gd name="T53" fmla="*/ 9 h 42"/>
                <a:gd name="T54" fmla="*/ 9 w 42"/>
                <a:gd name="T55" fmla="*/ 3 h 42"/>
                <a:gd name="T56" fmla="*/ 15 w 42"/>
                <a:gd name="T57" fmla="*/ 0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1" y="20"/>
                  </a:moveTo>
                  <a:lnTo>
                    <a:pt x="20" y="20"/>
                  </a:lnTo>
                  <a:lnTo>
                    <a:pt x="20" y="21"/>
                  </a:lnTo>
                  <a:lnTo>
                    <a:pt x="20" y="23"/>
                  </a:lnTo>
                  <a:lnTo>
                    <a:pt x="21" y="23"/>
                  </a:lnTo>
                  <a:lnTo>
                    <a:pt x="23" y="23"/>
                  </a:lnTo>
                  <a:lnTo>
                    <a:pt x="23" y="21"/>
                  </a:lnTo>
                  <a:lnTo>
                    <a:pt x="23" y="20"/>
                  </a:lnTo>
                  <a:lnTo>
                    <a:pt x="21" y="20"/>
                  </a:lnTo>
                  <a:close/>
                  <a:moveTo>
                    <a:pt x="21" y="0"/>
                  </a:moveTo>
                  <a:lnTo>
                    <a:pt x="27" y="0"/>
                  </a:lnTo>
                  <a:lnTo>
                    <a:pt x="33" y="3"/>
                  </a:lnTo>
                  <a:lnTo>
                    <a:pt x="37" y="9"/>
                  </a:lnTo>
                  <a:lnTo>
                    <a:pt x="40" y="14"/>
                  </a:lnTo>
                  <a:lnTo>
                    <a:pt x="42" y="21"/>
                  </a:lnTo>
                  <a:lnTo>
                    <a:pt x="40" y="27"/>
                  </a:lnTo>
                  <a:lnTo>
                    <a:pt x="37" y="33"/>
                  </a:lnTo>
                  <a:lnTo>
                    <a:pt x="33" y="38"/>
                  </a:lnTo>
                  <a:lnTo>
                    <a:pt x="27" y="41"/>
                  </a:lnTo>
                  <a:lnTo>
                    <a:pt x="21" y="42"/>
                  </a:lnTo>
                  <a:lnTo>
                    <a:pt x="14" y="41"/>
                  </a:lnTo>
                  <a:lnTo>
                    <a:pt x="9" y="38"/>
                  </a:lnTo>
                  <a:lnTo>
                    <a:pt x="5" y="33"/>
                  </a:lnTo>
                  <a:lnTo>
                    <a:pt x="2" y="27"/>
                  </a:lnTo>
                  <a:lnTo>
                    <a:pt x="0" y="21"/>
                  </a:lnTo>
                  <a:lnTo>
                    <a:pt x="2" y="14"/>
                  </a:lnTo>
                  <a:lnTo>
                    <a:pt x="5" y="9"/>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8" name="Freeform 236">
              <a:extLst>
                <a:ext uri="{FF2B5EF4-FFF2-40B4-BE49-F238E27FC236}">
                  <a16:creationId xmlns:a16="http://schemas.microsoft.com/office/drawing/2014/main" id="{240DDA5B-DEE8-4CC1-B406-99965F500BA6}"/>
                </a:ext>
              </a:extLst>
            </p:cNvPr>
            <p:cNvSpPr>
              <a:spLocks noEditPoints="1"/>
            </p:cNvSpPr>
            <p:nvPr/>
          </p:nvSpPr>
          <p:spPr bwMode="auto">
            <a:xfrm>
              <a:off x="2776538" y="4083050"/>
              <a:ext cx="511175" cy="293687"/>
            </a:xfrm>
            <a:custGeom>
              <a:avLst/>
              <a:gdLst>
                <a:gd name="T0" fmla="*/ 23 w 644"/>
                <a:gd name="T1" fmla="*/ 22 h 369"/>
                <a:gd name="T2" fmla="*/ 23 w 644"/>
                <a:gd name="T3" fmla="*/ 345 h 369"/>
                <a:gd name="T4" fmla="*/ 620 w 644"/>
                <a:gd name="T5" fmla="*/ 347 h 369"/>
                <a:gd name="T6" fmla="*/ 620 w 644"/>
                <a:gd name="T7" fmla="*/ 22 h 369"/>
                <a:gd name="T8" fmla="*/ 23 w 644"/>
                <a:gd name="T9" fmla="*/ 22 h 369"/>
                <a:gd name="T10" fmla="*/ 0 w 644"/>
                <a:gd name="T11" fmla="*/ 0 h 369"/>
                <a:gd name="T12" fmla="*/ 644 w 644"/>
                <a:gd name="T13" fmla="*/ 0 h 369"/>
                <a:gd name="T14" fmla="*/ 644 w 644"/>
                <a:gd name="T15" fmla="*/ 369 h 369"/>
                <a:gd name="T16" fmla="*/ 0 w 644"/>
                <a:gd name="T17" fmla="*/ 369 h 369"/>
                <a:gd name="T18" fmla="*/ 0 w 644"/>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369">
                  <a:moveTo>
                    <a:pt x="23" y="22"/>
                  </a:moveTo>
                  <a:lnTo>
                    <a:pt x="23" y="345"/>
                  </a:lnTo>
                  <a:lnTo>
                    <a:pt x="620" y="347"/>
                  </a:lnTo>
                  <a:lnTo>
                    <a:pt x="620" y="22"/>
                  </a:lnTo>
                  <a:lnTo>
                    <a:pt x="23" y="22"/>
                  </a:lnTo>
                  <a:close/>
                  <a:moveTo>
                    <a:pt x="0" y="0"/>
                  </a:moveTo>
                  <a:lnTo>
                    <a:pt x="644" y="0"/>
                  </a:lnTo>
                  <a:lnTo>
                    <a:pt x="644" y="369"/>
                  </a:lnTo>
                  <a:lnTo>
                    <a:pt x="0" y="3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9" name="Freeform 237">
              <a:extLst>
                <a:ext uri="{FF2B5EF4-FFF2-40B4-BE49-F238E27FC236}">
                  <a16:creationId xmlns:a16="http://schemas.microsoft.com/office/drawing/2014/main" id="{BE9C2711-0117-4FD7-9FA4-7EB3744BB714}"/>
                </a:ext>
              </a:extLst>
            </p:cNvPr>
            <p:cNvSpPr>
              <a:spLocks noEditPoints="1"/>
            </p:cNvSpPr>
            <p:nvPr/>
          </p:nvSpPr>
          <p:spPr bwMode="auto">
            <a:xfrm>
              <a:off x="3290888" y="4175125"/>
              <a:ext cx="53975" cy="107950"/>
            </a:xfrm>
            <a:custGeom>
              <a:avLst/>
              <a:gdLst>
                <a:gd name="T0" fmla="*/ 34 w 69"/>
                <a:gd name="T1" fmla="*/ 24 h 135"/>
                <a:gd name="T2" fmla="*/ 30 w 69"/>
                <a:gd name="T3" fmla="*/ 24 h 135"/>
                <a:gd name="T4" fmla="*/ 27 w 69"/>
                <a:gd name="T5" fmla="*/ 27 h 135"/>
                <a:gd name="T6" fmla="*/ 24 w 69"/>
                <a:gd name="T7" fmla="*/ 30 h 135"/>
                <a:gd name="T8" fmla="*/ 24 w 69"/>
                <a:gd name="T9" fmla="*/ 33 h 135"/>
                <a:gd name="T10" fmla="*/ 24 w 69"/>
                <a:gd name="T11" fmla="*/ 104 h 135"/>
                <a:gd name="T12" fmla="*/ 24 w 69"/>
                <a:gd name="T13" fmla="*/ 105 h 135"/>
                <a:gd name="T14" fmla="*/ 24 w 69"/>
                <a:gd name="T15" fmla="*/ 108 h 135"/>
                <a:gd name="T16" fmla="*/ 25 w 69"/>
                <a:gd name="T17" fmla="*/ 110 h 135"/>
                <a:gd name="T18" fmla="*/ 30 w 69"/>
                <a:gd name="T19" fmla="*/ 111 h 135"/>
                <a:gd name="T20" fmla="*/ 34 w 69"/>
                <a:gd name="T21" fmla="*/ 113 h 135"/>
                <a:gd name="T22" fmla="*/ 39 w 69"/>
                <a:gd name="T23" fmla="*/ 111 h 135"/>
                <a:gd name="T24" fmla="*/ 42 w 69"/>
                <a:gd name="T25" fmla="*/ 110 h 135"/>
                <a:gd name="T26" fmla="*/ 45 w 69"/>
                <a:gd name="T27" fmla="*/ 107 h 135"/>
                <a:gd name="T28" fmla="*/ 45 w 69"/>
                <a:gd name="T29" fmla="*/ 104 h 135"/>
                <a:gd name="T30" fmla="*/ 45 w 69"/>
                <a:gd name="T31" fmla="*/ 33 h 135"/>
                <a:gd name="T32" fmla="*/ 45 w 69"/>
                <a:gd name="T33" fmla="*/ 30 h 135"/>
                <a:gd name="T34" fmla="*/ 42 w 69"/>
                <a:gd name="T35" fmla="*/ 27 h 135"/>
                <a:gd name="T36" fmla="*/ 39 w 69"/>
                <a:gd name="T37" fmla="*/ 24 h 135"/>
                <a:gd name="T38" fmla="*/ 34 w 69"/>
                <a:gd name="T39" fmla="*/ 24 h 135"/>
                <a:gd name="T40" fmla="*/ 34 w 69"/>
                <a:gd name="T41" fmla="*/ 0 h 135"/>
                <a:gd name="T42" fmla="*/ 48 w 69"/>
                <a:gd name="T43" fmla="*/ 3 h 135"/>
                <a:gd name="T44" fmla="*/ 58 w 69"/>
                <a:gd name="T45" fmla="*/ 11 h 135"/>
                <a:gd name="T46" fmla="*/ 66 w 69"/>
                <a:gd name="T47" fmla="*/ 21 h 135"/>
                <a:gd name="T48" fmla="*/ 69 w 69"/>
                <a:gd name="T49" fmla="*/ 33 h 135"/>
                <a:gd name="T50" fmla="*/ 69 w 69"/>
                <a:gd name="T51" fmla="*/ 104 h 135"/>
                <a:gd name="T52" fmla="*/ 66 w 69"/>
                <a:gd name="T53" fmla="*/ 116 h 135"/>
                <a:gd name="T54" fmla="*/ 58 w 69"/>
                <a:gd name="T55" fmla="*/ 126 h 135"/>
                <a:gd name="T56" fmla="*/ 48 w 69"/>
                <a:gd name="T57" fmla="*/ 134 h 135"/>
                <a:gd name="T58" fmla="*/ 34 w 69"/>
                <a:gd name="T59" fmla="*/ 135 h 135"/>
                <a:gd name="T60" fmla="*/ 21 w 69"/>
                <a:gd name="T61" fmla="*/ 134 h 135"/>
                <a:gd name="T62" fmla="*/ 9 w 69"/>
                <a:gd name="T63" fmla="*/ 126 h 135"/>
                <a:gd name="T64" fmla="*/ 6 w 69"/>
                <a:gd name="T65" fmla="*/ 120 h 135"/>
                <a:gd name="T66" fmla="*/ 3 w 69"/>
                <a:gd name="T67" fmla="*/ 116 h 135"/>
                <a:gd name="T68" fmla="*/ 0 w 69"/>
                <a:gd name="T69" fmla="*/ 110 h 135"/>
                <a:gd name="T70" fmla="*/ 0 w 69"/>
                <a:gd name="T71" fmla="*/ 104 h 135"/>
                <a:gd name="T72" fmla="*/ 0 w 69"/>
                <a:gd name="T73" fmla="*/ 33 h 135"/>
                <a:gd name="T74" fmla="*/ 3 w 69"/>
                <a:gd name="T75" fmla="*/ 21 h 135"/>
                <a:gd name="T76" fmla="*/ 10 w 69"/>
                <a:gd name="T77" fmla="*/ 11 h 135"/>
                <a:gd name="T78" fmla="*/ 21 w 69"/>
                <a:gd name="T79" fmla="*/ 3 h 135"/>
                <a:gd name="T80" fmla="*/ 34 w 69"/>
                <a:gd name="T8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135">
                  <a:moveTo>
                    <a:pt x="34" y="24"/>
                  </a:moveTo>
                  <a:lnTo>
                    <a:pt x="30" y="24"/>
                  </a:lnTo>
                  <a:lnTo>
                    <a:pt x="27" y="27"/>
                  </a:lnTo>
                  <a:lnTo>
                    <a:pt x="24" y="30"/>
                  </a:lnTo>
                  <a:lnTo>
                    <a:pt x="24" y="33"/>
                  </a:lnTo>
                  <a:lnTo>
                    <a:pt x="24" y="104"/>
                  </a:lnTo>
                  <a:lnTo>
                    <a:pt x="24" y="105"/>
                  </a:lnTo>
                  <a:lnTo>
                    <a:pt x="24" y="108"/>
                  </a:lnTo>
                  <a:lnTo>
                    <a:pt x="25" y="110"/>
                  </a:lnTo>
                  <a:lnTo>
                    <a:pt x="30" y="111"/>
                  </a:lnTo>
                  <a:lnTo>
                    <a:pt x="34" y="113"/>
                  </a:lnTo>
                  <a:lnTo>
                    <a:pt x="39" y="111"/>
                  </a:lnTo>
                  <a:lnTo>
                    <a:pt x="42" y="110"/>
                  </a:lnTo>
                  <a:lnTo>
                    <a:pt x="45" y="107"/>
                  </a:lnTo>
                  <a:lnTo>
                    <a:pt x="45" y="104"/>
                  </a:lnTo>
                  <a:lnTo>
                    <a:pt x="45" y="33"/>
                  </a:lnTo>
                  <a:lnTo>
                    <a:pt x="45" y="30"/>
                  </a:lnTo>
                  <a:lnTo>
                    <a:pt x="42" y="27"/>
                  </a:lnTo>
                  <a:lnTo>
                    <a:pt x="39" y="24"/>
                  </a:lnTo>
                  <a:lnTo>
                    <a:pt x="34" y="24"/>
                  </a:lnTo>
                  <a:close/>
                  <a:moveTo>
                    <a:pt x="34" y="0"/>
                  </a:moveTo>
                  <a:lnTo>
                    <a:pt x="48" y="3"/>
                  </a:lnTo>
                  <a:lnTo>
                    <a:pt x="58" y="11"/>
                  </a:lnTo>
                  <a:lnTo>
                    <a:pt x="66" y="21"/>
                  </a:lnTo>
                  <a:lnTo>
                    <a:pt x="69" y="33"/>
                  </a:lnTo>
                  <a:lnTo>
                    <a:pt x="69" y="104"/>
                  </a:lnTo>
                  <a:lnTo>
                    <a:pt x="66" y="116"/>
                  </a:lnTo>
                  <a:lnTo>
                    <a:pt x="58" y="126"/>
                  </a:lnTo>
                  <a:lnTo>
                    <a:pt x="48" y="134"/>
                  </a:lnTo>
                  <a:lnTo>
                    <a:pt x="34" y="135"/>
                  </a:lnTo>
                  <a:lnTo>
                    <a:pt x="21" y="134"/>
                  </a:lnTo>
                  <a:lnTo>
                    <a:pt x="9" y="126"/>
                  </a:lnTo>
                  <a:lnTo>
                    <a:pt x="6" y="120"/>
                  </a:lnTo>
                  <a:lnTo>
                    <a:pt x="3" y="116"/>
                  </a:lnTo>
                  <a:lnTo>
                    <a:pt x="0" y="110"/>
                  </a:lnTo>
                  <a:lnTo>
                    <a:pt x="0" y="104"/>
                  </a:lnTo>
                  <a:lnTo>
                    <a:pt x="0" y="33"/>
                  </a:lnTo>
                  <a:lnTo>
                    <a:pt x="3" y="21"/>
                  </a:lnTo>
                  <a:lnTo>
                    <a:pt x="10" y="11"/>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0" name="Freeform 238">
              <a:extLst>
                <a:ext uri="{FF2B5EF4-FFF2-40B4-BE49-F238E27FC236}">
                  <a16:creationId xmlns:a16="http://schemas.microsoft.com/office/drawing/2014/main" id="{11367D31-21C8-4284-A373-9714EBE18D86}"/>
                </a:ext>
              </a:extLst>
            </p:cNvPr>
            <p:cNvSpPr>
              <a:spLocks noEditPoints="1"/>
            </p:cNvSpPr>
            <p:nvPr/>
          </p:nvSpPr>
          <p:spPr bwMode="auto">
            <a:xfrm>
              <a:off x="2714626" y="4060825"/>
              <a:ext cx="655638" cy="334962"/>
            </a:xfrm>
            <a:custGeom>
              <a:avLst/>
              <a:gdLst>
                <a:gd name="T0" fmla="*/ 36 w 824"/>
                <a:gd name="T1" fmla="*/ 24 h 422"/>
                <a:gd name="T2" fmla="*/ 31 w 824"/>
                <a:gd name="T3" fmla="*/ 24 h 422"/>
                <a:gd name="T4" fmla="*/ 27 w 824"/>
                <a:gd name="T5" fmla="*/ 27 h 422"/>
                <a:gd name="T6" fmla="*/ 24 w 824"/>
                <a:gd name="T7" fmla="*/ 30 h 422"/>
                <a:gd name="T8" fmla="*/ 24 w 824"/>
                <a:gd name="T9" fmla="*/ 34 h 422"/>
                <a:gd name="T10" fmla="*/ 24 w 824"/>
                <a:gd name="T11" fmla="*/ 387 h 422"/>
                <a:gd name="T12" fmla="*/ 24 w 824"/>
                <a:gd name="T13" fmla="*/ 392 h 422"/>
                <a:gd name="T14" fmla="*/ 27 w 824"/>
                <a:gd name="T15" fmla="*/ 395 h 422"/>
                <a:gd name="T16" fmla="*/ 31 w 824"/>
                <a:gd name="T17" fmla="*/ 398 h 422"/>
                <a:gd name="T18" fmla="*/ 36 w 824"/>
                <a:gd name="T19" fmla="*/ 398 h 422"/>
                <a:gd name="T20" fmla="*/ 788 w 824"/>
                <a:gd name="T21" fmla="*/ 399 h 422"/>
                <a:gd name="T22" fmla="*/ 788 w 824"/>
                <a:gd name="T23" fmla="*/ 410 h 422"/>
                <a:gd name="T24" fmla="*/ 788 w 824"/>
                <a:gd name="T25" fmla="*/ 399 h 422"/>
                <a:gd name="T26" fmla="*/ 794 w 824"/>
                <a:gd name="T27" fmla="*/ 398 h 422"/>
                <a:gd name="T28" fmla="*/ 797 w 824"/>
                <a:gd name="T29" fmla="*/ 395 h 422"/>
                <a:gd name="T30" fmla="*/ 800 w 824"/>
                <a:gd name="T31" fmla="*/ 392 h 422"/>
                <a:gd name="T32" fmla="*/ 802 w 824"/>
                <a:gd name="T33" fmla="*/ 389 h 422"/>
                <a:gd name="T34" fmla="*/ 802 w 824"/>
                <a:gd name="T35" fmla="*/ 34 h 422"/>
                <a:gd name="T36" fmla="*/ 800 w 824"/>
                <a:gd name="T37" fmla="*/ 30 h 422"/>
                <a:gd name="T38" fmla="*/ 799 w 824"/>
                <a:gd name="T39" fmla="*/ 27 h 422"/>
                <a:gd name="T40" fmla="*/ 794 w 824"/>
                <a:gd name="T41" fmla="*/ 24 h 422"/>
                <a:gd name="T42" fmla="*/ 790 w 824"/>
                <a:gd name="T43" fmla="*/ 24 h 422"/>
                <a:gd name="T44" fmla="*/ 36 w 824"/>
                <a:gd name="T45" fmla="*/ 24 h 422"/>
                <a:gd name="T46" fmla="*/ 36 w 824"/>
                <a:gd name="T47" fmla="*/ 0 h 422"/>
                <a:gd name="T48" fmla="*/ 790 w 824"/>
                <a:gd name="T49" fmla="*/ 0 h 422"/>
                <a:gd name="T50" fmla="*/ 802 w 824"/>
                <a:gd name="T51" fmla="*/ 3 h 422"/>
                <a:gd name="T52" fmla="*/ 814 w 824"/>
                <a:gd name="T53" fmla="*/ 10 h 422"/>
                <a:gd name="T54" fmla="*/ 821 w 824"/>
                <a:gd name="T55" fmla="*/ 21 h 422"/>
                <a:gd name="T56" fmla="*/ 824 w 824"/>
                <a:gd name="T57" fmla="*/ 34 h 422"/>
                <a:gd name="T58" fmla="*/ 824 w 824"/>
                <a:gd name="T59" fmla="*/ 389 h 422"/>
                <a:gd name="T60" fmla="*/ 821 w 824"/>
                <a:gd name="T61" fmla="*/ 401 h 422"/>
                <a:gd name="T62" fmla="*/ 814 w 824"/>
                <a:gd name="T63" fmla="*/ 411 h 422"/>
                <a:gd name="T64" fmla="*/ 803 w 824"/>
                <a:gd name="T65" fmla="*/ 419 h 422"/>
                <a:gd name="T66" fmla="*/ 788 w 824"/>
                <a:gd name="T67" fmla="*/ 422 h 422"/>
                <a:gd name="T68" fmla="*/ 36 w 824"/>
                <a:gd name="T69" fmla="*/ 422 h 422"/>
                <a:gd name="T70" fmla="*/ 22 w 824"/>
                <a:gd name="T71" fmla="*/ 419 h 422"/>
                <a:gd name="T72" fmla="*/ 10 w 824"/>
                <a:gd name="T73" fmla="*/ 411 h 422"/>
                <a:gd name="T74" fmla="*/ 3 w 824"/>
                <a:gd name="T75" fmla="*/ 401 h 422"/>
                <a:gd name="T76" fmla="*/ 0 w 824"/>
                <a:gd name="T77" fmla="*/ 387 h 422"/>
                <a:gd name="T78" fmla="*/ 0 w 824"/>
                <a:gd name="T79" fmla="*/ 34 h 422"/>
                <a:gd name="T80" fmla="*/ 3 w 824"/>
                <a:gd name="T81" fmla="*/ 21 h 422"/>
                <a:gd name="T82" fmla="*/ 10 w 824"/>
                <a:gd name="T83" fmla="*/ 10 h 422"/>
                <a:gd name="T84" fmla="*/ 22 w 824"/>
                <a:gd name="T85" fmla="*/ 3 h 422"/>
                <a:gd name="T86" fmla="*/ 36 w 824"/>
                <a:gd name="T8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422">
                  <a:moveTo>
                    <a:pt x="36" y="24"/>
                  </a:moveTo>
                  <a:lnTo>
                    <a:pt x="31" y="24"/>
                  </a:lnTo>
                  <a:lnTo>
                    <a:pt x="27" y="27"/>
                  </a:lnTo>
                  <a:lnTo>
                    <a:pt x="24" y="30"/>
                  </a:lnTo>
                  <a:lnTo>
                    <a:pt x="24" y="34"/>
                  </a:lnTo>
                  <a:lnTo>
                    <a:pt x="24" y="387"/>
                  </a:lnTo>
                  <a:lnTo>
                    <a:pt x="24" y="392"/>
                  </a:lnTo>
                  <a:lnTo>
                    <a:pt x="27" y="395"/>
                  </a:lnTo>
                  <a:lnTo>
                    <a:pt x="31" y="398"/>
                  </a:lnTo>
                  <a:lnTo>
                    <a:pt x="36" y="398"/>
                  </a:lnTo>
                  <a:lnTo>
                    <a:pt x="788" y="399"/>
                  </a:lnTo>
                  <a:lnTo>
                    <a:pt x="788" y="410"/>
                  </a:lnTo>
                  <a:lnTo>
                    <a:pt x="788" y="399"/>
                  </a:lnTo>
                  <a:lnTo>
                    <a:pt x="794" y="398"/>
                  </a:lnTo>
                  <a:lnTo>
                    <a:pt x="797" y="395"/>
                  </a:lnTo>
                  <a:lnTo>
                    <a:pt x="800" y="392"/>
                  </a:lnTo>
                  <a:lnTo>
                    <a:pt x="802" y="389"/>
                  </a:lnTo>
                  <a:lnTo>
                    <a:pt x="802" y="34"/>
                  </a:lnTo>
                  <a:lnTo>
                    <a:pt x="800" y="30"/>
                  </a:lnTo>
                  <a:lnTo>
                    <a:pt x="799" y="27"/>
                  </a:lnTo>
                  <a:lnTo>
                    <a:pt x="794" y="24"/>
                  </a:lnTo>
                  <a:lnTo>
                    <a:pt x="790" y="24"/>
                  </a:lnTo>
                  <a:lnTo>
                    <a:pt x="36" y="24"/>
                  </a:lnTo>
                  <a:close/>
                  <a:moveTo>
                    <a:pt x="36" y="0"/>
                  </a:moveTo>
                  <a:lnTo>
                    <a:pt x="790" y="0"/>
                  </a:lnTo>
                  <a:lnTo>
                    <a:pt x="802" y="3"/>
                  </a:lnTo>
                  <a:lnTo>
                    <a:pt x="814" y="10"/>
                  </a:lnTo>
                  <a:lnTo>
                    <a:pt x="821" y="21"/>
                  </a:lnTo>
                  <a:lnTo>
                    <a:pt x="824" y="34"/>
                  </a:lnTo>
                  <a:lnTo>
                    <a:pt x="824" y="389"/>
                  </a:lnTo>
                  <a:lnTo>
                    <a:pt x="821" y="401"/>
                  </a:lnTo>
                  <a:lnTo>
                    <a:pt x="814" y="411"/>
                  </a:lnTo>
                  <a:lnTo>
                    <a:pt x="803" y="419"/>
                  </a:lnTo>
                  <a:lnTo>
                    <a:pt x="788" y="422"/>
                  </a:lnTo>
                  <a:lnTo>
                    <a:pt x="36" y="422"/>
                  </a:lnTo>
                  <a:lnTo>
                    <a:pt x="22" y="419"/>
                  </a:lnTo>
                  <a:lnTo>
                    <a:pt x="10" y="411"/>
                  </a:lnTo>
                  <a:lnTo>
                    <a:pt x="3" y="401"/>
                  </a:lnTo>
                  <a:lnTo>
                    <a:pt x="0" y="387"/>
                  </a:lnTo>
                  <a:lnTo>
                    <a:pt x="0" y="34"/>
                  </a:lnTo>
                  <a:lnTo>
                    <a:pt x="3" y="21"/>
                  </a:lnTo>
                  <a:lnTo>
                    <a:pt x="10" y="10"/>
                  </a:lnTo>
                  <a:lnTo>
                    <a:pt x="22"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1" name="Freeform 239">
              <a:extLst>
                <a:ext uri="{FF2B5EF4-FFF2-40B4-BE49-F238E27FC236}">
                  <a16:creationId xmlns:a16="http://schemas.microsoft.com/office/drawing/2014/main" id="{60BDB202-E94C-448F-8E7C-FE4C5CF5B9A3}"/>
                </a:ext>
              </a:extLst>
            </p:cNvPr>
            <p:cNvSpPr>
              <a:spLocks/>
            </p:cNvSpPr>
            <p:nvPr/>
          </p:nvSpPr>
          <p:spPr bwMode="auto">
            <a:xfrm>
              <a:off x="2803526" y="4378325"/>
              <a:ext cx="120650" cy="28575"/>
            </a:xfrm>
            <a:custGeom>
              <a:avLst/>
              <a:gdLst>
                <a:gd name="T0" fmla="*/ 20 w 153"/>
                <a:gd name="T1" fmla="*/ 0 h 36"/>
                <a:gd name="T2" fmla="*/ 133 w 153"/>
                <a:gd name="T3" fmla="*/ 0 h 36"/>
                <a:gd name="T4" fmla="*/ 139 w 153"/>
                <a:gd name="T5" fmla="*/ 0 h 36"/>
                <a:gd name="T6" fmla="*/ 145 w 153"/>
                <a:gd name="T7" fmla="*/ 3 h 36"/>
                <a:gd name="T8" fmla="*/ 150 w 153"/>
                <a:gd name="T9" fmla="*/ 8 h 36"/>
                <a:gd name="T10" fmla="*/ 151 w 153"/>
                <a:gd name="T11" fmla="*/ 12 h 36"/>
                <a:gd name="T12" fmla="*/ 153 w 153"/>
                <a:gd name="T13" fmla="*/ 18 h 36"/>
                <a:gd name="T14" fmla="*/ 151 w 153"/>
                <a:gd name="T15" fmla="*/ 24 h 36"/>
                <a:gd name="T16" fmla="*/ 150 w 153"/>
                <a:gd name="T17" fmla="*/ 29 h 36"/>
                <a:gd name="T18" fmla="*/ 145 w 153"/>
                <a:gd name="T19" fmla="*/ 33 h 36"/>
                <a:gd name="T20" fmla="*/ 139 w 153"/>
                <a:gd name="T21" fmla="*/ 36 h 36"/>
                <a:gd name="T22" fmla="*/ 133 w 153"/>
                <a:gd name="T23" fmla="*/ 36 h 36"/>
                <a:gd name="T24" fmla="*/ 20 w 153"/>
                <a:gd name="T25" fmla="*/ 36 h 36"/>
                <a:gd name="T26" fmla="*/ 14 w 153"/>
                <a:gd name="T27" fmla="*/ 36 h 36"/>
                <a:gd name="T28" fmla="*/ 8 w 153"/>
                <a:gd name="T29" fmla="*/ 33 h 36"/>
                <a:gd name="T30" fmla="*/ 5 w 153"/>
                <a:gd name="T31" fmla="*/ 29 h 36"/>
                <a:gd name="T32" fmla="*/ 2 w 153"/>
                <a:gd name="T33" fmla="*/ 24 h 36"/>
                <a:gd name="T34" fmla="*/ 0 w 153"/>
                <a:gd name="T35" fmla="*/ 18 h 36"/>
                <a:gd name="T36" fmla="*/ 2 w 153"/>
                <a:gd name="T37" fmla="*/ 12 h 36"/>
                <a:gd name="T38" fmla="*/ 5 w 153"/>
                <a:gd name="T39" fmla="*/ 8 h 36"/>
                <a:gd name="T40" fmla="*/ 8 w 153"/>
                <a:gd name="T41" fmla="*/ 3 h 36"/>
                <a:gd name="T42" fmla="*/ 14 w 153"/>
                <a:gd name="T43" fmla="*/ 0 h 36"/>
                <a:gd name="T44" fmla="*/ 20 w 15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36">
                  <a:moveTo>
                    <a:pt x="20" y="0"/>
                  </a:moveTo>
                  <a:lnTo>
                    <a:pt x="133" y="0"/>
                  </a:lnTo>
                  <a:lnTo>
                    <a:pt x="139" y="0"/>
                  </a:lnTo>
                  <a:lnTo>
                    <a:pt x="145" y="3"/>
                  </a:lnTo>
                  <a:lnTo>
                    <a:pt x="150" y="8"/>
                  </a:lnTo>
                  <a:lnTo>
                    <a:pt x="151" y="12"/>
                  </a:lnTo>
                  <a:lnTo>
                    <a:pt x="153" y="18"/>
                  </a:lnTo>
                  <a:lnTo>
                    <a:pt x="151" y="24"/>
                  </a:lnTo>
                  <a:lnTo>
                    <a:pt x="150" y="29"/>
                  </a:lnTo>
                  <a:lnTo>
                    <a:pt x="145" y="33"/>
                  </a:lnTo>
                  <a:lnTo>
                    <a:pt x="139" y="36"/>
                  </a:lnTo>
                  <a:lnTo>
                    <a:pt x="133" y="36"/>
                  </a:lnTo>
                  <a:lnTo>
                    <a:pt x="20" y="36"/>
                  </a:lnTo>
                  <a:lnTo>
                    <a:pt x="14" y="36"/>
                  </a:lnTo>
                  <a:lnTo>
                    <a:pt x="8" y="33"/>
                  </a:lnTo>
                  <a:lnTo>
                    <a:pt x="5" y="29"/>
                  </a:lnTo>
                  <a:lnTo>
                    <a:pt x="2" y="24"/>
                  </a:lnTo>
                  <a:lnTo>
                    <a:pt x="0" y="18"/>
                  </a:lnTo>
                  <a:lnTo>
                    <a:pt x="2" y="12"/>
                  </a:lnTo>
                  <a:lnTo>
                    <a:pt x="5" y="8"/>
                  </a:lnTo>
                  <a:lnTo>
                    <a:pt x="8" y="3"/>
                  </a:lnTo>
                  <a:lnTo>
                    <a:pt x="14"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2" name="Freeform 240">
              <a:extLst>
                <a:ext uri="{FF2B5EF4-FFF2-40B4-BE49-F238E27FC236}">
                  <a16:creationId xmlns:a16="http://schemas.microsoft.com/office/drawing/2014/main" id="{4C48AE33-8552-44F2-BD6F-9675349FEB04}"/>
                </a:ext>
              </a:extLst>
            </p:cNvPr>
            <p:cNvSpPr>
              <a:spLocks/>
            </p:cNvSpPr>
            <p:nvPr/>
          </p:nvSpPr>
          <p:spPr bwMode="auto">
            <a:xfrm>
              <a:off x="2844801" y="4051300"/>
              <a:ext cx="66675" cy="28575"/>
            </a:xfrm>
            <a:custGeom>
              <a:avLst/>
              <a:gdLst>
                <a:gd name="T0" fmla="*/ 19 w 83"/>
                <a:gd name="T1" fmla="*/ 0 h 38"/>
                <a:gd name="T2" fmla="*/ 65 w 83"/>
                <a:gd name="T3" fmla="*/ 0 h 38"/>
                <a:gd name="T4" fmla="*/ 71 w 83"/>
                <a:gd name="T5" fmla="*/ 2 h 38"/>
                <a:gd name="T6" fmla="*/ 76 w 83"/>
                <a:gd name="T7" fmla="*/ 3 h 38"/>
                <a:gd name="T8" fmla="*/ 80 w 83"/>
                <a:gd name="T9" fmla="*/ 8 h 38"/>
                <a:gd name="T10" fmla="*/ 83 w 83"/>
                <a:gd name="T11" fmla="*/ 12 h 38"/>
                <a:gd name="T12" fmla="*/ 83 w 83"/>
                <a:gd name="T13" fmla="*/ 18 h 38"/>
                <a:gd name="T14" fmla="*/ 83 w 83"/>
                <a:gd name="T15" fmla="*/ 24 h 38"/>
                <a:gd name="T16" fmla="*/ 80 w 83"/>
                <a:gd name="T17" fmla="*/ 30 h 38"/>
                <a:gd name="T18" fmla="*/ 76 w 83"/>
                <a:gd name="T19" fmla="*/ 33 h 38"/>
                <a:gd name="T20" fmla="*/ 71 w 83"/>
                <a:gd name="T21" fmla="*/ 36 h 38"/>
                <a:gd name="T22" fmla="*/ 65 w 83"/>
                <a:gd name="T23" fmla="*/ 38 h 38"/>
                <a:gd name="T24" fmla="*/ 19 w 83"/>
                <a:gd name="T25" fmla="*/ 38 h 38"/>
                <a:gd name="T26" fmla="*/ 13 w 83"/>
                <a:gd name="T27" fmla="*/ 36 h 38"/>
                <a:gd name="T28" fmla="*/ 9 w 83"/>
                <a:gd name="T29" fmla="*/ 35 h 38"/>
                <a:gd name="T30" fmla="*/ 6 w 83"/>
                <a:gd name="T31" fmla="*/ 32 h 38"/>
                <a:gd name="T32" fmla="*/ 3 w 83"/>
                <a:gd name="T33" fmla="*/ 27 h 38"/>
                <a:gd name="T34" fmla="*/ 0 w 83"/>
                <a:gd name="T35" fmla="*/ 23 h 38"/>
                <a:gd name="T36" fmla="*/ 0 w 83"/>
                <a:gd name="T37" fmla="*/ 18 h 38"/>
                <a:gd name="T38" fmla="*/ 1 w 83"/>
                <a:gd name="T39" fmla="*/ 12 h 38"/>
                <a:gd name="T40" fmla="*/ 3 w 83"/>
                <a:gd name="T41" fmla="*/ 8 h 38"/>
                <a:gd name="T42" fmla="*/ 7 w 83"/>
                <a:gd name="T43" fmla="*/ 3 h 38"/>
                <a:gd name="T44" fmla="*/ 13 w 83"/>
                <a:gd name="T45" fmla="*/ 2 h 38"/>
                <a:gd name="T46" fmla="*/ 19 w 8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38">
                  <a:moveTo>
                    <a:pt x="19" y="0"/>
                  </a:moveTo>
                  <a:lnTo>
                    <a:pt x="65" y="0"/>
                  </a:lnTo>
                  <a:lnTo>
                    <a:pt x="71" y="2"/>
                  </a:lnTo>
                  <a:lnTo>
                    <a:pt x="76" y="3"/>
                  </a:lnTo>
                  <a:lnTo>
                    <a:pt x="80" y="8"/>
                  </a:lnTo>
                  <a:lnTo>
                    <a:pt x="83" y="12"/>
                  </a:lnTo>
                  <a:lnTo>
                    <a:pt x="83" y="18"/>
                  </a:lnTo>
                  <a:lnTo>
                    <a:pt x="83" y="24"/>
                  </a:lnTo>
                  <a:lnTo>
                    <a:pt x="80" y="30"/>
                  </a:lnTo>
                  <a:lnTo>
                    <a:pt x="76" y="33"/>
                  </a:lnTo>
                  <a:lnTo>
                    <a:pt x="71" y="36"/>
                  </a:lnTo>
                  <a:lnTo>
                    <a:pt x="65" y="38"/>
                  </a:lnTo>
                  <a:lnTo>
                    <a:pt x="19" y="38"/>
                  </a:lnTo>
                  <a:lnTo>
                    <a:pt x="13" y="36"/>
                  </a:lnTo>
                  <a:lnTo>
                    <a:pt x="9" y="35"/>
                  </a:lnTo>
                  <a:lnTo>
                    <a:pt x="6" y="32"/>
                  </a:lnTo>
                  <a:lnTo>
                    <a:pt x="3" y="27"/>
                  </a:lnTo>
                  <a:lnTo>
                    <a:pt x="0" y="23"/>
                  </a:lnTo>
                  <a:lnTo>
                    <a:pt x="0" y="18"/>
                  </a:lnTo>
                  <a:lnTo>
                    <a:pt x="1" y="12"/>
                  </a:lnTo>
                  <a:lnTo>
                    <a:pt x="3" y="8"/>
                  </a:lnTo>
                  <a:lnTo>
                    <a:pt x="7" y="3"/>
                  </a:lnTo>
                  <a:lnTo>
                    <a:pt x="13"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3" name="Freeform 241">
              <a:extLst>
                <a:ext uri="{FF2B5EF4-FFF2-40B4-BE49-F238E27FC236}">
                  <a16:creationId xmlns:a16="http://schemas.microsoft.com/office/drawing/2014/main" id="{BED3F58C-093B-4CC0-8A09-E95AD8370DA5}"/>
                </a:ext>
              </a:extLst>
            </p:cNvPr>
            <p:cNvSpPr>
              <a:spLocks/>
            </p:cNvSpPr>
            <p:nvPr/>
          </p:nvSpPr>
          <p:spPr bwMode="auto">
            <a:xfrm>
              <a:off x="2738438" y="4175125"/>
              <a:ext cx="26988" cy="107950"/>
            </a:xfrm>
            <a:custGeom>
              <a:avLst/>
              <a:gdLst>
                <a:gd name="T0" fmla="*/ 18 w 36"/>
                <a:gd name="T1" fmla="*/ 0 h 135"/>
                <a:gd name="T2" fmla="*/ 24 w 36"/>
                <a:gd name="T3" fmla="*/ 2 h 135"/>
                <a:gd name="T4" fmla="*/ 29 w 36"/>
                <a:gd name="T5" fmla="*/ 3 h 135"/>
                <a:gd name="T6" fmla="*/ 33 w 36"/>
                <a:gd name="T7" fmla="*/ 8 h 135"/>
                <a:gd name="T8" fmla="*/ 36 w 36"/>
                <a:gd name="T9" fmla="*/ 12 h 135"/>
                <a:gd name="T10" fmla="*/ 36 w 36"/>
                <a:gd name="T11" fmla="*/ 18 h 135"/>
                <a:gd name="T12" fmla="*/ 36 w 36"/>
                <a:gd name="T13" fmla="*/ 117 h 135"/>
                <a:gd name="T14" fmla="*/ 36 w 36"/>
                <a:gd name="T15" fmla="*/ 123 h 135"/>
                <a:gd name="T16" fmla="*/ 33 w 36"/>
                <a:gd name="T17" fmla="*/ 128 h 135"/>
                <a:gd name="T18" fmla="*/ 29 w 36"/>
                <a:gd name="T19" fmla="*/ 132 h 135"/>
                <a:gd name="T20" fmla="*/ 24 w 36"/>
                <a:gd name="T21" fmla="*/ 135 h 135"/>
                <a:gd name="T22" fmla="*/ 18 w 36"/>
                <a:gd name="T23" fmla="*/ 135 h 135"/>
                <a:gd name="T24" fmla="*/ 12 w 36"/>
                <a:gd name="T25" fmla="*/ 135 h 135"/>
                <a:gd name="T26" fmla="*/ 8 w 36"/>
                <a:gd name="T27" fmla="*/ 132 h 135"/>
                <a:gd name="T28" fmla="*/ 3 w 36"/>
                <a:gd name="T29" fmla="*/ 128 h 135"/>
                <a:gd name="T30" fmla="*/ 2 w 36"/>
                <a:gd name="T31" fmla="*/ 123 h 135"/>
                <a:gd name="T32" fmla="*/ 0 w 36"/>
                <a:gd name="T33" fmla="*/ 117 h 135"/>
                <a:gd name="T34" fmla="*/ 0 w 36"/>
                <a:gd name="T35" fmla="*/ 18 h 135"/>
                <a:gd name="T36" fmla="*/ 2 w 36"/>
                <a:gd name="T37" fmla="*/ 12 h 135"/>
                <a:gd name="T38" fmla="*/ 3 w 36"/>
                <a:gd name="T39" fmla="*/ 8 h 135"/>
                <a:gd name="T40" fmla="*/ 8 w 36"/>
                <a:gd name="T41" fmla="*/ 3 h 135"/>
                <a:gd name="T42" fmla="*/ 12 w 36"/>
                <a:gd name="T43" fmla="*/ 2 h 135"/>
                <a:gd name="T44" fmla="*/ 18 w 36"/>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5">
                  <a:moveTo>
                    <a:pt x="18" y="0"/>
                  </a:moveTo>
                  <a:lnTo>
                    <a:pt x="24" y="2"/>
                  </a:lnTo>
                  <a:lnTo>
                    <a:pt x="29" y="3"/>
                  </a:lnTo>
                  <a:lnTo>
                    <a:pt x="33" y="8"/>
                  </a:lnTo>
                  <a:lnTo>
                    <a:pt x="36" y="12"/>
                  </a:lnTo>
                  <a:lnTo>
                    <a:pt x="36" y="18"/>
                  </a:lnTo>
                  <a:lnTo>
                    <a:pt x="36" y="117"/>
                  </a:lnTo>
                  <a:lnTo>
                    <a:pt x="36" y="123"/>
                  </a:lnTo>
                  <a:lnTo>
                    <a:pt x="33" y="128"/>
                  </a:lnTo>
                  <a:lnTo>
                    <a:pt x="29" y="132"/>
                  </a:lnTo>
                  <a:lnTo>
                    <a:pt x="24" y="135"/>
                  </a:lnTo>
                  <a:lnTo>
                    <a:pt x="18" y="135"/>
                  </a:lnTo>
                  <a:lnTo>
                    <a:pt x="12" y="135"/>
                  </a:lnTo>
                  <a:lnTo>
                    <a:pt x="8" y="132"/>
                  </a:lnTo>
                  <a:lnTo>
                    <a:pt x="3" y="128"/>
                  </a:lnTo>
                  <a:lnTo>
                    <a:pt x="2" y="123"/>
                  </a:lnTo>
                  <a:lnTo>
                    <a:pt x="0" y="117"/>
                  </a:lnTo>
                  <a:lnTo>
                    <a:pt x="0" y="18"/>
                  </a:lnTo>
                  <a:lnTo>
                    <a:pt x="2" y="12"/>
                  </a:lnTo>
                  <a:lnTo>
                    <a:pt x="3" y="8"/>
                  </a:lnTo>
                  <a:lnTo>
                    <a:pt x="8" y="3"/>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4" name="Freeform 242">
              <a:extLst>
                <a:ext uri="{FF2B5EF4-FFF2-40B4-BE49-F238E27FC236}">
                  <a16:creationId xmlns:a16="http://schemas.microsoft.com/office/drawing/2014/main" id="{AEB7BB28-3BD1-4748-A443-ED8AEC793166}"/>
                </a:ext>
              </a:extLst>
            </p:cNvPr>
            <p:cNvSpPr>
              <a:spLocks noEditPoints="1"/>
            </p:cNvSpPr>
            <p:nvPr/>
          </p:nvSpPr>
          <p:spPr bwMode="auto">
            <a:xfrm>
              <a:off x="2733676" y="4102100"/>
              <a:ext cx="36513" cy="34925"/>
            </a:xfrm>
            <a:custGeom>
              <a:avLst/>
              <a:gdLst>
                <a:gd name="T0" fmla="*/ 22 w 44"/>
                <a:gd name="T1" fmla="*/ 19 h 43"/>
                <a:gd name="T2" fmla="*/ 22 w 44"/>
                <a:gd name="T3" fmla="*/ 21 h 43"/>
                <a:gd name="T4" fmla="*/ 22 w 44"/>
                <a:gd name="T5" fmla="*/ 22 h 43"/>
                <a:gd name="T6" fmla="*/ 22 w 44"/>
                <a:gd name="T7" fmla="*/ 22 h 43"/>
                <a:gd name="T8" fmla="*/ 22 w 44"/>
                <a:gd name="T9" fmla="*/ 24 h 43"/>
                <a:gd name="T10" fmla="*/ 22 w 44"/>
                <a:gd name="T11" fmla="*/ 31 h 43"/>
                <a:gd name="T12" fmla="*/ 22 w 44"/>
                <a:gd name="T13" fmla="*/ 24 h 43"/>
                <a:gd name="T14" fmla="*/ 22 w 44"/>
                <a:gd name="T15" fmla="*/ 24 h 43"/>
                <a:gd name="T16" fmla="*/ 22 w 44"/>
                <a:gd name="T17" fmla="*/ 22 h 43"/>
                <a:gd name="T18" fmla="*/ 24 w 44"/>
                <a:gd name="T19" fmla="*/ 22 h 43"/>
                <a:gd name="T20" fmla="*/ 24 w 44"/>
                <a:gd name="T21" fmla="*/ 21 h 43"/>
                <a:gd name="T22" fmla="*/ 22 w 44"/>
                <a:gd name="T23" fmla="*/ 19 h 43"/>
                <a:gd name="T24" fmla="*/ 22 w 44"/>
                <a:gd name="T25" fmla="*/ 19 h 43"/>
                <a:gd name="T26" fmla="*/ 22 w 44"/>
                <a:gd name="T27" fmla="*/ 0 h 43"/>
                <a:gd name="T28" fmla="*/ 30 w 44"/>
                <a:gd name="T29" fmla="*/ 1 h 43"/>
                <a:gd name="T30" fmla="*/ 36 w 44"/>
                <a:gd name="T31" fmla="*/ 4 h 43"/>
                <a:gd name="T32" fmla="*/ 40 w 44"/>
                <a:gd name="T33" fmla="*/ 9 h 43"/>
                <a:gd name="T34" fmla="*/ 43 w 44"/>
                <a:gd name="T35" fmla="*/ 15 h 43"/>
                <a:gd name="T36" fmla="*/ 44 w 44"/>
                <a:gd name="T37" fmla="*/ 22 h 43"/>
                <a:gd name="T38" fmla="*/ 43 w 44"/>
                <a:gd name="T39" fmla="*/ 28 h 43"/>
                <a:gd name="T40" fmla="*/ 40 w 44"/>
                <a:gd name="T41" fmla="*/ 34 h 43"/>
                <a:gd name="T42" fmla="*/ 36 w 44"/>
                <a:gd name="T43" fmla="*/ 39 h 43"/>
                <a:gd name="T44" fmla="*/ 30 w 44"/>
                <a:gd name="T45" fmla="*/ 42 h 43"/>
                <a:gd name="T46" fmla="*/ 22 w 44"/>
                <a:gd name="T47" fmla="*/ 43 h 43"/>
                <a:gd name="T48" fmla="*/ 15 w 44"/>
                <a:gd name="T49" fmla="*/ 42 h 43"/>
                <a:gd name="T50" fmla="*/ 9 w 44"/>
                <a:gd name="T51" fmla="*/ 39 h 43"/>
                <a:gd name="T52" fmla="*/ 4 w 44"/>
                <a:gd name="T53" fmla="*/ 34 h 43"/>
                <a:gd name="T54" fmla="*/ 1 w 44"/>
                <a:gd name="T55" fmla="*/ 28 h 43"/>
                <a:gd name="T56" fmla="*/ 0 w 44"/>
                <a:gd name="T57" fmla="*/ 22 h 43"/>
                <a:gd name="T58" fmla="*/ 1 w 44"/>
                <a:gd name="T59" fmla="*/ 15 h 43"/>
                <a:gd name="T60" fmla="*/ 4 w 44"/>
                <a:gd name="T61" fmla="*/ 9 h 43"/>
                <a:gd name="T62" fmla="*/ 9 w 44"/>
                <a:gd name="T63" fmla="*/ 4 h 43"/>
                <a:gd name="T64" fmla="*/ 15 w 44"/>
                <a:gd name="T65" fmla="*/ 1 h 43"/>
                <a:gd name="T66" fmla="*/ 22 w 4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3">
                  <a:moveTo>
                    <a:pt x="22" y="19"/>
                  </a:moveTo>
                  <a:lnTo>
                    <a:pt x="22" y="21"/>
                  </a:lnTo>
                  <a:lnTo>
                    <a:pt x="22" y="22"/>
                  </a:lnTo>
                  <a:lnTo>
                    <a:pt x="22" y="22"/>
                  </a:lnTo>
                  <a:lnTo>
                    <a:pt x="22" y="24"/>
                  </a:lnTo>
                  <a:lnTo>
                    <a:pt x="22" y="31"/>
                  </a:lnTo>
                  <a:lnTo>
                    <a:pt x="22" y="24"/>
                  </a:lnTo>
                  <a:lnTo>
                    <a:pt x="22" y="24"/>
                  </a:lnTo>
                  <a:lnTo>
                    <a:pt x="22" y="22"/>
                  </a:lnTo>
                  <a:lnTo>
                    <a:pt x="24" y="22"/>
                  </a:lnTo>
                  <a:lnTo>
                    <a:pt x="24" y="21"/>
                  </a:lnTo>
                  <a:lnTo>
                    <a:pt x="22" y="19"/>
                  </a:lnTo>
                  <a:lnTo>
                    <a:pt x="22" y="19"/>
                  </a:lnTo>
                  <a:close/>
                  <a:moveTo>
                    <a:pt x="22" y="0"/>
                  </a:moveTo>
                  <a:lnTo>
                    <a:pt x="30" y="1"/>
                  </a:lnTo>
                  <a:lnTo>
                    <a:pt x="36" y="4"/>
                  </a:lnTo>
                  <a:lnTo>
                    <a:pt x="40" y="9"/>
                  </a:lnTo>
                  <a:lnTo>
                    <a:pt x="43" y="15"/>
                  </a:lnTo>
                  <a:lnTo>
                    <a:pt x="44" y="22"/>
                  </a:lnTo>
                  <a:lnTo>
                    <a:pt x="43" y="28"/>
                  </a:lnTo>
                  <a:lnTo>
                    <a:pt x="40" y="34"/>
                  </a:lnTo>
                  <a:lnTo>
                    <a:pt x="36" y="39"/>
                  </a:lnTo>
                  <a:lnTo>
                    <a:pt x="30" y="42"/>
                  </a:lnTo>
                  <a:lnTo>
                    <a:pt x="22" y="43"/>
                  </a:lnTo>
                  <a:lnTo>
                    <a:pt x="15" y="42"/>
                  </a:lnTo>
                  <a:lnTo>
                    <a:pt x="9" y="39"/>
                  </a:lnTo>
                  <a:lnTo>
                    <a:pt x="4" y="34"/>
                  </a:lnTo>
                  <a:lnTo>
                    <a:pt x="1" y="28"/>
                  </a:lnTo>
                  <a:lnTo>
                    <a:pt x="0" y="22"/>
                  </a:lnTo>
                  <a:lnTo>
                    <a:pt x="1" y="15"/>
                  </a:lnTo>
                  <a:lnTo>
                    <a:pt x="4" y="9"/>
                  </a:lnTo>
                  <a:lnTo>
                    <a:pt x="9" y="4"/>
                  </a:lnTo>
                  <a:lnTo>
                    <a:pt x="15"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5" name="Freeform 243">
              <a:extLst>
                <a:ext uri="{FF2B5EF4-FFF2-40B4-BE49-F238E27FC236}">
                  <a16:creationId xmlns:a16="http://schemas.microsoft.com/office/drawing/2014/main" id="{2542114F-4012-4EC2-856C-6DABECDE8FEF}"/>
                </a:ext>
              </a:extLst>
            </p:cNvPr>
            <p:cNvSpPr>
              <a:spLocks noEditPoints="1"/>
            </p:cNvSpPr>
            <p:nvPr/>
          </p:nvSpPr>
          <p:spPr bwMode="auto">
            <a:xfrm>
              <a:off x="1555751" y="2659063"/>
              <a:ext cx="303213" cy="519112"/>
            </a:xfrm>
            <a:custGeom>
              <a:avLst/>
              <a:gdLst>
                <a:gd name="T0" fmla="*/ 24 w 381"/>
                <a:gd name="T1" fmla="*/ 22 h 655"/>
                <a:gd name="T2" fmla="*/ 24 w 381"/>
                <a:gd name="T3" fmla="*/ 631 h 655"/>
                <a:gd name="T4" fmla="*/ 359 w 381"/>
                <a:gd name="T5" fmla="*/ 631 h 655"/>
                <a:gd name="T6" fmla="*/ 359 w 381"/>
                <a:gd name="T7" fmla="*/ 22 h 655"/>
                <a:gd name="T8" fmla="*/ 24 w 381"/>
                <a:gd name="T9" fmla="*/ 22 h 655"/>
                <a:gd name="T10" fmla="*/ 0 w 381"/>
                <a:gd name="T11" fmla="*/ 0 h 655"/>
                <a:gd name="T12" fmla="*/ 381 w 381"/>
                <a:gd name="T13" fmla="*/ 0 h 655"/>
                <a:gd name="T14" fmla="*/ 381 w 381"/>
                <a:gd name="T15" fmla="*/ 655 h 655"/>
                <a:gd name="T16" fmla="*/ 0 w 381"/>
                <a:gd name="T17" fmla="*/ 655 h 655"/>
                <a:gd name="T18" fmla="*/ 0 w 381"/>
                <a:gd name="T1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655">
                  <a:moveTo>
                    <a:pt x="24" y="22"/>
                  </a:moveTo>
                  <a:lnTo>
                    <a:pt x="24" y="631"/>
                  </a:lnTo>
                  <a:lnTo>
                    <a:pt x="359" y="631"/>
                  </a:lnTo>
                  <a:lnTo>
                    <a:pt x="359" y="22"/>
                  </a:lnTo>
                  <a:lnTo>
                    <a:pt x="24" y="22"/>
                  </a:lnTo>
                  <a:close/>
                  <a:moveTo>
                    <a:pt x="0" y="0"/>
                  </a:moveTo>
                  <a:lnTo>
                    <a:pt x="381" y="0"/>
                  </a:lnTo>
                  <a:lnTo>
                    <a:pt x="381" y="655"/>
                  </a:lnTo>
                  <a:lnTo>
                    <a:pt x="0" y="6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6" name="Freeform 244">
              <a:extLst>
                <a:ext uri="{FF2B5EF4-FFF2-40B4-BE49-F238E27FC236}">
                  <a16:creationId xmlns:a16="http://schemas.microsoft.com/office/drawing/2014/main" id="{EFBF97E7-C0A2-4EE8-AF31-F470B9138B44}"/>
                </a:ext>
              </a:extLst>
            </p:cNvPr>
            <p:cNvSpPr>
              <a:spLocks noEditPoints="1"/>
            </p:cNvSpPr>
            <p:nvPr/>
          </p:nvSpPr>
          <p:spPr bwMode="auto">
            <a:xfrm>
              <a:off x="1652588" y="2600325"/>
              <a:ext cx="109538" cy="55562"/>
            </a:xfrm>
            <a:custGeom>
              <a:avLst/>
              <a:gdLst>
                <a:gd name="T0" fmla="*/ 33 w 137"/>
                <a:gd name="T1" fmla="*/ 23 h 69"/>
                <a:gd name="T2" fmla="*/ 28 w 137"/>
                <a:gd name="T3" fmla="*/ 24 h 69"/>
                <a:gd name="T4" fmla="*/ 25 w 137"/>
                <a:gd name="T5" fmla="*/ 26 h 69"/>
                <a:gd name="T6" fmla="*/ 22 w 137"/>
                <a:gd name="T7" fmla="*/ 30 h 69"/>
                <a:gd name="T8" fmla="*/ 22 w 137"/>
                <a:gd name="T9" fmla="*/ 35 h 69"/>
                <a:gd name="T10" fmla="*/ 22 w 137"/>
                <a:gd name="T11" fmla="*/ 39 h 69"/>
                <a:gd name="T12" fmla="*/ 25 w 137"/>
                <a:gd name="T13" fmla="*/ 42 h 69"/>
                <a:gd name="T14" fmla="*/ 28 w 137"/>
                <a:gd name="T15" fmla="*/ 45 h 69"/>
                <a:gd name="T16" fmla="*/ 33 w 137"/>
                <a:gd name="T17" fmla="*/ 47 h 69"/>
                <a:gd name="T18" fmla="*/ 104 w 137"/>
                <a:gd name="T19" fmla="*/ 47 h 69"/>
                <a:gd name="T20" fmla="*/ 104 w 137"/>
                <a:gd name="T21" fmla="*/ 57 h 69"/>
                <a:gd name="T22" fmla="*/ 104 w 137"/>
                <a:gd name="T23" fmla="*/ 47 h 69"/>
                <a:gd name="T24" fmla="*/ 107 w 137"/>
                <a:gd name="T25" fmla="*/ 45 h 69"/>
                <a:gd name="T26" fmla="*/ 112 w 137"/>
                <a:gd name="T27" fmla="*/ 42 h 69"/>
                <a:gd name="T28" fmla="*/ 113 w 137"/>
                <a:gd name="T29" fmla="*/ 39 h 69"/>
                <a:gd name="T30" fmla="*/ 113 w 137"/>
                <a:gd name="T31" fmla="*/ 35 h 69"/>
                <a:gd name="T32" fmla="*/ 113 w 137"/>
                <a:gd name="T33" fmla="*/ 30 h 69"/>
                <a:gd name="T34" fmla="*/ 112 w 137"/>
                <a:gd name="T35" fmla="*/ 26 h 69"/>
                <a:gd name="T36" fmla="*/ 107 w 137"/>
                <a:gd name="T37" fmla="*/ 24 h 69"/>
                <a:gd name="T38" fmla="*/ 104 w 137"/>
                <a:gd name="T39" fmla="*/ 23 h 69"/>
                <a:gd name="T40" fmla="*/ 33 w 137"/>
                <a:gd name="T41" fmla="*/ 23 h 69"/>
                <a:gd name="T42" fmla="*/ 33 w 137"/>
                <a:gd name="T43" fmla="*/ 0 h 69"/>
                <a:gd name="T44" fmla="*/ 104 w 137"/>
                <a:gd name="T45" fmla="*/ 0 h 69"/>
                <a:gd name="T46" fmla="*/ 116 w 137"/>
                <a:gd name="T47" fmla="*/ 3 h 69"/>
                <a:gd name="T48" fmla="*/ 127 w 137"/>
                <a:gd name="T49" fmla="*/ 11 h 69"/>
                <a:gd name="T50" fmla="*/ 134 w 137"/>
                <a:gd name="T51" fmla="*/ 21 h 69"/>
                <a:gd name="T52" fmla="*/ 137 w 137"/>
                <a:gd name="T53" fmla="*/ 35 h 69"/>
                <a:gd name="T54" fmla="*/ 134 w 137"/>
                <a:gd name="T55" fmla="*/ 48 h 69"/>
                <a:gd name="T56" fmla="*/ 127 w 137"/>
                <a:gd name="T57" fmla="*/ 59 h 69"/>
                <a:gd name="T58" fmla="*/ 116 w 137"/>
                <a:gd name="T59" fmla="*/ 66 h 69"/>
                <a:gd name="T60" fmla="*/ 104 w 137"/>
                <a:gd name="T61" fmla="*/ 69 h 69"/>
                <a:gd name="T62" fmla="*/ 33 w 137"/>
                <a:gd name="T63" fmla="*/ 69 h 69"/>
                <a:gd name="T64" fmla="*/ 19 w 137"/>
                <a:gd name="T65" fmla="*/ 66 h 69"/>
                <a:gd name="T66" fmla="*/ 9 w 137"/>
                <a:gd name="T67" fmla="*/ 59 h 69"/>
                <a:gd name="T68" fmla="*/ 1 w 137"/>
                <a:gd name="T69" fmla="*/ 48 h 69"/>
                <a:gd name="T70" fmla="*/ 0 w 137"/>
                <a:gd name="T71" fmla="*/ 35 h 69"/>
                <a:gd name="T72" fmla="*/ 1 w 137"/>
                <a:gd name="T73" fmla="*/ 21 h 69"/>
                <a:gd name="T74" fmla="*/ 9 w 137"/>
                <a:gd name="T75" fmla="*/ 9 h 69"/>
                <a:gd name="T76" fmla="*/ 19 w 137"/>
                <a:gd name="T77" fmla="*/ 3 h 69"/>
                <a:gd name="T78" fmla="*/ 33 w 137"/>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69">
                  <a:moveTo>
                    <a:pt x="33" y="23"/>
                  </a:moveTo>
                  <a:lnTo>
                    <a:pt x="28" y="24"/>
                  </a:lnTo>
                  <a:lnTo>
                    <a:pt x="25" y="26"/>
                  </a:lnTo>
                  <a:lnTo>
                    <a:pt x="22" y="30"/>
                  </a:lnTo>
                  <a:lnTo>
                    <a:pt x="22" y="35"/>
                  </a:lnTo>
                  <a:lnTo>
                    <a:pt x="22" y="39"/>
                  </a:lnTo>
                  <a:lnTo>
                    <a:pt x="25" y="42"/>
                  </a:lnTo>
                  <a:lnTo>
                    <a:pt x="28" y="45"/>
                  </a:lnTo>
                  <a:lnTo>
                    <a:pt x="33" y="47"/>
                  </a:lnTo>
                  <a:lnTo>
                    <a:pt x="104" y="47"/>
                  </a:lnTo>
                  <a:lnTo>
                    <a:pt x="104" y="57"/>
                  </a:lnTo>
                  <a:lnTo>
                    <a:pt x="104" y="47"/>
                  </a:lnTo>
                  <a:lnTo>
                    <a:pt x="107" y="45"/>
                  </a:lnTo>
                  <a:lnTo>
                    <a:pt x="112" y="42"/>
                  </a:lnTo>
                  <a:lnTo>
                    <a:pt x="113" y="39"/>
                  </a:lnTo>
                  <a:lnTo>
                    <a:pt x="113" y="35"/>
                  </a:lnTo>
                  <a:lnTo>
                    <a:pt x="113" y="30"/>
                  </a:lnTo>
                  <a:lnTo>
                    <a:pt x="112" y="26"/>
                  </a:lnTo>
                  <a:lnTo>
                    <a:pt x="107" y="24"/>
                  </a:lnTo>
                  <a:lnTo>
                    <a:pt x="104" y="23"/>
                  </a:lnTo>
                  <a:lnTo>
                    <a:pt x="33" y="23"/>
                  </a:lnTo>
                  <a:close/>
                  <a:moveTo>
                    <a:pt x="33" y="0"/>
                  </a:moveTo>
                  <a:lnTo>
                    <a:pt x="104" y="0"/>
                  </a:lnTo>
                  <a:lnTo>
                    <a:pt x="116" y="3"/>
                  </a:lnTo>
                  <a:lnTo>
                    <a:pt x="127" y="11"/>
                  </a:lnTo>
                  <a:lnTo>
                    <a:pt x="134" y="21"/>
                  </a:lnTo>
                  <a:lnTo>
                    <a:pt x="137" y="35"/>
                  </a:lnTo>
                  <a:lnTo>
                    <a:pt x="134" y="48"/>
                  </a:lnTo>
                  <a:lnTo>
                    <a:pt x="127" y="59"/>
                  </a:lnTo>
                  <a:lnTo>
                    <a:pt x="116" y="66"/>
                  </a:lnTo>
                  <a:lnTo>
                    <a:pt x="104" y="69"/>
                  </a:lnTo>
                  <a:lnTo>
                    <a:pt x="33" y="69"/>
                  </a:lnTo>
                  <a:lnTo>
                    <a:pt x="19" y="66"/>
                  </a:lnTo>
                  <a:lnTo>
                    <a:pt x="9" y="59"/>
                  </a:lnTo>
                  <a:lnTo>
                    <a:pt x="1" y="48"/>
                  </a:lnTo>
                  <a:lnTo>
                    <a:pt x="0" y="35"/>
                  </a:lnTo>
                  <a:lnTo>
                    <a:pt x="1" y="21"/>
                  </a:lnTo>
                  <a:lnTo>
                    <a:pt x="9" y="9"/>
                  </a:lnTo>
                  <a:lnTo>
                    <a:pt x="19"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7" name="Freeform 245">
              <a:extLst>
                <a:ext uri="{FF2B5EF4-FFF2-40B4-BE49-F238E27FC236}">
                  <a16:creationId xmlns:a16="http://schemas.microsoft.com/office/drawing/2014/main" id="{791068D9-C892-484E-B469-48D7638E8821}"/>
                </a:ext>
              </a:extLst>
            </p:cNvPr>
            <p:cNvSpPr>
              <a:spLocks noEditPoints="1"/>
            </p:cNvSpPr>
            <p:nvPr/>
          </p:nvSpPr>
          <p:spPr bwMode="auto">
            <a:xfrm>
              <a:off x="1535113" y="2574925"/>
              <a:ext cx="344488" cy="665162"/>
            </a:xfrm>
            <a:custGeom>
              <a:avLst/>
              <a:gdLst>
                <a:gd name="T0" fmla="*/ 35 w 435"/>
                <a:gd name="T1" fmla="*/ 22 h 838"/>
                <a:gd name="T2" fmla="*/ 30 w 435"/>
                <a:gd name="T3" fmla="*/ 23 h 838"/>
                <a:gd name="T4" fmla="*/ 27 w 435"/>
                <a:gd name="T5" fmla="*/ 26 h 838"/>
                <a:gd name="T6" fmla="*/ 24 w 435"/>
                <a:gd name="T7" fmla="*/ 31 h 838"/>
                <a:gd name="T8" fmla="*/ 24 w 435"/>
                <a:gd name="T9" fmla="*/ 35 h 838"/>
                <a:gd name="T10" fmla="*/ 24 w 435"/>
                <a:gd name="T11" fmla="*/ 802 h 838"/>
                <a:gd name="T12" fmla="*/ 24 w 435"/>
                <a:gd name="T13" fmla="*/ 808 h 838"/>
                <a:gd name="T14" fmla="*/ 27 w 435"/>
                <a:gd name="T15" fmla="*/ 811 h 838"/>
                <a:gd name="T16" fmla="*/ 30 w 435"/>
                <a:gd name="T17" fmla="*/ 814 h 838"/>
                <a:gd name="T18" fmla="*/ 35 w 435"/>
                <a:gd name="T19" fmla="*/ 816 h 838"/>
                <a:gd name="T20" fmla="*/ 401 w 435"/>
                <a:gd name="T21" fmla="*/ 816 h 838"/>
                <a:gd name="T22" fmla="*/ 404 w 435"/>
                <a:gd name="T23" fmla="*/ 814 h 838"/>
                <a:gd name="T24" fmla="*/ 408 w 435"/>
                <a:gd name="T25" fmla="*/ 813 h 838"/>
                <a:gd name="T26" fmla="*/ 410 w 435"/>
                <a:gd name="T27" fmla="*/ 808 h 838"/>
                <a:gd name="T28" fmla="*/ 411 w 435"/>
                <a:gd name="T29" fmla="*/ 802 h 838"/>
                <a:gd name="T30" fmla="*/ 411 w 435"/>
                <a:gd name="T31" fmla="*/ 35 h 838"/>
                <a:gd name="T32" fmla="*/ 411 w 435"/>
                <a:gd name="T33" fmla="*/ 31 h 838"/>
                <a:gd name="T34" fmla="*/ 408 w 435"/>
                <a:gd name="T35" fmla="*/ 26 h 838"/>
                <a:gd name="T36" fmla="*/ 405 w 435"/>
                <a:gd name="T37" fmla="*/ 23 h 838"/>
                <a:gd name="T38" fmla="*/ 401 w 435"/>
                <a:gd name="T39" fmla="*/ 22 h 838"/>
                <a:gd name="T40" fmla="*/ 35 w 435"/>
                <a:gd name="T41" fmla="*/ 22 h 838"/>
                <a:gd name="T42" fmla="*/ 35 w 435"/>
                <a:gd name="T43" fmla="*/ 0 h 838"/>
                <a:gd name="T44" fmla="*/ 401 w 435"/>
                <a:gd name="T45" fmla="*/ 0 h 838"/>
                <a:gd name="T46" fmla="*/ 414 w 435"/>
                <a:gd name="T47" fmla="*/ 3 h 838"/>
                <a:gd name="T48" fmla="*/ 425 w 435"/>
                <a:gd name="T49" fmla="*/ 10 h 838"/>
                <a:gd name="T50" fmla="*/ 432 w 435"/>
                <a:gd name="T51" fmla="*/ 22 h 838"/>
                <a:gd name="T52" fmla="*/ 435 w 435"/>
                <a:gd name="T53" fmla="*/ 35 h 838"/>
                <a:gd name="T54" fmla="*/ 435 w 435"/>
                <a:gd name="T55" fmla="*/ 802 h 838"/>
                <a:gd name="T56" fmla="*/ 432 w 435"/>
                <a:gd name="T57" fmla="*/ 817 h 838"/>
                <a:gd name="T58" fmla="*/ 425 w 435"/>
                <a:gd name="T59" fmla="*/ 828 h 838"/>
                <a:gd name="T60" fmla="*/ 413 w 435"/>
                <a:gd name="T61" fmla="*/ 837 h 838"/>
                <a:gd name="T62" fmla="*/ 401 w 435"/>
                <a:gd name="T63" fmla="*/ 838 h 838"/>
                <a:gd name="T64" fmla="*/ 35 w 435"/>
                <a:gd name="T65" fmla="*/ 838 h 838"/>
                <a:gd name="T66" fmla="*/ 21 w 435"/>
                <a:gd name="T67" fmla="*/ 835 h 838"/>
                <a:gd name="T68" fmla="*/ 11 w 435"/>
                <a:gd name="T69" fmla="*/ 828 h 838"/>
                <a:gd name="T70" fmla="*/ 3 w 435"/>
                <a:gd name="T71" fmla="*/ 817 h 838"/>
                <a:gd name="T72" fmla="*/ 0 w 435"/>
                <a:gd name="T73" fmla="*/ 802 h 838"/>
                <a:gd name="T74" fmla="*/ 0 w 435"/>
                <a:gd name="T75" fmla="*/ 35 h 838"/>
                <a:gd name="T76" fmla="*/ 3 w 435"/>
                <a:gd name="T77" fmla="*/ 22 h 838"/>
                <a:gd name="T78" fmla="*/ 11 w 435"/>
                <a:gd name="T79" fmla="*/ 10 h 838"/>
                <a:gd name="T80" fmla="*/ 21 w 435"/>
                <a:gd name="T81" fmla="*/ 3 h 838"/>
                <a:gd name="T82" fmla="*/ 35 w 435"/>
                <a:gd name="T83"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5" h="838">
                  <a:moveTo>
                    <a:pt x="35" y="22"/>
                  </a:moveTo>
                  <a:lnTo>
                    <a:pt x="30" y="23"/>
                  </a:lnTo>
                  <a:lnTo>
                    <a:pt x="27" y="26"/>
                  </a:lnTo>
                  <a:lnTo>
                    <a:pt x="24" y="31"/>
                  </a:lnTo>
                  <a:lnTo>
                    <a:pt x="24" y="35"/>
                  </a:lnTo>
                  <a:lnTo>
                    <a:pt x="24" y="802"/>
                  </a:lnTo>
                  <a:lnTo>
                    <a:pt x="24" y="808"/>
                  </a:lnTo>
                  <a:lnTo>
                    <a:pt x="27" y="811"/>
                  </a:lnTo>
                  <a:lnTo>
                    <a:pt x="30" y="814"/>
                  </a:lnTo>
                  <a:lnTo>
                    <a:pt x="35" y="816"/>
                  </a:lnTo>
                  <a:lnTo>
                    <a:pt x="401" y="816"/>
                  </a:lnTo>
                  <a:lnTo>
                    <a:pt x="404" y="814"/>
                  </a:lnTo>
                  <a:lnTo>
                    <a:pt x="408" y="813"/>
                  </a:lnTo>
                  <a:lnTo>
                    <a:pt x="410" y="808"/>
                  </a:lnTo>
                  <a:lnTo>
                    <a:pt x="411" y="802"/>
                  </a:lnTo>
                  <a:lnTo>
                    <a:pt x="411" y="35"/>
                  </a:lnTo>
                  <a:lnTo>
                    <a:pt x="411" y="31"/>
                  </a:lnTo>
                  <a:lnTo>
                    <a:pt x="408" y="26"/>
                  </a:lnTo>
                  <a:lnTo>
                    <a:pt x="405" y="23"/>
                  </a:lnTo>
                  <a:lnTo>
                    <a:pt x="401" y="22"/>
                  </a:lnTo>
                  <a:lnTo>
                    <a:pt x="35" y="22"/>
                  </a:lnTo>
                  <a:close/>
                  <a:moveTo>
                    <a:pt x="35" y="0"/>
                  </a:moveTo>
                  <a:lnTo>
                    <a:pt x="401" y="0"/>
                  </a:lnTo>
                  <a:lnTo>
                    <a:pt x="414" y="3"/>
                  </a:lnTo>
                  <a:lnTo>
                    <a:pt x="425" y="10"/>
                  </a:lnTo>
                  <a:lnTo>
                    <a:pt x="432" y="22"/>
                  </a:lnTo>
                  <a:lnTo>
                    <a:pt x="435" y="35"/>
                  </a:lnTo>
                  <a:lnTo>
                    <a:pt x="435" y="802"/>
                  </a:lnTo>
                  <a:lnTo>
                    <a:pt x="432" y="817"/>
                  </a:lnTo>
                  <a:lnTo>
                    <a:pt x="425" y="828"/>
                  </a:lnTo>
                  <a:lnTo>
                    <a:pt x="413" y="837"/>
                  </a:lnTo>
                  <a:lnTo>
                    <a:pt x="401" y="838"/>
                  </a:lnTo>
                  <a:lnTo>
                    <a:pt x="35" y="838"/>
                  </a:lnTo>
                  <a:lnTo>
                    <a:pt x="21" y="835"/>
                  </a:lnTo>
                  <a:lnTo>
                    <a:pt x="11" y="828"/>
                  </a:lnTo>
                  <a:lnTo>
                    <a:pt x="3" y="817"/>
                  </a:lnTo>
                  <a:lnTo>
                    <a:pt x="0" y="802"/>
                  </a:lnTo>
                  <a:lnTo>
                    <a:pt x="0" y="35"/>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8" name="Freeform 246">
              <a:extLst>
                <a:ext uri="{FF2B5EF4-FFF2-40B4-BE49-F238E27FC236}">
                  <a16:creationId xmlns:a16="http://schemas.microsoft.com/office/drawing/2014/main" id="{3D8F8B92-9090-41C0-943D-8684E2B398E1}"/>
                </a:ext>
              </a:extLst>
            </p:cNvPr>
            <p:cNvSpPr>
              <a:spLocks/>
            </p:cNvSpPr>
            <p:nvPr/>
          </p:nvSpPr>
          <p:spPr bwMode="auto">
            <a:xfrm>
              <a:off x="1862138" y="3028950"/>
              <a:ext cx="28575" cy="122237"/>
            </a:xfrm>
            <a:custGeom>
              <a:avLst/>
              <a:gdLst>
                <a:gd name="T0" fmla="*/ 17 w 35"/>
                <a:gd name="T1" fmla="*/ 0 h 154"/>
                <a:gd name="T2" fmla="*/ 23 w 35"/>
                <a:gd name="T3" fmla="*/ 0 h 154"/>
                <a:gd name="T4" fmla="*/ 28 w 35"/>
                <a:gd name="T5" fmla="*/ 3 h 154"/>
                <a:gd name="T6" fmla="*/ 32 w 35"/>
                <a:gd name="T7" fmla="*/ 8 h 154"/>
                <a:gd name="T8" fmla="*/ 35 w 35"/>
                <a:gd name="T9" fmla="*/ 12 h 154"/>
                <a:gd name="T10" fmla="*/ 35 w 35"/>
                <a:gd name="T11" fmla="*/ 18 h 154"/>
                <a:gd name="T12" fmla="*/ 35 w 35"/>
                <a:gd name="T13" fmla="*/ 135 h 154"/>
                <a:gd name="T14" fmla="*/ 35 w 35"/>
                <a:gd name="T15" fmla="*/ 142 h 154"/>
                <a:gd name="T16" fmla="*/ 32 w 35"/>
                <a:gd name="T17" fmla="*/ 147 h 154"/>
                <a:gd name="T18" fmla="*/ 28 w 35"/>
                <a:gd name="T19" fmla="*/ 151 h 154"/>
                <a:gd name="T20" fmla="*/ 23 w 35"/>
                <a:gd name="T21" fmla="*/ 154 h 154"/>
                <a:gd name="T22" fmla="*/ 17 w 35"/>
                <a:gd name="T23" fmla="*/ 154 h 154"/>
                <a:gd name="T24" fmla="*/ 12 w 35"/>
                <a:gd name="T25" fmla="*/ 154 h 154"/>
                <a:gd name="T26" fmla="*/ 7 w 35"/>
                <a:gd name="T27" fmla="*/ 151 h 154"/>
                <a:gd name="T28" fmla="*/ 3 w 35"/>
                <a:gd name="T29" fmla="*/ 147 h 154"/>
                <a:gd name="T30" fmla="*/ 0 w 35"/>
                <a:gd name="T31" fmla="*/ 141 h 154"/>
                <a:gd name="T32" fmla="*/ 0 w 35"/>
                <a:gd name="T33" fmla="*/ 135 h 154"/>
                <a:gd name="T34" fmla="*/ 0 w 35"/>
                <a:gd name="T35" fmla="*/ 18 h 154"/>
                <a:gd name="T36" fmla="*/ 0 w 35"/>
                <a:gd name="T37" fmla="*/ 12 h 154"/>
                <a:gd name="T38" fmla="*/ 3 w 35"/>
                <a:gd name="T39" fmla="*/ 8 h 154"/>
                <a:gd name="T40" fmla="*/ 7 w 35"/>
                <a:gd name="T41" fmla="*/ 3 h 154"/>
                <a:gd name="T42" fmla="*/ 12 w 35"/>
                <a:gd name="T43" fmla="*/ 0 h 154"/>
                <a:gd name="T44" fmla="*/ 17 w 35"/>
                <a:gd name="T4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54">
                  <a:moveTo>
                    <a:pt x="17" y="0"/>
                  </a:moveTo>
                  <a:lnTo>
                    <a:pt x="23" y="0"/>
                  </a:lnTo>
                  <a:lnTo>
                    <a:pt x="28" y="3"/>
                  </a:lnTo>
                  <a:lnTo>
                    <a:pt x="32" y="8"/>
                  </a:lnTo>
                  <a:lnTo>
                    <a:pt x="35" y="12"/>
                  </a:lnTo>
                  <a:lnTo>
                    <a:pt x="35" y="18"/>
                  </a:lnTo>
                  <a:lnTo>
                    <a:pt x="35" y="135"/>
                  </a:lnTo>
                  <a:lnTo>
                    <a:pt x="35" y="142"/>
                  </a:lnTo>
                  <a:lnTo>
                    <a:pt x="32" y="147"/>
                  </a:lnTo>
                  <a:lnTo>
                    <a:pt x="28" y="151"/>
                  </a:lnTo>
                  <a:lnTo>
                    <a:pt x="23" y="154"/>
                  </a:lnTo>
                  <a:lnTo>
                    <a:pt x="17" y="154"/>
                  </a:lnTo>
                  <a:lnTo>
                    <a:pt x="12" y="154"/>
                  </a:lnTo>
                  <a:lnTo>
                    <a:pt x="7" y="151"/>
                  </a:lnTo>
                  <a:lnTo>
                    <a:pt x="3" y="147"/>
                  </a:lnTo>
                  <a:lnTo>
                    <a:pt x="0" y="141"/>
                  </a:lnTo>
                  <a:lnTo>
                    <a:pt x="0" y="135"/>
                  </a:lnTo>
                  <a:lnTo>
                    <a:pt x="0" y="18"/>
                  </a:lnTo>
                  <a:lnTo>
                    <a:pt x="0" y="12"/>
                  </a:lnTo>
                  <a:lnTo>
                    <a:pt x="3" y="8"/>
                  </a:lnTo>
                  <a:lnTo>
                    <a:pt x="7" y="3"/>
                  </a:lnTo>
                  <a:lnTo>
                    <a:pt x="12"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9" name="Freeform 247">
              <a:extLst>
                <a:ext uri="{FF2B5EF4-FFF2-40B4-BE49-F238E27FC236}">
                  <a16:creationId xmlns:a16="http://schemas.microsoft.com/office/drawing/2014/main" id="{3F0B59B7-9E9C-4808-B8F8-FC16409DD081}"/>
                </a:ext>
              </a:extLst>
            </p:cNvPr>
            <p:cNvSpPr>
              <a:spLocks/>
            </p:cNvSpPr>
            <p:nvPr/>
          </p:nvSpPr>
          <p:spPr bwMode="auto">
            <a:xfrm>
              <a:off x="1524001" y="3041650"/>
              <a:ext cx="30163" cy="68262"/>
            </a:xfrm>
            <a:custGeom>
              <a:avLst/>
              <a:gdLst>
                <a:gd name="T0" fmla="*/ 18 w 37"/>
                <a:gd name="T1" fmla="*/ 0 h 85"/>
                <a:gd name="T2" fmla="*/ 24 w 37"/>
                <a:gd name="T3" fmla="*/ 0 h 85"/>
                <a:gd name="T4" fmla="*/ 30 w 37"/>
                <a:gd name="T5" fmla="*/ 3 h 85"/>
                <a:gd name="T6" fmla="*/ 33 w 37"/>
                <a:gd name="T7" fmla="*/ 7 h 85"/>
                <a:gd name="T8" fmla="*/ 36 w 37"/>
                <a:gd name="T9" fmla="*/ 12 h 85"/>
                <a:gd name="T10" fmla="*/ 37 w 37"/>
                <a:gd name="T11" fmla="*/ 18 h 85"/>
                <a:gd name="T12" fmla="*/ 37 w 37"/>
                <a:gd name="T13" fmla="*/ 65 h 85"/>
                <a:gd name="T14" fmla="*/ 36 w 37"/>
                <a:gd name="T15" fmla="*/ 71 h 85"/>
                <a:gd name="T16" fmla="*/ 33 w 37"/>
                <a:gd name="T17" fmla="*/ 77 h 85"/>
                <a:gd name="T18" fmla="*/ 30 w 37"/>
                <a:gd name="T19" fmla="*/ 80 h 85"/>
                <a:gd name="T20" fmla="*/ 24 w 37"/>
                <a:gd name="T21" fmla="*/ 83 h 85"/>
                <a:gd name="T22" fmla="*/ 18 w 37"/>
                <a:gd name="T23" fmla="*/ 85 h 85"/>
                <a:gd name="T24" fmla="*/ 18 w 37"/>
                <a:gd name="T25" fmla="*/ 85 h 85"/>
                <a:gd name="T26" fmla="*/ 12 w 37"/>
                <a:gd name="T27" fmla="*/ 83 h 85"/>
                <a:gd name="T28" fmla="*/ 7 w 37"/>
                <a:gd name="T29" fmla="*/ 80 h 85"/>
                <a:gd name="T30" fmla="*/ 3 w 37"/>
                <a:gd name="T31" fmla="*/ 77 h 85"/>
                <a:gd name="T32" fmla="*/ 1 w 37"/>
                <a:gd name="T33" fmla="*/ 71 h 85"/>
                <a:gd name="T34" fmla="*/ 0 w 37"/>
                <a:gd name="T35" fmla="*/ 65 h 85"/>
                <a:gd name="T36" fmla="*/ 0 w 37"/>
                <a:gd name="T37" fmla="*/ 18 h 85"/>
                <a:gd name="T38" fmla="*/ 1 w 37"/>
                <a:gd name="T39" fmla="*/ 12 h 85"/>
                <a:gd name="T40" fmla="*/ 3 w 37"/>
                <a:gd name="T41" fmla="*/ 7 h 85"/>
                <a:gd name="T42" fmla="*/ 7 w 37"/>
                <a:gd name="T43" fmla="*/ 3 h 85"/>
                <a:gd name="T44" fmla="*/ 12 w 37"/>
                <a:gd name="T45" fmla="*/ 0 h 85"/>
                <a:gd name="T46" fmla="*/ 18 w 37"/>
                <a:gd name="T4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85">
                  <a:moveTo>
                    <a:pt x="18" y="0"/>
                  </a:moveTo>
                  <a:lnTo>
                    <a:pt x="24" y="0"/>
                  </a:lnTo>
                  <a:lnTo>
                    <a:pt x="30" y="3"/>
                  </a:lnTo>
                  <a:lnTo>
                    <a:pt x="33" y="7"/>
                  </a:lnTo>
                  <a:lnTo>
                    <a:pt x="36" y="12"/>
                  </a:lnTo>
                  <a:lnTo>
                    <a:pt x="37" y="18"/>
                  </a:lnTo>
                  <a:lnTo>
                    <a:pt x="37" y="65"/>
                  </a:lnTo>
                  <a:lnTo>
                    <a:pt x="36" y="71"/>
                  </a:lnTo>
                  <a:lnTo>
                    <a:pt x="33" y="77"/>
                  </a:lnTo>
                  <a:lnTo>
                    <a:pt x="30" y="80"/>
                  </a:lnTo>
                  <a:lnTo>
                    <a:pt x="24" y="83"/>
                  </a:lnTo>
                  <a:lnTo>
                    <a:pt x="18" y="85"/>
                  </a:lnTo>
                  <a:lnTo>
                    <a:pt x="18" y="85"/>
                  </a:lnTo>
                  <a:lnTo>
                    <a:pt x="12" y="83"/>
                  </a:lnTo>
                  <a:lnTo>
                    <a:pt x="7" y="80"/>
                  </a:lnTo>
                  <a:lnTo>
                    <a:pt x="3" y="77"/>
                  </a:lnTo>
                  <a:lnTo>
                    <a:pt x="1" y="71"/>
                  </a:lnTo>
                  <a:lnTo>
                    <a:pt x="0" y="65"/>
                  </a:lnTo>
                  <a:lnTo>
                    <a:pt x="0" y="18"/>
                  </a:lnTo>
                  <a:lnTo>
                    <a:pt x="1" y="12"/>
                  </a:lnTo>
                  <a:lnTo>
                    <a:pt x="3" y="7"/>
                  </a:lnTo>
                  <a:lnTo>
                    <a:pt x="7"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0" name="Freeform 248">
              <a:extLst>
                <a:ext uri="{FF2B5EF4-FFF2-40B4-BE49-F238E27FC236}">
                  <a16:creationId xmlns:a16="http://schemas.microsoft.com/office/drawing/2014/main" id="{619625AF-FF32-4D0E-A336-E61E5A28D2A4}"/>
                </a:ext>
              </a:extLst>
            </p:cNvPr>
            <p:cNvSpPr>
              <a:spLocks/>
            </p:cNvSpPr>
            <p:nvPr/>
          </p:nvSpPr>
          <p:spPr bwMode="auto">
            <a:xfrm>
              <a:off x="1652588" y="3189288"/>
              <a:ext cx="109538" cy="28575"/>
            </a:xfrm>
            <a:custGeom>
              <a:avLst/>
              <a:gdLst>
                <a:gd name="T0" fmla="*/ 18 w 139"/>
                <a:gd name="T1" fmla="*/ 0 h 36"/>
                <a:gd name="T2" fmla="*/ 121 w 139"/>
                <a:gd name="T3" fmla="*/ 0 h 36"/>
                <a:gd name="T4" fmla="*/ 127 w 139"/>
                <a:gd name="T5" fmla="*/ 0 h 36"/>
                <a:gd name="T6" fmla="*/ 132 w 139"/>
                <a:gd name="T7" fmla="*/ 3 h 36"/>
                <a:gd name="T8" fmla="*/ 135 w 139"/>
                <a:gd name="T9" fmla="*/ 7 h 36"/>
                <a:gd name="T10" fmla="*/ 138 w 139"/>
                <a:gd name="T11" fmla="*/ 12 h 36"/>
                <a:gd name="T12" fmla="*/ 139 w 139"/>
                <a:gd name="T13" fmla="*/ 18 h 36"/>
                <a:gd name="T14" fmla="*/ 138 w 139"/>
                <a:gd name="T15" fmla="*/ 24 h 36"/>
                <a:gd name="T16" fmla="*/ 135 w 139"/>
                <a:gd name="T17" fmla="*/ 28 h 36"/>
                <a:gd name="T18" fmla="*/ 132 w 139"/>
                <a:gd name="T19" fmla="*/ 33 h 36"/>
                <a:gd name="T20" fmla="*/ 127 w 139"/>
                <a:gd name="T21" fmla="*/ 36 h 36"/>
                <a:gd name="T22" fmla="*/ 121 w 139"/>
                <a:gd name="T23" fmla="*/ 36 h 36"/>
                <a:gd name="T24" fmla="*/ 18 w 139"/>
                <a:gd name="T25" fmla="*/ 36 h 36"/>
                <a:gd name="T26" fmla="*/ 14 w 139"/>
                <a:gd name="T27" fmla="*/ 36 h 36"/>
                <a:gd name="T28" fmla="*/ 8 w 139"/>
                <a:gd name="T29" fmla="*/ 33 h 36"/>
                <a:gd name="T30" fmla="*/ 5 w 139"/>
                <a:gd name="T31" fmla="*/ 28 h 36"/>
                <a:gd name="T32" fmla="*/ 2 w 139"/>
                <a:gd name="T33" fmla="*/ 24 h 36"/>
                <a:gd name="T34" fmla="*/ 0 w 139"/>
                <a:gd name="T35" fmla="*/ 18 h 36"/>
                <a:gd name="T36" fmla="*/ 2 w 139"/>
                <a:gd name="T37" fmla="*/ 12 h 36"/>
                <a:gd name="T38" fmla="*/ 5 w 139"/>
                <a:gd name="T39" fmla="*/ 7 h 36"/>
                <a:gd name="T40" fmla="*/ 8 w 139"/>
                <a:gd name="T41" fmla="*/ 3 h 36"/>
                <a:gd name="T42" fmla="*/ 14 w 139"/>
                <a:gd name="T43" fmla="*/ 0 h 36"/>
                <a:gd name="T44" fmla="*/ 18 w 1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36">
                  <a:moveTo>
                    <a:pt x="18" y="0"/>
                  </a:moveTo>
                  <a:lnTo>
                    <a:pt x="121" y="0"/>
                  </a:lnTo>
                  <a:lnTo>
                    <a:pt x="127" y="0"/>
                  </a:lnTo>
                  <a:lnTo>
                    <a:pt x="132" y="3"/>
                  </a:lnTo>
                  <a:lnTo>
                    <a:pt x="135" y="7"/>
                  </a:lnTo>
                  <a:lnTo>
                    <a:pt x="138" y="12"/>
                  </a:lnTo>
                  <a:lnTo>
                    <a:pt x="139" y="18"/>
                  </a:lnTo>
                  <a:lnTo>
                    <a:pt x="138" y="24"/>
                  </a:lnTo>
                  <a:lnTo>
                    <a:pt x="135" y="28"/>
                  </a:lnTo>
                  <a:lnTo>
                    <a:pt x="132" y="33"/>
                  </a:lnTo>
                  <a:lnTo>
                    <a:pt x="127" y="36"/>
                  </a:lnTo>
                  <a:lnTo>
                    <a:pt x="121" y="36"/>
                  </a:lnTo>
                  <a:lnTo>
                    <a:pt x="18" y="36"/>
                  </a:lnTo>
                  <a:lnTo>
                    <a:pt x="14" y="36"/>
                  </a:lnTo>
                  <a:lnTo>
                    <a:pt x="8" y="33"/>
                  </a:lnTo>
                  <a:lnTo>
                    <a:pt x="5" y="28"/>
                  </a:lnTo>
                  <a:lnTo>
                    <a:pt x="2" y="24"/>
                  </a:lnTo>
                  <a:lnTo>
                    <a:pt x="0" y="18"/>
                  </a:lnTo>
                  <a:lnTo>
                    <a:pt x="2" y="12"/>
                  </a:lnTo>
                  <a:lnTo>
                    <a:pt x="5" y="7"/>
                  </a:lnTo>
                  <a:lnTo>
                    <a:pt x="8" y="3"/>
                  </a:lnTo>
                  <a:lnTo>
                    <a:pt x="14"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1" name="Freeform 249">
              <a:extLst>
                <a:ext uri="{FF2B5EF4-FFF2-40B4-BE49-F238E27FC236}">
                  <a16:creationId xmlns:a16="http://schemas.microsoft.com/office/drawing/2014/main" id="{B432D7CA-5BA0-41D8-A009-DD82C0574EFC}"/>
                </a:ext>
              </a:extLst>
            </p:cNvPr>
            <p:cNvSpPr>
              <a:spLocks/>
            </p:cNvSpPr>
            <p:nvPr/>
          </p:nvSpPr>
          <p:spPr bwMode="auto">
            <a:xfrm>
              <a:off x="1576388" y="3186113"/>
              <a:ext cx="33338" cy="34925"/>
            </a:xfrm>
            <a:custGeom>
              <a:avLst/>
              <a:gdLst>
                <a:gd name="T0" fmla="*/ 22 w 43"/>
                <a:gd name="T1" fmla="*/ 0 h 44"/>
                <a:gd name="T2" fmla="*/ 28 w 43"/>
                <a:gd name="T3" fmla="*/ 1 h 44"/>
                <a:gd name="T4" fmla="*/ 34 w 43"/>
                <a:gd name="T5" fmla="*/ 4 h 44"/>
                <a:gd name="T6" fmla="*/ 40 w 43"/>
                <a:gd name="T7" fmla="*/ 8 h 44"/>
                <a:gd name="T8" fmla="*/ 43 w 43"/>
                <a:gd name="T9" fmla="*/ 14 h 44"/>
                <a:gd name="T10" fmla="*/ 43 w 43"/>
                <a:gd name="T11" fmla="*/ 22 h 44"/>
                <a:gd name="T12" fmla="*/ 43 w 43"/>
                <a:gd name="T13" fmla="*/ 29 h 44"/>
                <a:gd name="T14" fmla="*/ 40 w 43"/>
                <a:gd name="T15" fmla="*/ 35 h 44"/>
                <a:gd name="T16" fmla="*/ 34 w 43"/>
                <a:gd name="T17" fmla="*/ 40 h 44"/>
                <a:gd name="T18" fmla="*/ 28 w 43"/>
                <a:gd name="T19" fmla="*/ 43 h 44"/>
                <a:gd name="T20" fmla="*/ 22 w 43"/>
                <a:gd name="T21" fmla="*/ 44 h 44"/>
                <a:gd name="T22" fmla="*/ 15 w 43"/>
                <a:gd name="T23" fmla="*/ 43 h 44"/>
                <a:gd name="T24" fmla="*/ 9 w 43"/>
                <a:gd name="T25" fmla="*/ 40 h 44"/>
                <a:gd name="T26" fmla="*/ 4 w 43"/>
                <a:gd name="T27" fmla="*/ 35 h 44"/>
                <a:gd name="T28" fmla="*/ 1 w 43"/>
                <a:gd name="T29" fmla="*/ 29 h 44"/>
                <a:gd name="T30" fmla="*/ 0 w 43"/>
                <a:gd name="T31" fmla="*/ 22 h 44"/>
                <a:gd name="T32" fmla="*/ 1 w 43"/>
                <a:gd name="T33" fmla="*/ 14 h 44"/>
                <a:gd name="T34" fmla="*/ 4 w 43"/>
                <a:gd name="T35" fmla="*/ 8 h 44"/>
                <a:gd name="T36" fmla="*/ 9 w 43"/>
                <a:gd name="T37" fmla="*/ 4 h 44"/>
                <a:gd name="T38" fmla="*/ 15 w 43"/>
                <a:gd name="T39" fmla="*/ 1 h 44"/>
                <a:gd name="T40" fmla="*/ 22 w 4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4">
                  <a:moveTo>
                    <a:pt x="22" y="0"/>
                  </a:moveTo>
                  <a:lnTo>
                    <a:pt x="28" y="1"/>
                  </a:lnTo>
                  <a:lnTo>
                    <a:pt x="34" y="4"/>
                  </a:lnTo>
                  <a:lnTo>
                    <a:pt x="40" y="8"/>
                  </a:lnTo>
                  <a:lnTo>
                    <a:pt x="43" y="14"/>
                  </a:lnTo>
                  <a:lnTo>
                    <a:pt x="43" y="22"/>
                  </a:lnTo>
                  <a:lnTo>
                    <a:pt x="43" y="29"/>
                  </a:lnTo>
                  <a:lnTo>
                    <a:pt x="40" y="35"/>
                  </a:lnTo>
                  <a:lnTo>
                    <a:pt x="34" y="40"/>
                  </a:lnTo>
                  <a:lnTo>
                    <a:pt x="28" y="43"/>
                  </a:lnTo>
                  <a:lnTo>
                    <a:pt x="22" y="44"/>
                  </a:lnTo>
                  <a:lnTo>
                    <a:pt x="15" y="43"/>
                  </a:lnTo>
                  <a:lnTo>
                    <a:pt x="9" y="40"/>
                  </a:lnTo>
                  <a:lnTo>
                    <a:pt x="4" y="35"/>
                  </a:lnTo>
                  <a:lnTo>
                    <a:pt x="1" y="29"/>
                  </a:lnTo>
                  <a:lnTo>
                    <a:pt x="0" y="22"/>
                  </a:lnTo>
                  <a:lnTo>
                    <a:pt x="1" y="14"/>
                  </a:lnTo>
                  <a:lnTo>
                    <a:pt x="4" y="8"/>
                  </a:lnTo>
                  <a:lnTo>
                    <a:pt x="9" y="4"/>
                  </a:lnTo>
                  <a:lnTo>
                    <a:pt x="15"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2" name="Freeform 250">
              <a:extLst>
                <a:ext uri="{FF2B5EF4-FFF2-40B4-BE49-F238E27FC236}">
                  <a16:creationId xmlns:a16="http://schemas.microsoft.com/office/drawing/2014/main" id="{4435DFE9-B565-46C6-985D-6F970C46BFDD}"/>
                </a:ext>
              </a:extLst>
            </p:cNvPr>
            <p:cNvSpPr>
              <a:spLocks noEditPoints="1"/>
            </p:cNvSpPr>
            <p:nvPr/>
          </p:nvSpPr>
          <p:spPr bwMode="auto">
            <a:xfrm>
              <a:off x="5091113" y="1779588"/>
              <a:ext cx="301625" cy="519112"/>
            </a:xfrm>
            <a:custGeom>
              <a:avLst/>
              <a:gdLst>
                <a:gd name="T0" fmla="*/ 23 w 381"/>
                <a:gd name="T1" fmla="*/ 24 h 655"/>
                <a:gd name="T2" fmla="*/ 23 w 381"/>
                <a:gd name="T3" fmla="*/ 632 h 655"/>
                <a:gd name="T4" fmla="*/ 357 w 381"/>
                <a:gd name="T5" fmla="*/ 632 h 655"/>
                <a:gd name="T6" fmla="*/ 357 w 381"/>
                <a:gd name="T7" fmla="*/ 24 h 655"/>
                <a:gd name="T8" fmla="*/ 23 w 381"/>
                <a:gd name="T9" fmla="*/ 24 h 655"/>
                <a:gd name="T10" fmla="*/ 0 w 381"/>
                <a:gd name="T11" fmla="*/ 0 h 655"/>
                <a:gd name="T12" fmla="*/ 381 w 381"/>
                <a:gd name="T13" fmla="*/ 0 h 655"/>
                <a:gd name="T14" fmla="*/ 380 w 381"/>
                <a:gd name="T15" fmla="*/ 655 h 655"/>
                <a:gd name="T16" fmla="*/ 0 w 381"/>
                <a:gd name="T17" fmla="*/ 655 h 655"/>
                <a:gd name="T18" fmla="*/ 0 w 381"/>
                <a:gd name="T1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655">
                  <a:moveTo>
                    <a:pt x="23" y="24"/>
                  </a:moveTo>
                  <a:lnTo>
                    <a:pt x="23" y="632"/>
                  </a:lnTo>
                  <a:lnTo>
                    <a:pt x="357" y="632"/>
                  </a:lnTo>
                  <a:lnTo>
                    <a:pt x="357" y="24"/>
                  </a:lnTo>
                  <a:lnTo>
                    <a:pt x="23" y="24"/>
                  </a:lnTo>
                  <a:close/>
                  <a:moveTo>
                    <a:pt x="0" y="0"/>
                  </a:moveTo>
                  <a:lnTo>
                    <a:pt x="381" y="0"/>
                  </a:lnTo>
                  <a:lnTo>
                    <a:pt x="380" y="655"/>
                  </a:lnTo>
                  <a:lnTo>
                    <a:pt x="0" y="6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3" name="Freeform 251">
              <a:extLst>
                <a:ext uri="{FF2B5EF4-FFF2-40B4-BE49-F238E27FC236}">
                  <a16:creationId xmlns:a16="http://schemas.microsoft.com/office/drawing/2014/main" id="{A8513972-41EA-41D7-8DC9-92ED0BE8BD98}"/>
                </a:ext>
              </a:extLst>
            </p:cNvPr>
            <p:cNvSpPr>
              <a:spLocks noEditPoints="1"/>
            </p:cNvSpPr>
            <p:nvPr/>
          </p:nvSpPr>
          <p:spPr bwMode="auto">
            <a:xfrm>
              <a:off x="5186363" y="1720850"/>
              <a:ext cx="109538" cy="55562"/>
            </a:xfrm>
            <a:custGeom>
              <a:avLst/>
              <a:gdLst>
                <a:gd name="T0" fmla="*/ 33 w 138"/>
                <a:gd name="T1" fmla="*/ 23 h 70"/>
                <a:gd name="T2" fmla="*/ 29 w 138"/>
                <a:gd name="T3" fmla="*/ 23 h 70"/>
                <a:gd name="T4" fmla="*/ 26 w 138"/>
                <a:gd name="T5" fmla="*/ 26 h 70"/>
                <a:gd name="T6" fmla="*/ 24 w 138"/>
                <a:gd name="T7" fmla="*/ 29 h 70"/>
                <a:gd name="T8" fmla="*/ 23 w 138"/>
                <a:gd name="T9" fmla="*/ 34 h 70"/>
                <a:gd name="T10" fmla="*/ 24 w 138"/>
                <a:gd name="T11" fmla="*/ 38 h 70"/>
                <a:gd name="T12" fmla="*/ 26 w 138"/>
                <a:gd name="T13" fmla="*/ 43 h 70"/>
                <a:gd name="T14" fmla="*/ 29 w 138"/>
                <a:gd name="T15" fmla="*/ 44 h 70"/>
                <a:gd name="T16" fmla="*/ 33 w 138"/>
                <a:gd name="T17" fmla="*/ 46 h 70"/>
                <a:gd name="T18" fmla="*/ 105 w 138"/>
                <a:gd name="T19" fmla="*/ 46 h 70"/>
                <a:gd name="T20" fmla="*/ 105 w 138"/>
                <a:gd name="T21" fmla="*/ 58 h 70"/>
                <a:gd name="T22" fmla="*/ 105 w 138"/>
                <a:gd name="T23" fmla="*/ 46 h 70"/>
                <a:gd name="T24" fmla="*/ 109 w 138"/>
                <a:gd name="T25" fmla="*/ 44 h 70"/>
                <a:gd name="T26" fmla="*/ 112 w 138"/>
                <a:gd name="T27" fmla="*/ 43 h 70"/>
                <a:gd name="T28" fmla="*/ 114 w 138"/>
                <a:gd name="T29" fmla="*/ 38 h 70"/>
                <a:gd name="T30" fmla="*/ 115 w 138"/>
                <a:gd name="T31" fmla="*/ 34 h 70"/>
                <a:gd name="T32" fmla="*/ 114 w 138"/>
                <a:gd name="T33" fmla="*/ 29 h 70"/>
                <a:gd name="T34" fmla="*/ 112 w 138"/>
                <a:gd name="T35" fmla="*/ 26 h 70"/>
                <a:gd name="T36" fmla="*/ 109 w 138"/>
                <a:gd name="T37" fmla="*/ 23 h 70"/>
                <a:gd name="T38" fmla="*/ 105 w 138"/>
                <a:gd name="T39" fmla="*/ 23 h 70"/>
                <a:gd name="T40" fmla="*/ 33 w 138"/>
                <a:gd name="T41" fmla="*/ 23 h 70"/>
                <a:gd name="T42" fmla="*/ 33 w 138"/>
                <a:gd name="T43" fmla="*/ 0 h 70"/>
                <a:gd name="T44" fmla="*/ 105 w 138"/>
                <a:gd name="T45" fmla="*/ 0 h 70"/>
                <a:gd name="T46" fmla="*/ 118 w 138"/>
                <a:gd name="T47" fmla="*/ 3 h 70"/>
                <a:gd name="T48" fmla="*/ 129 w 138"/>
                <a:gd name="T49" fmla="*/ 10 h 70"/>
                <a:gd name="T50" fmla="*/ 136 w 138"/>
                <a:gd name="T51" fmla="*/ 20 h 70"/>
                <a:gd name="T52" fmla="*/ 138 w 138"/>
                <a:gd name="T53" fmla="*/ 34 h 70"/>
                <a:gd name="T54" fmla="*/ 136 w 138"/>
                <a:gd name="T55" fmla="*/ 47 h 70"/>
                <a:gd name="T56" fmla="*/ 129 w 138"/>
                <a:gd name="T57" fmla="*/ 59 h 70"/>
                <a:gd name="T58" fmla="*/ 118 w 138"/>
                <a:gd name="T59" fmla="*/ 67 h 70"/>
                <a:gd name="T60" fmla="*/ 105 w 138"/>
                <a:gd name="T61" fmla="*/ 70 h 70"/>
                <a:gd name="T62" fmla="*/ 33 w 138"/>
                <a:gd name="T63" fmla="*/ 70 h 70"/>
                <a:gd name="T64" fmla="*/ 20 w 138"/>
                <a:gd name="T65" fmla="*/ 67 h 70"/>
                <a:gd name="T66" fmla="*/ 9 w 138"/>
                <a:gd name="T67" fmla="*/ 59 h 70"/>
                <a:gd name="T68" fmla="*/ 3 w 138"/>
                <a:gd name="T69" fmla="*/ 47 h 70"/>
                <a:gd name="T70" fmla="*/ 0 w 138"/>
                <a:gd name="T71" fmla="*/ 34 h 70"/>
                <a:gd name="T72" fmla="*/ 3 w 138"/>
                <a:gd name="T73" fmla="*/ 20 h 70"/>
                <a:gd name="T74" fmla="*/ 9 w 138"/>
                <a:gd name="T75" fmla="*/ 10 h 70"/>
                <a:gd name="T76" fmla="*/ 20 w 138"/>
                <a:gd name="T77" fmla="*/ 3 h 70"/>
                <a:gd name="T78" fmla="*/ 33 w 138"/>
                <a:gd name="T7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70">
                  <a:moveTo>
                    <a:pt x="33" y="23"/>
                  </a:moveTo>
                  <a:lnTo>
                    <a:pt x="29" y="23"/>
                  </a:lnTo>
                  <a:lnTo>
                    <a:pt x="26" y="26"/>
                  </a:lnTo>
                  <a:lnTo>
                    <a:pt x="24" y="29"/>
                  </a:lnTo>
                  <a:lnTo>
                    <a:pt x="23" y="34"/>
                  </a:lnTo>
                  <a:lnTo>
                    <a:pt x="24" y="38"/>
                  </a:lnTo>
                  <a:lnTo>
                    <a:pt x="26" y="43"/>
                  </a:lnTo>
                  <a:lnTo>
                    <a:pt x="29" y="44"/>
                  </a:lnTo>
                  <a:lnTo>
                    <a:pt x="33" y="46"/>
                  </a:lnTo>
                  <a:lnTo>
                    <a:pt x="105" y="46"/>
                  </a:lnTo>
                  <a:lnTo>
                    <a:pt x="105" y="58"/>
                  </a:lnTo>
                  <a:lnTo>
                    <a:pt x="105" y="46"/>
                  </a:lnTo>
                  <a:lnTo>
                    <a:pt x="109" y="44"/>
                  </a:lnTo>
                  <a:lnTo>
                    <a:pt x="112" y="43"/>
                  </a:lnTo>
                  <a:lnTo>
                    <a:pt x="114" y="38"/>
                  </a:lnTo>
                  <a:lnTo>
                    <a:pt x="115" y="34"/>
                  </a:lnTo>
                  <a:lnTo>
                    <a:pt x="114" y="29"/>
                  </a:lnTo>
                  <a:lnTo>
                    <a:pt x="112" y="26"/>
                  </a:lnTo>
                  <a:lnTo>
                    <a:pt x="109" y="23"/>
                  </a:lnTo>
                  <a:lnTo>
                    <a:pt x="105" y="23"/>
                  </a:lnTo>
                  <a:lnTo>
                    <a:pt x="33" y="23"/>
                  </a:lnTo>
                  <a:close/>
                  <a:moveTo>
                    <a:pt x="33" y="0"/>
                  </a:moveTo>
                  <a:lnTo>
                    <a:pt x="105" y="0"/>
                  </a:lnTo>
                  <a:lnTo>
                    <a:pt x="118" y="3"/>
                  </a:lnTo>
                  <a:lnTo>
                    <a:pt x="129" y="10"/>
                  </a:lnTo>
                  <a:lnTo>
                    <a:pt x="136" y="20"/>
                  </a:lnTo>
                  <a:lnTo>
                    <a:pt x="138" y="34"/>
                  </a:lnTo>
                  <a:lnTo>
                    <a:pt x="136" y="47"/>
                  </a:lnTo>
                  <a:lnTo>
                    <a:pt x="129" y="59"/>
                  </a:lnTo>
                  <a:lnTo>
                    <a:pt x="118" y="67"/>
                  </a:lnTo>
                  <a:lnTo>
                    <a:pt x="105" y="70"/>
                  </a:lnTo>
                  <a:lnTo>
                    <a:pt x="33" y="70"/>
                  </a:lnTo>
                  <a:lnTo>
                    <a:pt x="20" y="67"/>
                  </a:lnTo>
                  <a:lnTo>
                    <a:pt x="9" y="59"/>
                  </a:lnTo>
                  <a:lnTo>
                    <a:pt x="3" y="47"/>
                  </a:lnTo>
                  <a:lnTo>
                    <a:pt x="0" y="34"/>
                  </a:lnTo>
                  <a:lnTo>
                    <a:pt x="3" y="20"/>
                  </a:lnTo>
                  <a:lnTo>
                    <a:pt x="9" y="10"/>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4" name="Freeform 252">
              <a:extLst>
                <a:ext uri="{FF2B5EF4-FFF2-40B4-BE49-F238E27FC236}">
                  <a16:creationId xmlns:a16="http://schemas.microsoft.com/office/drawing/2014/main" id="{AC619931-C97A-45C8-83DD-F9D657240166}"/>
                </a:ext>
              </a:extLst>
            </p:cNvPr>
            <p:cNvSpPr>
              <a:spLocks noEditPoints="1"/>
            </p:cNvSpPr>
            <p:nvPr/>
          </p:nvSpPr>
          <p:spPr bwMode="auto">
            <a:xfrm>
              <a:off x="5068888" y="1695450"/>
              <a:ext cx="344488" cy="666750"/>
            </a:xfrm>
            <a:custGeom>
              <a:avLst/>
              <a:gdLst>
                <a:gd name="T0" fmla="*/ 34 w 433"/>
                <a:gd name="T1" fmla="*/ 24 h 840"/>
                <a:gd name="T2" fmla="*/ 29 w 433"/>
                <a:gd name="T3" fmla="*/ 25 h 840"/>
                <a:gd name="T4" fmla="*/ 25 w 433"/>
                <a:gd name="T5" fmla="*/ 27 h 840"/>
                <a:gd name="T6" fmla="*/ 23 w 433"/>
                <a:gd name="T7" fmla="*/ 31 h 840"/>
                <a:gd name="T8" fmla="*/ 22 w 433"/>
                <a:gd name="T9" fmla="*/ 36 h 840"/>
                <a:gd name="T10" fmla="*/ 22 w 433"/>
                <a:gd name="T11" fmla="*/ 804 h 840"/>
                <a:gd name="T12" fmla="*/ 23 w 433"/>
                <a:gd name="T13" fmla="*/ 808 h 840"/>
                <a:gd name="T14" fmla="*/ 25 w 433"/>
                <a:gd name="T15" fmla="*/ 813 h 840"/>
                <a:gd name="T16" fmla="*/ 29 w 433"/>
                <a:gd name="T17" fmla="*/ 816 h 840"/>
                <a:gd name="T18" fmla="*/ 34 w 433"/>
                <a:gd name="T19" fmla="*/ 816 h 840"/>
                <a:gd name="T20" fmla="*/ 398 w 433"/>
                <a:gd name="T21" fmla="*/ 817 h 840"/>
                <a:gd name="T22" fmla="*/ 398 w 433"/>
                <a:gd name="T23" fmla="*/ 828 h 840"/>
                <a:gd name="T24" fmla="*/ 398 w 433"/>
                <a:gd name="T25" fmla="*/ 817 h 840"/>
                <a:gd name="T26" fmla="*/ 403 w 433"/>
                <a:gd name="T27" fmla="*/ 816 h 840"/>
                <a:gd name="T28" fmla="*/ 406 w 433"/>
                <a:gd name="T29" fmla="*/ 813 h 840"/>
                <a:gd name="T30" fmla="*/ 409 w 433"/>
                <a:gd name="T31" fmla="*/ 808 h 840"/>
                <a:gd name="T32" fmla="*/ 410 w 433"/>
                <a:gd name="T33" fmla="*/ 804 h 840"/>
                <a:gd name="T34" fmla="*/ 410 w 433"/>
                <a:gd name="T35" fmla="*/ 37 h 840"/>
                <a:gd name="T36" fmla="*/ 409 w 433"/>
                <a:gd name="T37" fmla="*/ 31 h 840"/>
                <a:gd name="T38" fmla="*/ 406 w 433"/>
                <a:gd name="T39" fmla="*/ 27 h 840"/>
                <a:gd name="T40" fmla="*/ 403 w 433"/>
                <a:gd name="T41" fmla="*/ 25 h 840"/>
                <a:gd name="T42" fmla="*/ 398 w 433"/>
                <a:gd name="T43" fmla="*/ 24 h 840"/>
                <a:gd name="T44" fmla="*/ 34 w 433"/>
                <a:gd name="T45" fmla="*/ 24 h 840"/>
                <a:gd name="T46" fmla="*/ 34 w 433"/>
                <a:gd name="T47" fmla="*/ 0 h 840"/>
                <a:gd name="T48" fmla="*/ 398 w 433"/>
                <a:gd name="T49" fmla="*/ 0 h 840"/>
                <a:gd name="T50" fmla="*/ 412 w 433"/>
                <a:gd name="T51" fmla="*/ 3 h 840"/>
                <a:gd name="T52" fmla="*/ 422 w 433"/>
                <a:gd name="T53" fmla="*/ 12 h 840"/>
                <a:gd name="T54" fmla="*/ 430 w 433"/>
                <a:gd name="T55" fmla="*/ 22 h 840"/>
                <a:gd name="T56" fmla="*/ 433 w 433"/>
                <a:gd name="T57" fmla="*/ 37 h 840"/>
                <a:gd name="T58" fmla="*/ 433 w 433"/>
                <a:gd name="T59" fmla="*/ 804 h 840"/>
                <a:gd name="T60" fmla="*/ 430 w 433"/>
                <a:gd name="T61" fmla="*/ 817 h 840"/>
                <a:gd name="T62" fmla="*/ 422 w 433"/>
                <a:gd name="T63" fmla="*/ 829 h 840"/>
                <a:gd name="T64" fmla="*/ 412 w 433"/>
                <a:gd name="T65" fmla="*/ 837 h 840"/>
                <a:gd name="T66" fmla="*/ 398 w 433"/>
                <a:gd name="T67" fmla="*/ 840 h 840"/>
                <a:gd name="T68" fmla="*/ 34 w 433"/>
                <a:gd name="T69" fmla="*/ 840 h 840"/>
                <a:gd name="T70" fmla="*/ 20 w 433"/>
                <a:gd name="T71" fmla="*/ 837 h 840"/>
                <a:gd name="T72" fmla="*/ 8 w 433"/>
                <a:gd name="T73" fmla="*/ 829 h 840"/>
                <a:gd name="T74" fmla="*/ 1 w 433"/>
                <a:gd name="T75" fmla="*/ 817 h 840"/>
                <a:gd name="T76" fmla="*/ 0 w 433"/>
                <a:gd name="T77" fmla="*/ 804 h 840"/>
                <a:gd name="T78" fmla="*/ 0 w 433"/>
                <a:gd name="T79" fmla="*/ 36 h 840"/>
                <a:gd name="T80" fmla="*/ 3 w 433"/>
                <a:gd name="T81" fmla="*/ 22 h 840"/>
                <a:gd name="T82" fmla="*/ 10 w 433"/>
                <a:gd name="T83" fmla="*/ 10 h 840"/>
                <a:gd name="T84" fmla="*/ 20 w 433"/>
                <a:gd name="T85" fmla="*/ 3 h 840"/>
                <a:gd name="T86" fmla="*/ 34 w 433"/>
                <a:gd name="T8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 h="840">
                  <a:moveTo>
                    <a:pt x="34" y="24"/>
                  </a:moveTo>
                  <a:lnTo>
                    <a:pt x="29" y="25"/>
                  </a:lnTo>
                  <a:lnTo>
                    <a:pt x="25" y="27"/>
                  </a:lnTo>
                  <a:lnTo>
                    <a:pt x="23" y="31"/>
                  </a:lnTo>
                  <a:lnTo>
                    <a:pt x="22" y="36"/>
                  </a:lnTo>
                  <a:lnTo>
                    <a:pt x="22" y="804"/>
                  </a:lnTo>
                  <a:lnTo>
                    <a:pt x="23" y="808"/>
                  </a:lnTo>
                  <a:lnTo>
                    <a:pt x="25" y="813"/>
                  </a:lnTo>
                  <a:lnTo>
                    <a:pt x="29" y="816"/>
                  </a:lnTo>
                  <a:lnTo>
                    <a:pt x="34" y="816"/>
                  </a:lnTo>
                  <a:lnTo>
                    <a:pt x="398" y="817"/>
                  </a:lnTo>
                  <a:lnTo>
                    <a:pt x="398" y="828"/>
                  </a:lnTo>
                  <a:lnTo>
                    <a:pt x="398" y="817"/>
                  </a:lnTo>
                  <a:lnTo>
                    <a:pt x="403" y="816"/>
                  </a:lnTo>
                  <a:lnTo>
                    <a:pt x="406" y="813"/>
                  </a:lnTo>
                  <a:lnTo>
                    <a:pt x="409" y="808"/>
                  </a:lnTo>
                  <a:lnTo>
                    <a:pt x="410" y="804"/>
                  </a:lnTo>
                  <a:lnTo>
                    <a:pt x="410" y="37"/>
                  </a:lnTo>
                  <a:lnTo>
                    <a:pt x="409" y="31"/>
                  </a:lnTo>
                  <a:lnTo>
                    <a:pt x="406" y="27"/>
                  </a:lnTo>
                  <a:lnTo>
                    <a:pt x="403" y="25"/>
                  </a:lnTo>
                  <a:lnTo>
                    <a:pt x="398" y="24"/>
                  </a:lnTo>
                  <a:lnTo>
                    <a:pt x="34" y="24"/>
                  </a:lnTo>
                  <a:close/>
                  <a:moveTo>
                    <a:pt x="34" y="0"/>
                  </a:moveTo>
                  <a:lnTo>
                    <a:pt x="398" y="0"/>
                  </a:lnTo>
                  <a:lnTo>
                    <a:pt x="412" y="3"/>
                  </a:lnTo>
                  <a:lnTo>
                    <a:pt x="422" y="12"/>
                  </a:lnTo>
                  <a:lnTo>
                    <a:pt x="430" y="22"/>
                  </a:lnTo>
                  <a:lnTo>
                    <a:pt x="433" y="37"/>
                  </a:lnTo>
                  <a:lnTo>
                    <a:pt x="433" y="804"/>
                  </a:lnTo>
                  <a:lnTo>
                    <a:pt x="430" y="817"/>
                  </a:lnTo>
                  <a:lnTo>
                    <a:pt x="422" y="829"/>
                  </a:lnTo>
                  <a:lnTo>
                    <a:pt x="412" y="837"/>
                  </a:lnTo>
                  <a:lnTo>
                    <a:pt x="398" y="840"/>
                  </a:lnTo>
                  <a:lnTo>
                    <a:pt x="34" y="840"/>
                  </a:lnTo>
                  <a:lnTo>
                    <a:pt x="20" y="837"/>
                  </a:lnTo>
                  <a:lnTo>
                    <a:pt x="8" y="829"/>
                  </a:lnTo>
                  <a:lnTo>
                    <a:pt x="1" y="817"/>
                  </a:lnTo>
                  <a:lnTo>
                    <a:pt x="0" y="804"/>
                  </a:lnTo>
                  <a:lnTo>
                    <a:pt x="0" y="36"/>
                  </a:lnTo>
                  <a:lnTo>
                    <a:pt x="3" y="22"/>
                  </a:lnTo>
                  <a:lnTo>
                    <a:pt x="10" y="10"/>
                  </a:lnTo>
                  <a:lnTo>
                    <a:pt x="20"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5" name="Freeform 253">
              <a:extLst>
                <a:ext uri="{FF2B5EF4-FFF2-40B4-BE49-F238E27FC236}">
                  <a16:creationId xmlns:a16="http://schemas.microsoft.com/office/drawing/2014/main" id="{99C32F58-1ED7-47A1-9F1A-B7AB84A9DD32}"/>
                </a:ext>
              </a:extLst>
            </p:cNvPr>
            <p:cNvSpPr>
              <a:spLocks/>
            </p:cNvSpPr>
            <p:nvPr/>
          </p:nvSpPr>
          <p:spPr bwMode="auto">
            <a:xfrm>
              <a:off x="5395913" y="2149475"/>
              <a:ext cx="28575" cy="123825"/>
            </a:xfrm>
            <a:custGeom>
              <a:avLst/>
              <a:gdLst>
                <a:gd name="T0" fmla="*/ 18 w 38"/>
                <a:gd name="T1" fmla="*/ 0 h 156"/>
                <a:gd name="T2" fmla="*/ 24 w 38"/>
                <a:gd name="T3" fmla="*/ 2 h 156"/>
                <a:gd name="T4" fmla="*/ 30 w 38"/>
                <a:gd name="T5" fmla="*/ 5 h 156"/>
                <a:gd name="T6" fmla="*/ 33 w 38"/>
                <a:gd name="T7" fmla="*/ 8 h 156"/>
                <a:gd name="T8" fmla="*/ 36 w 38"/>
                <a:gd name="T9" fmla="*/ 14 h 156"/>
                <a:gd name="T10" fmla="*/ 38 w 38"/>
                <a:gd name="T11" fmla="*/ 20 h 156"/>
                <a:gd name="T12" fmla="*/ 38 w 38"/>
                <a:gd name="T13" fmla="*/ 136 h 156"/>
                <a:gd name="T14" fmla="*/ 36 w 38"/>
                <a:gd name="T15" fmla="*/ 142 h 156"/>
                <a:gd name="T16" fmla="*/ 33 w 38"/>
                <a:gd name="T17" fmla="*/ 148 h 156"/>
                <a:gd name="T18" fmla="*/ 30 w 38"/>
                <a:gd name="T19" fmla="*/ 151 h 156"/>
                <a:gd name="T20" fmla="*/ 24 w 38"/>
                <a:gd name="T21" fmla="*/ 154 h 156"/>
                <a:gd name="T22" fmla="*/ 18 w 38"/>
                <a:gd name="T23" fmla="*/ 156 h 156"/>
                <a:gd name="T24" fmla="*/ 18 w 38"/>
                <a:gd name="T25" fmla="*/ 156 h 156"/>
                <a:gd name="T26" fmla="*/ 12 w 38"/>
                <a:gd name="T27" fmla="*/ 154 h 156"/>
                <a:gd name="T28" fmla="*/ 8 w 38"/>
                <a:gd name="T29" fmla="*/ 151 h 156"/>
                <a:gd name="T30" fmla="*/ 3 w 38"/>
                <a:gd name="T31" fmla="*/ 147 h 156"/>
                <a:gd name="T32" fmla="*/ 2 w 38"/>
                <a:gd name="T33" fmla="*/ 142 h 156"/>
                <a:gd name="T34" fmla="*/ 0 w 38"/>
                <a:gd name="T35" fmla="*/ 136 h 156"/>
                <a:gd name="T36" fmla="*/ 0 w 38"/>
                <a:gd name="T37" fmla="*/ 20 h 156"/>
                <a:gd name="T38" fmla="*/ 2 w 38"/>
                <a:gd name="T39" fmla="*/ 14 h 156"/>
                <a:gd name="T40" fmla="*/ 3 w 38"/>
                <a:gd name="T41" fmla="*/ 8 h 156"/>
                <a:gd name="T42" fmla="*/ 8 w 38"/>
                <a:gd name="T43" fmla="*/ 5 h 156"/>
                <a:gd name="T44" fmla="*/ 12 w 38"/>
                <a:gd name="T45" fmla="*/ 2 h 156"/>
                <a:gd name="T46" fmla="*/ 18 w 38"/>
                <a:gd name="T4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156">
                  <a:moveTo>
                    <a:pt x="18" y="0"/>
                  </a:moveTo>
                  <a:lnTo>
                    <a:pt x="24" y="2"/>
                  </a:lnTo>
                  <a:lnTo>
                    <a:pt x="30" y="5"/>
                  </a:lnTo>
                  <a:lnTo>
                    <a:pt x="33" y="8"/>
                  </a:lnTo>
                  <a:lnTo>
                    <a:pt x="36" y="14"/>
                  </a:lnTo>
                  <a:lnTo>
                    <a:pt x="38" y="20"/>
                  </a:lnTo>
                  <a:lnTo>
                    <a:pt x="38" y="136"/>
                  </a:lnTo>
                  <a:lnTo>
                    <a:pt x="36" y="142"/>
                  </a:lnTo>
                  <a:lnTo>
                    <a:pt x="33" y="148"/>
                  </a:lnTo>
                  <a:lnTo>
                    <a:pt x="30" y="151"/>
                  </a:lnTo>
                  <a:lnTo>
                    <a:pt x="24" y="154"/>
                  </a:lnTo>
                  <a:lnTo>
                    <a:pt x="18" y="156"/>
                  </a:lnTo>
                  <a:lnTo>
                    <a:pt x="18" y="156"/>
                  </a:lnTo>
                  <a:lnTo>
                    <a:pt x="12" y="154"/>
                  </a:lnTo>
                  <a:lnTo>
                    <a:pt x="8" y="151"/>
                  </a:lnTo>
                  <a:lnTo>
                    <a:pt x="3" y="147"/>
                  </a:lnTo>
                  <a:lnTo>
                    <a:pt x="2" y="142"/>
                  </a:lnTo>
                  <a:lnTo>
                    <a:pt x="0" y="136"/>
                  </a:lnTo>
                  <a:lnTo>
                    <a:pt x="0" y="20"/>
                  </a:lnTo>
                  <a:lnTo>
                    <a:pt x="2" y="14"/>
                  </a:lnTo>
                  <a:lnTo>
                    <a:pt x="3" y="8"/>
                  </a:lnTo>
                  <a:lnTo>
                    <a:pt x="8" y="5"/>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6" name="Freeform 254">
              <a:extLst>
                <a:ext uri="{FF2B5EF4-FFF2-40B4-BE49-F238E27FC236}">
                  <a16:creationId xmlns:a16="http://schemas.microsoft.com/office/drawing/2014/main" id="{A3097507-8410-49CF-9227-B9DF42EF52BA}"/>
                </a:ext>
              </a:extLst>
            </p:cNvPr>
            <p:cNvSpPr>
              <a:spLocks/>
            </p:cNvSpPr>
            <p:nvPr/>
          </p:nvSpPr>
          <p:spPr bwMode="auto">
            <a:xfrm>
              <a:off x="5057776" y="2162175"/>
              <a:ext cx="28575" cy="68262"/>
            </a:xfrm>
            <a:custGeom>
              <a:avLst/>
              <a:gdLst>
                <a:gd name="T0" fmla="*/ 19 w 37"/>
                <a:gd name="T1" fmla="*/ 0 h 85"/>
                <a:gd name="T2" fmla="*/ 25 w 37"/>
                <a:gd name="T3" fmla="*/ 1 h 85"/>
                <a:gd name="T4" fmla="*/ 29 w 37"/>
                <a:gd name="T5" fmla="*/ 4 h 85"/>
                <a:gd name="T6" fmla="*/ 34 w 37"/>
                <a:gd name="T7" fmla="*/ 7 h 85"/>
                <a:gd name="T8" fmla="*/ 35 w 37"/>
                <a:gd name="T9" fmla="*/ 13 h 85"/>
                <a:gd name="T10" fmla="*/ 37 w 37"/>
                <a:gd name="T11" fmla="*/ 19 h 85"/>
                <a:gd name="T12" fmla="*/ 37 w 37"/>
                <a:gd name="T13" fmla="*/ 67 h 85"/>
                <a:gd name="T14" fmla="*/ 35 w 37"/>
                <a:gd name="T15" fmla="*/ 73 h 85"/>
                <a:gd name="T16" fmla="*/ 34 w 37"/>
                <a:gd name="T17" fmla="*/ 77 h 85"/>
                <a:gd name="T18" fmla="*/ 29 w 37"/>
                <a:gd name="T19" fmla="*/ 82 h 85"/>
                <a:gd name="T20" fmla="*/ 25 w 37"/>
                <a:gd name="T21" fmla="*/ 85 h 85"/>
                <a:gd name="T22" fmla="*/ 19 w 37"/>
                <a:gd name="T23" fmla="*/ 85 h 85"/>
                <a:gd name="T24" fmla="*/ 19 w 37"/>
                <a:gd name="T25" fmla="*/ 85 h 85"/>
                <a:gd name="T26" fmla="*/ 13 w 37"/>
                <a:gd name="T27" fmla="*/ 85 h 85"/>
                <a:gd name="T28" fmla="*/ 7 w 37"/>
                <a:gd name="T29" fmla="*/ 82 h 85"/>
                <a:gd name="T30" fmla="*/ 4 w 37"/>
                <a:gd name="T31" fmla="*/ 77 h 85"/>
                <a:gd name="T32" fmla="*/ 1 w 37"/>
                <a:gd name="T33" fmla="*/ 73 h 85"/>
                <a:gd name="T34" fmla="*/ 0 w 37"/>
                <a:gd name="T35" fmla="*/ 67 h 85"/>
                <a:gd name="T36" fmla="*/ 0 w 37"/>
                <a:gd name="T37" fmla="*/ 19 h 85"/>
                <a:gd name="T38" fmla="*/ 1 w 37"/>
                <a:gd name="T39" fmla="*/ 13 h 85"/>
                <a:gd name="T40" fmla="*/ 4 w 37"/>
                <a:gd name="T41" fmla="*/ 7 h 85"/>
                <a:gd name="T42" fmla="*/ 7 w 37"/>
                <a:gd name="T43" fmla="*/ 3 h 85"/>
                <a:gd name="T44" fmla="*/ 13 w 37"/>
                <a:gd name="T45" fmla="*/ 1 h 85"/>
                <a:gd name="T46" fmla="*/ 19 w 37"/>
                <a:gd name="T4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85">
                  <a:moveTo>
                    <a:pt x="19" y="0"/>
                  </a:moveTo>
                  <a:lnTo>
                    <a:pt x="25" y="1"/>
                  </a:lnTo>
                  <a:lnTo>
                    <a:pt x="29" y="4"/>
                  </a:lnTo>
                  <a:lnTo>
                    <a:pt x="34" y="7"/>
                  </a:lnTo>
                  <a:lnTo>
                    <a:pt x="35" y="13"/>
                  </a:lnTo>
                  <a:lnTo>
                    <a:pt x="37" y="19"/>
                  </a:lnTo>
                  <a:lnTo>
                    <a:pt x="37" y="67"/>
                  </a:lnTo>
                  <a:lnTo>
                    <a:pt x="35" y="73"/>
                  </a:lnTo>
                  <a:lnTo>
                    <a:pt x="34" y="77"/>
                  </a:lnTo>
                  <a:lnTo>
                    <a:pt x="29" y="82"/>
                  </a:lnTo>
                  <a:lnTo>
                    <a:pt x="25" y="85"/>
                  </a:lnTo>
                  <a:lnTo>
                    <a:pt x="19" y="85"/>
                  </a:lnTo>
                  <a:lnTo>
                    <a:pt x="19" y="85"/>
                  </a:lnTo>
                  <a:lnTo>
                    <a:pt x="13" y="85"/>
                  </a:lnTo>
                  <a:lnTo>
                    <a:pt x="7" y="82"/>
                  </a:lnTo>
                  <a:lnTo>
                    <a:pt x="4" y="77"/>
                  </a:lnTo>
                  <a:lnTo>
                    <a:pt x="1" y="73"/>
                  </a:lnTo>
                  <a:lnTo>
                    <a:pt x="0" y="67"/>
                  </a:lnTo>
                  <a:lnTo>
                    <a:pt x="0" y="19"/>
                  </a:lnTo>
                  <a:lnTo>
                    <a:pt x="1" y="13"/>
                  </a:lnTo>
                  <a:lnTo>
                    <a:pt x="4" y="7"/>
                  </a:lnTo>
                  <a:lnTo>
                    <a:pt x="7" y="3"/>
                  </a:lnTo>
                  <a:lnTo>
                    <a:pt x="13"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7" name="Freeform 255">
              <a:extLst>
                <a:ext uri="{FF2B5EF4-FFF2-40B4-BE49-F238E27FC236}">
                  <a16:creationId xmlns:a16="http://schemas.microsoft.com/office/drawing/2014/main" id="{7A6019BE-A4FB-47DE-9AF0-A1BAE385C214}"/>
                </a:ext>
              </a:extLst>
            </p:cNvPr>
            <p:cNvSpPr>
              <a:spLocks/>
            </p:cNvSpPr>
            <p:nvPr/>
          </p:nvSpPr>
          <p:spPr bwMode="auto">
            <a:xfrm>
              <a:off x="5186363" y="2309813"/>
              <a:ext cx="109538" cy="30162"/>
            </a:xfrm>
            <a:custGeom>
              <a:avLst/>
              <a:gdLst>
                <a:gd name="T0" fmla="*/ 18 w 138"/>
                <a:gd name="T1" fmla="*/ 0 h 37"/>
                <a:gd name="T2" fmla="*/ 120 w 138"/>
                <a:gd name="T3" fmla="*/ 0 h 37"/>
                <a:gd name="T4" fmla="*/ 126 w 138"/>
                <a:gd name="T5" fmla="*/ 2 h 37"/>
                <a:gd name="T6" fmla="*/ 130 w 138"/>
                <a:gd name="T7" fmla="*/ 5 h 37"/>
                <a:gd name="T8" fmla="*/ 135 w 138"/>
                <a:gd name="T9" fmla="*/ 8 h 37"/>
                <a:gd name="T10" fmla="*/ 138 w 138"/>
                <a:gd name="T11" fmla="*/ 14 h 37"/>
                <a:gd name="T12" fmla="*/ 138 w 138"/>
                <a:gd name="T13" fmla="*/ 20 h 37"/>
                <a:gd name="T14" fmla="*/ 138 w 138"/>
                <a:gd name="T15" fmla="*/ 26 h 37"/>
                <a:gd name="T16" fmla="*/ 135 w 138"/>
                <a:gd name="T17" fmla="*/ 30 h 37"/>
                <a:gd name="T18" fmla="*/ 130 w 138"/>
                <a:gd name="T19" fmla="*/ 34 h 37"/>
                <a:gd name="T20" fmla="*/ 126 w 138"/>
                <a:gd name="T21" fmla="*/ 36 h 37"/>
                <a:gd name="T22" fmla="*/ 120 w 138"/>
                <a:gd name="T23" fmla="*/ 37 h 37"/>
                <a:gd name="T24" fmla="*/ 18 w 138"/>
                <a:gd name="T25" fmla="*/ 37 h 37"/>
                <a:gd name="T26" fmla="*/ 12 w 138"/>
                <a:gd name="T27" fmla="*/ 36 h 37"/>
                <a:gd name="T28" fmla="*/ 8 w 138"/>
                <a:gd name="T29" fmla="*/ 34 h 37"/>
                <a:gd name="T30" fmla="*/ 3 w 138"/>
                <a:gd name="T31" fmla="*/ 30 h 37"/>
                <a:gd name="T32" fmla="*/ 0 w 138"/>
                <a:gd name="T33" fmla="*/ 24 h 37"/>
                <a:gd name="T34" fmla="*/ 0 w 138"/>
                <a:gd name="T35" fmla="*/ 20 h 37"/>
                <a:gd name="T36" fmla="*/ 0 w 138"/>
                <a:gd name="T37" fmla="*/ 14 h 37"/>
                <a:gd name="T38" fmla="*/ 3 w 138"/>
                <a:gd name="T39" fmla="*/ 8 h 37"/>
                <a:gd name="T40" fmla="*/ 8 w 138"/>
                <a:gd name="T41" fmla="*/ 5 h 37"/>
                <a:gd name="T42" fmla="*/ 12 w 138"/>
                <a:gd name="T43" fmla="*/ 2 h 37"/>
                <a:gd name="T44" fmla="*/ 18 w 138"/>
                <a:gd name="T4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37">
                  <a:moveTo>
                    <a:pt x="18" y="0"/>
                  </a:moveTo>
                  <a:lnTo>
                    <a:pt x="120" y="0"/>
                  </a:lnTo>
                  <a:lnTo>
                    <a:pt x="126" y="2"/>
                  </a:lnTo>
                  <a:lnTo>
                    <a:pt x="130" y="5"/>
                  </a:lnTo>
                  <a:lnTo>
                    <a:pt x="135" y="8"/>
                  </a:lnTo>
                  <a:lnTo>
                    <a:pt x="138" y="14"/>
                  </a:lnTo>
                  <a:lnTo>
                    <a:pt x="138" y="20"/>
                  </a:lnTo>
                  <a:lnTo>
                    <a:pt x="138" y="26"/>
                  </a:lnTo>
                  <a:lnTo>
                    <a:pt x="135" y="30"/>
                  </a:lnTo>
                  <a:lnTo>
                    <a:pt x="130" y="34"/>
                  </a:lnTo>
                  <a:lnTo>
                    <a:pt x="126" y="36"/>
                  </a:lnTo>
                  <a:lnTo>
                    <a:pt x="120" y="37"/>
                  </a:lnTo>
                  <a:lnTo>
                    <a:pt x="18" y="37"/>
                  </a:lnTo>
                  <a:lnTo>
                    <a:pt x="12" y="36"/>
                  </a:lnTo>
                  <a:lnTo>
                    <a:pt x="8" y="34"/>
                  </a:lnTo>
                  <a:lnTo>
                    <a:pt x="3" y="30"/>
                  </a:lnTo>
                  <a:lnTo>
                    <a:pt x="0" y="24"/>
                  </a:lnTo>
                  <a:lnTo>
                    <a:pt x="0" y="20"/>
                  </a:lnTo>
                  <a:lnTo>
                    <a:pt x="0" y="14"/>
                  </a:lnTo>
                  <a:lnTo>
                    <a:pt x="3" y="8"/>
                  </a:lnTo>
                  <a:lnTo>
                    <a:pt x="8" y="5"/>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8" name="Freeform 256">
              <a:extLst>
                <a:ext uri="{FF2B5EF4-FFF2-40B4-BE49-F238E27FC236}">
                  <a16:creationId xmlns:a16="http://schemas.microsoft.com/office/drawing/2014/main" id="{115D5635-7C08-4D5D-8C1B-7E0498FA8A85}"/>
                </a:ext>
              </a:extLst>
            </p:cNvPr>
            <p:cNvSpPr>
              <a:spLocks/>
            </p:cNvSpPr>
            <p:nvPr/>
          </p:nvSpPr>
          <p:spPr bwMode="auto">
            <a:xfrm>
              <a:off x="5110163" y="2308225"/>
              <a:ext cx="34925" cy="34925"/>
            </a:xfrm>
            <a:custGeom>
              <a:avLst/>
              <a:gdLst>
                <a:gd name="T0" fmla="*/ 21 w 43"/>
                <a:gd name="T1" fmla="*/ 0 h 45"/>
                <a:gd name="T2" fmla="*/ 28 w 43"/>
                <a:gd name="T3" fmla="*/ 0 h 45"/>
                <a:gd name="T4" fmla="*/ 34 w 43"/>
                <a:gd name="T5" fmla="*/ 5 h 45"/>
                <a:gd name="T6" fmla="*/ 39 w 43"/>
                <a:gd name="T7" fmla="*/ 9 h 45"/>
                <a:gd name="T8" fmla="*/ 42 w 43"/>
                <a:gd name="T9" fmla="*/ 15 h 45"/>
                <a:gd name="T10" fmla="*/ 43 w 43"/>
                <a:gd name="T11" fmla="*/ 23 h 45"/>
                <a:gd name="T12" fmla="*/ 42 w 43"/>
                <a:gd name="T13" fmla="*/ 29 h 45"/>
                <a:gd name="T14" fmla="*/ 39 w 43"/>
                <a:gd name="T15" fmla="*/ 35 h 45"/>
                <a:gd name="T16" fmla="*/ 34 w 43"/>
                <a:gd name="T17" fmla="*/ 40 h 45"/>
                <a:gd name="T18" fmla="*/ 28 w 43"/>
                <a:gd name="T19" fmla="*/ 43 h 45"/>
                <a:gd name="T20" fmla="*/ 21 w 43"/>
                <a:gd name="T21" fmla="*/ 45 h 45"/>
                <a:gd name="T22" fmla="*/ 15 w 43"/>
                <a:gd name="T23" fmla="*/ 43 h 45"/>
                <a:gd name="T24" fmla="*/ 9 w 43"/>
                <a:gd name="T25" fmla="*/ 40 h 45"/>
                <a:gd name="T26" fmla="*/ 4 w 43"/>
                <a:gd name="T27" fmla="*/ 35 h 45"/>
                <a:gd name="T28" fmla="*/ 1 w 43"/>
                <a:gd name="T29" fmla="*/ 29 h 45"/>
                <a:gd name="T30" fmla="*/ 0 w 43"/>
                <a:gd name="T31" fmla="*/ 23 h 45"/>
                <a:gd name="T32" fmla="*/ 1 w 43"/>
                <a:gd name="T33" fmla="*/ 15 h 45"/>
                <a:gd name="T34" fmla="*/ 4 w 43"/>
                <a:gd name="T35" fmla="*/ 9 h 45"/>
                <a:gd name="T36" fmla="*/ 9 w 43"/>
                <a:gd name="T37" fmla="*/ 5 h 45"/>
                <a:gd name="T38" fmla="*/ 15 w 43"/>
                <a:gd name="T39" fmla="*/ 0 h 45"/>
                <a:gd name="T40" fmla="*/ 21 w 43"/>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5">
                  <a:moveTo>
                    <a:pt x="21" y="0"/>
                  </a:moveTo>
                  <a:lnTo>
                    <a:pt x="28" y="0"/>
                  </a:lnTo>
                  <a:lnTo>
                    <a:pt x="34" y="5"/>
                  </a:lnTo>
                  <a:lnTo>
                    <a:pt x="39" y="9"/>
                  </a:lnTo>
                  <a:lnTo>
                    <a:pt x="42" y="15"/>
                  </a:lnTo>
                  <a:lnTo>
                    <a:pt x="43" y="23"/>
                  </a:lnTo>
                  <a:lnTo>
                    <a:pt x="42" y="29"/>
                  </a:lnTo>
                  <a:lnTo>
                    <a:pt x="39" y="35"/>
                  </a:lnTo>
                  <a:lnTo>
                    <a:pt x="34" y="40"/>
                  </a:lnTo>
                  <a:lnTo>
                    <a:pt x="28" y="43"/>
                  </a:lnTo>
                  <a:lnTo>
                    <a:pt x="21" y="45"/>
                  </a:lnTo>
                  <a:lnTo>
                    <a:pt x="15" y="43"/>
                  </a:lnTo>
                  <a:lnTo>
                    <a:pt x="9" y="40"/>
                  </a:lnTo>
                  <a:lnTo>
                    <a:pt x="4" y="35"/>
                  </a:lnTo>
                  <a:lnTo>
                    <a:pt x="1" y="29"/>
                  </a:lnTo>
                  <a:lnTo>
                    <a:pt x="0" y="23"/>
                  </a:lnTo>
                  <a:lnTo>
                    <a:pt x="1" y="15"/>
                  </a:lnTo>
                  <a:lnTo>
                    <a:pt x="4" y="9"/>
                  </a:lnTo>
                  <a:lnTo>
                    <a:pt x="9" y="5"/>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9" name="Freeform 257">
              <a:extLst>
                <a:ext uri="{FF2B5EF4-FFF2-40B4-BE49-F238E27FC236}">
                  <a16:creationId xmlns:a16="http://schemas.microsoft.com/office/drawing/2014/main" id="{7A16ECF4-0322-462A-87C0-D4BF37826A35}"/>
                </a:ext>
              </a:extLst>
            </p:cNvPr>
            <p:cNvSpPr>
              <a:spLocks noEditPoints="1"/>
            </p:cNvSpPr>
            <p:nvPr/>
          </p:nvSpPr>
          <p:spPr bwMode="auto">
            <a:xfrm>
              <a:off x="3406776" y="3273425"/>
              <a:ext cx="279400" cy="477837"/>
            </a:xfrm>
            <a:custGeom>
              <a:avLst/>
              <a:gdLst>
                <a:gd name="T0" fmla="*/ 24 w 351"/>
                <a:gd name="T1" fmla="*/ 24 h 603"/>
                <a:gd name="T2" fmla="*/ 24 w 351"/>
                <a:gd name="T3" fmla="*/ 579 h 603"/>
                <a:gd name="T4" fmla="*/ 328 w 351"/>
                <a:gd name="T5" fmla="*/ 579 h 603"/>
                <a:gd name="T6" fmla="*/ 328 w 351"/>
                <a:gd name="T7" fmla="*/ 24 h 603"/>
                <a:gd name="T8" fmla="*/ 24 w 351"/>
                <a:gd name="T9" fmla="*/ 24 h 603"/>
                <a:gd name="T10" fmla="*/ 1 w 351"/>
                <a:gd name="T11" fmla="*/ 0 h 603"/>
                <a:gd name="T12" fmla="*/ 351 w 351"/>
                <a:gd name="T13" fmla="*/ 0 h 603"/>
                <a:gd name="T14" fmla="*/ 351 w 351"/>
                <a:gd name="T15" fmla="*/ 603 h 603"/>
                <a:gd name="T16" fmla="*/ 0 w 351"/>
                <a:gd name="T17" fmla="*/ 603 h 603"/>
                <a:gd name="T18" fmla="*/ 1 w 351"/>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603">
                  <a:moveTo>
                    <a:pt x="24" y="24"/>
                  </a:moveTo>
                  <a:lnTo>
                    <a:pt x="24" y="579"/>
                  </a:lnTo>
                  <a:lnTo>
                    <a:pt x="328" y="579"/>
                  </a:lnTo>
                  <a:lnTo>
                    <a:pt x="328" y="24"/>
                  </a:lnTo>
                  <a:lnTo>
                    <a:pt x="24" y="24"/>
                  </a:lnTo>
                  <a:close/>
                  <a:moveTo>
                    <a:pt x="1" y="0"/>
                  </a:moveTo>
                  <a:lnTo>
                    <a:pt x="351" y="0"/>
                  </a:lnTo>
                  <a:lnTo>
                    <a:pt x="351" y="603"/>
                  </a:lnTo>
                  <a:lnTo>
                    <a:pt x="0" y="603"/>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0" name="Freeform 258">
              <a:extLst>
                <a:ext uri="{FF2B5EF4-FFF2-40B4-BE49-F238E27FC236}">
                  <a16:creationId xmlns:a16="http://schemas.microsoft.com/office/drawing/2014/main" id="{4016645C-A053-4258-88EE-43BC9A211E1A}"/>
                </a:ext>
              </a:extLst>
            </p:cNvPr>
            <p:cNvSpPr>
              <a:spLocks noEditPoints="1"/>
            </p:cNvSpPr>
            <p:nvPr/>
          </p:nvSpPr>
          <p:spPr bwMode="auto">
            <a:xfrm>
              <a:off x="3495676" y="3221038"/>
              <a:ext cx="103188" cy="50800"/>
            </a:xfrm>
            <a:custGeom>
              <a:avLst/>
              <a:gdLst>
                <a:gd name="T0" fmla="*/ 31 w 128"/>
                <a:gd name="T1" fmla="*/ 23 h 65"/>
                <a:gd name="T2" fmla="*/ 28 w 128"/>
                <a:gd name="T3" fmla="*/ 24 h 65"/>
                <a:gd name="T4" fmla="*/ 25 w 128"/>
                <a:gd name="T5" fmla="*/ 26 h 65"/>
                <a:gd name="T6" fmla="*/ 24 w 128"/>
                <a:gd name="T7" fmla="*/ 29 h 65"/>
                <a:gd name="T8" fmla="*/ 22 w 128"/>
                <a:gd name="T9" fmla="*/ 32 h 65"/>
                <a:gd name="T10" fmla="*/ 24 w 128"/>
                <a:gd name="T11" fmla="*/ 36 h 65"/>
                <a:gd name="T12" fmla="*/ 25 w 128"/>
                <a:gd name="T13" fmla="*/ 39 h 65"/>
                <a:gd name="T14" fmla="*/ 28 w 128"/>
                <a:gd name="T15" fmla="*/ 41 h 65"/>
                <a:gd name="T16" fmla="*/ 31 w 128"/>
                <a:gd name="T17" fmla="*/ 42 h 65"/>
                <a:gd name="T18" fmla="*/ 97 w 128"/>
                <a:gd name="T19" fmla="*/ 42 h 65"/>
                <a:gd name="T20" fmla="*/ 97 w 128"/>
                <a:gd name="T21" fmla="*/ 54 h 65"/>
                <a:gd name="T22" fmla="*/ 97 w 128"/>
                <a:gd name="T23" fmla="*/ 42 h 65"/>
                <a:gd name="T24" fmla="*/ 100 w 128"/>
                <a:gd name="T25" fmla="*/ 41 h 65"/>
                <a:gd name="T26" fmla="*/ 103 w 128"/>
                <a:gd name="T27" fmla="*/ 39 h 65"/>
                <a:gd name="T28" fmla="*/ 104 w 128"/>
                <a:gd name="T29" fmla="*/ 36 h 65"/>
                <a:gd name="T30" fmla="*/ 104 w 128"/>
                <a:gd name="T31" fmla="*/ 32 h 65"/>
                <a:gd name="T32" fmla="*/ 104 w 128"/>
                <a:gd name="T33" fmla="*/ 29 h 65"/>
                <a:gd name="T34" fmla="*/ 103 w 128"/>
                <a:gd name="T35" fmla="*/ 26 h 65"/>
                <a:gd name="T36" fmla="*/ 100 w 128"/>
                <a:gd name="T37" fmla="*/ 24 h 65"/>
                <a:gd name="T38" fmla="*/ 97 w 128"/>
                <a:gd name="T39" fmla="*/ 23 h 65"/>
                <a:gd name="T40" fmla="*/ 31 w 128"/>
                <a:gd name="T41" fmla="*/ 23 h 65"/>
                <a:gd name="T42" fmla="*/ 31 w 128"/>
                <a:gd name="T43" fmla="*/ 0 h 65"/>
                <a:gd name="T44" fmla="*/ 97 w 128"/>
                <a:gd name="T45" fmla="*/ 0 h 65"/>
                <a:gd name="T46" fmla="*/ 113 w 128"/>
                <a:gd name="T47" fmla="*/ 5 h 65"/>
                <a:gd name="T48" fmla="*/ 124 w 128"/>
                <a:gd name="T49" fmla="*/ 15 h 65"/>
                <a:gd name="T50" fmla="*/ 128 w 128"/>
                <a:gd name="T51" fmla="*/ 32 h 65"/>
                <a:gd name="T52" fmla="*/ 124 w 128"/>
                <a:gd name="T53" fmla="*/ 48 h 65"/>
                <a:gd name="T54" fmla="*/ 113 w 128"/>
                <a:gd name="T55" fmla="*/ 60 h 65"/>
                <a:gd name="T56" fmla="*/ 97 w 128"/>
                <a:gd name="T57" fmla="*/ 65 h 65"/>
                <a:gd name="T58" fmla="*/ 31 w 128"/>
                <a:gd name="T59" fmla="*/ 65 h 65"/>
                <a:gd name="T60" fmla="*/ 15 w 128"/>
                <a:gd name="T61" fmla="*/ 60 h 65"/>
                <a:gd name="T62" fmla="*/ 4 w 128"/>
                <a:gd name="T63" fmla="*/ 48 h 65"/>
                <a:gd name="T64" fmla="*/ 0 w 128"/>
                <a:gd name="T65" fmla="*/ 32 h 65"/>
                <a:gd name="T66" fmla="*/ 4 w 128"/>
                <a:gd name="T67" fmla="*/ 15 h 65"/>
                <a:gd name="T68" fmla="*/ 15 w 128"/>
                <a:gd name="T69" fmla="*/ 5 h 65"/>
                <a:gd name="T70" fmla="*/ 31 w 128"/>
                <a:gd name="T7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65">
                  <a:moveTo>
                    <a:pt x="31" y="23"/>
                  </a:moveTo>
                  <a:lnTo>
                    <a:pt x="28" y="24"/>
                  </a:lnTo>
                  <a:lnTo>
                    <a:pt x="25" y="26"/>
                  </a:lnTo>
                  <a:lnTo>
                    <a:pt x="24" y="29"/>
                  </a:lnTo>
                  <a:lnTo>
                    <a:pt x="22" y="32"/>
                  </a:lnTo>
                  <a:lnTo>
                    <a:pt x="24" y="36"/>
                  </a:lnTo>
                  <a:lnTo>
                    <a:pt x="25" y="39"/>
                  </a:lnTo>
                  <a:lnTo>
                    <a:pt x="28" y="41"/>
                  </a:lnTo>
                  <a:lnTo>
                    <a:pt x="31" y="42"/>
                  </a:lnTo>
                  <a:lnTo>
                    <a:pt x="97" y="42"/>
                  </a:lnTo>
                  <a:lnTo>
                    <a:pt x="97" y="54"/>
                  </a:lnTo>
                  <a:lnTo>
                    <a:pt x="97" y="42"/>
                  </a:lnTo>
                  <a:lnTo>
                    <a:pt x="100" y="41"/>
                  </a:lnTo>
                  <a:lnTo>
                    <a:pt x="103" y="39"/>
                  </a:lnTo>
                  <a:lnTo>
                    <a:pt x="104" y="36"/>
                  </a:lnTo>
                  <a:lnTo>
                    <a:pt x="104" y="32"/>
                  </a:lnTo>
                  <a:lnTo>
                    <a:pt x="104" y="29"/>
                  </a:lnTo>
                  <a:lnTo>
                    <a:pt x="103" y="26"/>
                  </a:lnTo>
                  <a:lnTo>
                    <a:pt x="100" y="24"/>
                  </a:lnTo>
                  <a:lnTo>
                    <a:pt x="97" y="23"/>
                  </a:lnTo>
                  <a:lnTo>
                    <a:pt x="31" y="23"/>
                  </a:lnTo>
                  <a:close/>
                  <a:moveTo>
                    <a:pt x="31" y="0"/>
                  </a:moveTo>
                  <a:lnTo>
                    <a:pt x="97" y="0"/>
                  </a:lnTo>
                  <a:lnTo>
                    <a:pt x="113" y="5"/>
                  </a:lnTo>
                  <a:lnTo>
                    <a:pt x="124" y="15"/>
                  </a:lnTo>
                  <a:lnTo>
                    <a:pt x="128" y="32"/>
                  </a:lnTo>
                  <a:lnTo>
                    <a:pt x="124" y="48"/>
                  </a:lnTo>
                  <a:lnTo>
                    <a:pt x="113" y="60"/>
                  </a:lnTo>
                  <a:lnTo>
                    <a:pt x="97" y="65"/>
                  </a:lnTo>
                  <a:lnTo>
                    <a:pt x="31" y="65"/>
                  </a:lnTo>
                  <a:lnTo>
                    <a:pt x="15" y="60"/>
                  </a:lnTo>
                  <a:lnTo>
                    <a:pt x="4" y="48"/>
                  </a:lnTo>
                  <a:lnTo>
                    <a:pt x="0" y="32"/>
                  </a:lnTo>
                  <a:lnTo>
                    <a:pt x="4" y="15"/>
                  </a:lnTo>
                  <a:lnTo>
                    <a:pt x="15"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1" name="Freeform 259">
              <a:extLst>
                <a:ext uri="{FF2B5EF4-FFF2-40B4-BE49-F238E27FC236}">
                  <a16:creationId xmlns:a16="http://schemas.microsoft.com/office/drawing/2014/main" id="{8850029D-AAF3-46C8-AA68-3D4071CD08AE}"/>
                </a:ext>
              </a:extLst>
            </p:cNvPr>
            <p:cNvSpPr>
              <a:spLocks noEditPoints="1"/>
            </p:cNvSpPr>
            <p:nvPr/>
          </p:nvSpPr>
          <p:spPr bwMode="auto">
            <a:xfrm>
              <a:off x="3387726" y="3197225"/>
              <a:ext cx="317500" cy="611187"/>
            </a:xfrm>
            <a:custGeom>
              <a:avLst/>
              <a:gdLst>
                <a:gd name="T0" fmla="*/ 33 w 399"/>
                <a:gd name="T1" fmla="*/ 23 h 770"/>
                <a:gd name="T2" fmla="*/ 28 w 399"/>
                <a:gd name="T3" fmla="*/ 24 h 770"/>
                <a:gd name="T4" fmla="*/ 25 w 399"/>
                <a:gd name="T5" fmla="*/ 26 h 770"/>
                <a:gd name="T6" fmla="*/ 24 w 399"/>
                <a:gd name="T7" fmla="*/ 30 h 770"/>
                <a:gd name="T8" fmla="*/ 24 w 399"/>
                <a:gd name="T9" fmla="*/ 33 h 770"/>
                <a:gd name="T10" fmla="*/ 22 w 399"/>
                <a:gd name="T11" fmla="*/ 736 h 770"/>
                <a:gd name="T12" fmla="*/ 24 w 399"/>
                <a:gd name="T13" fmla="*/ 741 h 770"/>
                <a:gd name="T14" fmla="*/ 25 w 399"/>
                <a:gd name="T15" fmla="*/ 744 h 770"/>
                <a:gd name="T16" fmla="*/ 28 w 399"/>
                <a:gd name="T17" fmla="*/ 747 h 770"/>
                <a:gd name="T18" fmla="*/ 33 w 399"/>
                <a:gd name="T19" fmla="*/ 748 h 770"/>
                <a:gd name="T20" fmla="*/ 366 w 399"/>
                <a:gd name="T21" fmla="*/ 748 h 770"/>
                <a:gd name="T22" fmla="*/ 366 w 399"/>
                <a:gd name="T23" fmla="*/ 758 h 770"/>
                <a:gd name="T24" fmla="*/ 366 w 399"/>
                <a:gd name="T25" fmla="*/ 748 h 770"/>
                <a:gd name="T26" fmla="*/ 370 w 399"/>
                <a:gd name="T27" fmla="*/ 747 h 770"/>
                <a:gd name="T28" fmla="*/ 373 w 399"/>
                <a:gd name="T29" fmla="*/ 744 h 770"/>
                <a:gd name="T30" fmla="*/ 375 w 399"/>
                <a:gd name="T31" fmla="*/ 741 h 770"/>
                <a:gd name="T32" fmla="*/ 376 w 399"/>
                <a:gd name="T33" fmla="*/ 736 h 770"/>
                <a:gd name="T34" fmla="*/ 376 w 399"/>
                <a:gd name="T35" fmla="*/ 33 h 770"/>
                <a:gd name="T36" fmla="*/ 375 w 399"/>
                <a:gd name="T37" fmla="*/ 30 h 770"/>
                <a:gd name="T38" fmla="*/ 373 w 399"/>
                <a:gd name="T39" fmla="*/ 26 h 770"/>
                <a:gd name="T40" fmla="*/ 370 w 399"/>
                <a:gd name="T41" fmla="*/ 24 h 770"/>
                <a:gd name="T42" fmla="*/ 367 w 399"/>
                <a:gd name="T43" fmla="*/ 23 h 770"/>
                <a:gd name="T44" fmla="*/ 33 w 399"/>
                <a:gd name="T45" fmla="*/ 23 h 770"/>
                <a:gd name="T46" fmla="*/ 33 w 399"/>
                <a:gd name="T47" fmla="*/ 0 h 770"/>
                <a:gd name="T48" fmla="*/ 367 w 399"/>
                <a:gd name="T49" fmla="*/ 0 h 770"/>
                <a:gd name="T50" fmla="*/ 379 w 399"/>
                <a:gd name="T51" fmla="*/ 3 h 770"/>
                <a:gd name="T52" fmla="*/ 390 w 399"/>
                <a:gd name="T53" fmla="*/ 9 h 770"/>
                <a:gd name="T54" fmla="*/ 397 w 399"/>
                <a:gd name="T55" fmla="*/ 21 h 770"/>
                <a:gd name="T56" fmla="*/ 399 w 399"/>
                <a:gd name="T57" fmla="*/ 33 h 770"/>
                <a:gd name="T58" fmla="*/ 399 w 399"/>
                <a:gd name="T59" fmla="*/ 736 h 770"/>
                <a:gd name="T60" fmla="*/ 396 w 399"/>
                <a:gd name="T61" fmla="*/ 750 h 770"/>
                <a:gd name="T62" fmla="*/ 390 w 399"/>
                <a:gd name="T63" fmla="*/ 760 h 770"/>
                <a:gd name="T64" fmla="*/ 379 w 399"/>
                <a:gd name="T65" fmla="*/ 767 h 770"/>
                <a:gd name="T66" fmla="*/ 366 w 399"/>
                <a:gd name="T67" fmla="*/ 770 h 770"/>
                <a:gd name="T68" fmla="*/ 33 w 399"/>
                <a:gd name="T69" fmla="*/ 770 h 770"/>
                <a:gd name="T70" fmla="*/ 19 w 399"/>
                <a:gd name="T71" fmla="*/ 767 h 770"/>
                <a:gd name="T72" fmla="*/ 9 w 399"/>
                <a:gd name="T73" fmla="*/ 760 h 770"/>
                <a:gd name="T74" fmla="*/ 3 w 399"/>
                <a:gd name="T75" fmla="*/ 750 h 770"/>
                <a:gd name="T76" fmla="*/ 0 w 399"/>
                <a:gd name="T77" fmla="*/ 736 h 770"/>
                <a:gd name="T78" fmla="*/ 0 w 399"/>
                <a:gd name="T79" fmla="*/ 33 h 770"/>
                <a:gd name="T80" fmla="*/ 3 w 399"/>
                <a:gd name="T81" fmla="*/ 20 h 770"/>
                <a:gd name="T82" fmla="*/ 10 w 399"/>
                <a:gd name="T83" fmla="*/ 9 h 770"/>
                <a:gd name="T84" fmla="*/ 19 w 399"/>
                <a:gd name="T85" fmla="*/ 2 h 770"/>
                <a:gd name="T86" fmla="*/ 33 w 399"/>
                <a:gd name="T87" fmla="*/ 0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9" h="770">
                  <a:moveTo>
                    <a:pt x="33" y="23"/>
                  </a:moveTo>
                  <a:lnTo>
                    <a:pt x="28" y="24"/>
                  </a:lnTo>
                  <a:lnTo>
                    <a:pt x="25" y="26"/>
                  </a:lnTo>
                  <a:lnTo>
                    <a:pt x="24" y="30"/>
                  </a:lnTo>
                  <a:lnTo>
                    <a:pt x="24" y="33"/>
                  </a:lnTo>
                  <a:lnTo>
                    <a:pt x="22" y="736"/>
                  </a:lnTo>
                  <a:lnTo>
                    <a:pt x="24" y="741"/>
                  </a:lnTo>
                  <a:lnTo>
                    <a:pt x="25" y="744"/>
                  </a:lnTo>
                  <a:lnTo>
                    <a:pt x="28" y="747"/>
                  </a:lnTo>
                  <a:lnTo>
                    <a:pt x="33" y="748"/>
                  </a:lnTo>
                  <a:lnTo>
                    <a:pt x="366" y="748"/>
                  </a:lnTo>
                  <a:lnTo>
                    <a:pt x="366" y="758"/>
                  </a:lnTo>
                  <a:lnTo>
                    <a:pt x="366" y="748"/>
                  </a:lnTo>
                  <a:lnTo>
                    <a:pt x="370" y="747"/>
                  </a:lnTo>
                  <a:lnTo>
                    <a:pt x="373" y="744"/>
                  </a:lnTo>
                  <a:lnTo>
                    <a:pt x="375" y="741"/>
                  </a:lnTo>
                  <a:lnTo>
                    <a:pt x="376" y="736"/>
                  </a:lnTo>
                  <a:lnTo>
                    <a:pt x="376" y="33"/>
                  </a:lnTo>
                  <a:lnTo>
                    <a:pt x="375" y="30"/>
                  </a:lnTo>
                  <a:lnTo>
                    <a:pt x="373" y="26"/>
                  </a:lnTo>
                  <a:lnTo>
                    <a:pt x="370" y="24"/>
                  </a:lnTo>
                  <a:lnTo>
                    <a:pt x="367" y="23"/>
                  </a:lnTo>
                  <a:lnTo>
                    <a:pt x="33" y="23"/>
                  </a:lnTo>
                  <a:close/>
                  <a:moveTo>
                    <a:pt x="33" y="0"/>
                  </a:moveTo>
                  <a:lnTo>
                    <a:pt x="367" y="0"/>
                  </a:lnTo>
                  <a:lnTo>
                    <a:pt x="379" y="3"/>
                  </a:lnTo>
                  <a:lnTo>
                    <a:pt x="390" y="9"/>
                  </a:lnTo>
                  <a:lnTo>
                    <a:pt x="397" y="21"/>
                  </a:lnTo>
                  <a:lnTo>
                    <a:pt x="399" y="33"/>
                  </a:lnTo>
                  <a:lnTo>
                    <a:pt x="399" y="736"/>
                  </a:lnTo>
                  <a:lnTo>
                    <a:pt x="396" y="750"/>
                  </a:lnTo>
                  <a:lnTo>
                    <a:pt x="390" y="760"/>
                  </a:lnTo>
                  <a:lnTo>
                    <a:pt x="379" y="767"/>
                  </a:lnTo>
                  <a:lnTo>
                    <a:pt x="366" y="770"/>
                  </a:lnTo>
                  <a:lnTo>
                    <a:pt x="33" y="770"/>
                  </a:lnTo>
                  <a:lnTo>
                    <a:pt x="19" y="767"/>
                  </a:lnTo>
                  <a:lnTo>
                    <a:pt x="9" y="760"/>
                  </a:lnTo>
                  <a:lnTo>
                    <a:pt x="3" y="750"/>
                  </a:lnTo>
                  <a:lnTo>
                    <a:pt x="0" y="736"/>
                  </a:lnTo>
                  <a:lnTo>
                    <a:pt x="0" y="33"/>
                  </a:lnTo>
                  <a:lnTo>
                    <a:pt x="3" y="20"/>
                  </a:lnTo>
                  <a:lnTo>
                    <a:pt x="10" y="9"/>
                  </a:lnTo>
                  <a:lnTo>
                    <a:pt x="19"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2" name="Freeform 260">
              <a:extLst>
                <a:ext uri="{FF2B5EF4-FFF2-40B4-BE49-F238E27FC236}">
                  <a16:creationId xmlns:a16="http://schemas.microsoft.com/office/drawing/2014/main" id="{90AFF6AD-9B96-44A9-BCCA-61BA4E298524}"/>
                </a:ext>
              </a:extLst>
            </p:cNvPr>
            <p:cNvSpPr>
              <a:spLocks/>
            </p:cNvSpPr>
            <p:nvPr/>
          </p:nvSpPr>
          <p:spPr bwMode="auto">
            <a:xfrm>
              <a:off x="3687763" y="3613150"/>
              <a:ext cx="28575" cy="114300"/>
            </a:xfrm>
            <a:custGeom>
              <a:avLst/>
              <a:gdLst>
                <a:gd name="T0" fmla="*/ 18 w 36"/>
                <a:gd name="T1" fmla="*/ 0 h 143"/>
                <a:gd name="T2" fmla="*/ 24 w 36"/>
                <a:gd name="T3" fmla="*/ 1 h 143"/>
                <a:gd name="T4" fmla="*/ 29 w 36"/>
                <a:gd name="T5" fmla="*/ 4 h 143"/>
                <a:gd name="T6" fmla="*/ 33 w 36"/>
                <a:gd name="T7" fmla="*/ 7 h 143"/>
                <a:gd name="T8" fmla="*/ 35 w 36"/>
                <a:gd name="T9" fmla="*/ 13 h 143"/>
                <a:gd name="T10" fmla="*/ 36 w 36"/>
                <a:gd name="T11" fmla="*/ 18 h 143"/>
                <a:gd name="T12" fmla="*/ 36 w 36"/>
                <a:gd name="T13" fmla="*/ 125 h 143"/>
                <a:gd name="T14" fmla="*/ 35 w 36"/>
                <a:gd name="T15" fmla="*/ 131 h 143"/>
                <a:gd name="T16" fmla="*/ 33 w 36"/>
                <a:gd name="T17" fmla="*/ 136 h 143"/>
                <a:gd name="T18" fmla="*/ 29 w 36"/>
                <a:gd name="T19" fmla="*/ 140 h 143"/>
                <a:gd name="T20" fmla="*/ 24 w 36"/>
                <a:gd name="T21" fmla="*/ 143 h 143"/>
                <a:gd name="T22" fmla="*/ 18 w 36"/>
                <a:gd name="T23" fmla="*/ 143 h 143"/>
                <a:gd name="T24" fmla="*/ 12 w 36"/>
                <a:gd name="T25" fmla="*/ 143 h 143"/>
                <a:gd name="T26" fmla="*/ 8 w 36"/>
                <a:gd name="T27" fmla="*/ 140 h 143"/>
                <a:gd name="T28" fmla="*/ 3 w 36"/>
                <a:gd name="T29" fmla="*/ 136 h 143"/>
                <a:gd name="T30" fmla="*/ 2 w 36"/>
                <a:gd name="T31" fmla="*/ 131 h 143"/>
                <a:gd name="T32" fmla="*/ 0 w 36"/>
                <a:gd name="T33" fmla="*/ 125 h 143"/>
                <a:gd name="T34" fmla="*/ 0 w 36"/>
                <a:gd name="T35" fmla="*/ 18 h 143"/>
                <a:gd name="T36" fmla="*/ 2 w 36"/>
                <a:gd name="T37" fmla="*/ 13 h 143"/>
                <a:gd name="T38" fmla="*/ 3 w 36"/>
                <a:gd name="T39" fmla="*/ 7 h 143"/>
                <a:gd name="T40" fmla="*/ 8 w 36"/>
                <a:gd name="T41" fmla="*/ 4 h 143"/>
                <a:gd name="T42" fmla="*/ 12 w 36"/>
                <a:gd name="T43" fmla="*/ 1 h 143"/>
                <a:gd name="T44" fmla="*/ 18 w 36"/>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43">
                  <a:moveTo>
                    <a:pt x="18" y="0"/>
                  </a:moveTo>
                  <a:lnTo>
                    <a:pt x="24" y="1"/>
                  </a:lnTo>
                  <a:lnTo>
                    <a:pt x="29" y="4"/>
                  </a:lnTo>
                  <a:lnTo>
                    <a:pt x="33" y="7"/>
                  </a:lnTo>
                  <a:lnTo>
                    <a:pt x="35" y="13"/>
                  </a:lnTo>
                  <a:lnTo>
                    <a:pt x="36" y="18"/>
                  </a:lnTo>
                  <a:lnTo>
                    <a:pt x="36" y="125"/>
                  </a:lnTo>
                  <a:lnTo>
                    <a:pt x="35" y="131"/>
                  </a:lnTo>
                  <a:lnTo>
                    <a:pt x="33" y="136"/>
                  </a:lnTo>
                  <a:lnTo>
                    <a:pt x="29" y="140"/>
                  </a:lnTo>
                  <a:lnTo>
                    <a:pt x="24" y="143"/>
                  </a:lnTo>
                  <a:lnTo>
                    <a:pt x="18" y="143"/>
                  </a:lnTo>
                  <a:lnTo>
                    <a:pt x="12" y="143"/>
                  </a:lnTo>
                  <a:lnTo>
                    <a:pt x="8" y="140"/>
                  </a:lnTo>
                  <a:lnTo>
                    <a:pt x="3" y="136"/>
                  </a:lnTo>
                  <a:lnTo>
                    <a:pt x="2" y="131"/>
                  </a:lnTo>
                  <a:lnTo>
                    <a:pt x="0" y="125"/>
                  </a:lnTo>
                  <a:lnTo>
                    <a:pt x="0" y="18"/>
                  </a:lnTo>
                  <a:lnTo>
                    <a:pt x="2" y="13"/>
                  </a:lnTo>
                  <a:lnTo>
                    <a:pt x="3" y="7"/>
                  </a:lnTo>
                  <a:lnTo>
                    <a:pt x="8" y="4"/>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3" name="Freeform 261">
              <a:extLst>
                <a:ext uri="{FF2B5EF4-FFF2-40B4-BE49-F238E27FC236}">
                  <a16:creationId xmlns:a16="http://schemas.microsoft.com/office/drawing/2014/main" id="{9CF54AD3-0441-4F50-91EC-A593D72ED982}"/>
                </a:ext>
              </a:extLst>
            </p:cNvPr>
            <p:cNvSpPr>
              <a:spLocks/>
            </p:cNvSpPr>
            <p:nvPr/>
          </p:nvSpPr>
          <p:spPr bwMode="auto">
            <a:xfrm>
              <a:off x="3379788" y="3624263"/>
              <a:ext cx="26988" cy="65087"/>
            </a:xfrm>
            <a:custGeom>
              <a:avLst/>
              <a:gdLst>
                <a:gd name="T0" fmla="*/ 18 w 36"/>
                <a:gd name="T1" fmla="*/ 0 h 80"/>
                <a:gd name="T2" fmla="*/ 22 w 36"/>
                <a:gd name="T3" fmla="*/ 1 h 80"/>
                <a:gd name="T4" fmla="*/ 28 w 36"/>
                <a:gd name="T5" fmla="*/ 3 h 80"/>
                <a:gd name="T6" fmla="*/ 31 w 36"/>
                <a:gd name="T7" fmla="*/ 7 h 80"/>
                <a:gd name="T8" fmla="*/ 34 w 36"/>
                <a:gd name="T9" fmla="*/ 12 h 80"/>
                <a:gd name="T10" fmla="*/ 36 w 36"/>
                <a:gd name="T11" fmla="*/ 18 h 80"/>
                <a:gd name="T12" fmla="*/ 34 w 36"/>
                <a:gd name="T13" fmla="*/ 61 h 80"/>
                <a:gd name="T14" fmla="*/ 34 w 36"/>
                <a:gd name="T15" fmla="*/ 67 h 80"/>
                <a:gd name="T16" fmla="*/ 31 w 36"/>
                <a:gd name="T17" fmla="*/ 73 h 80"/>
                <a:gd name="T18" fmla="*/ 28 w 36"/>
                <a:gd name="T19" fmla="*/ 76 h 80"/>
                <a:gd name="T20" fmla="*/ 22 w 36"/>
                <a:gd name="T21" fmla="*/ 79 h 80"/>
                <a:gd name="T22" fmla="*/ 18 w 36"/>
                <a:gd name="T23" fmla="*/ 80 h 80"/>
                <a:gd name="T24" fmla="*/ 16 w 36"/>
                <a:gd name="T25" fmla="*/ 80 h 80"/>
                <a:gd name="T26" fmla="*/ 12 w 36"/>
                <a:gd name="T27" fmla="*/ 79 h 80"/>
                <a:gd name="T28" fmla="*/ 6 w 36"/>
                <a:gd name="T29" fmla="*/ 76 h 80"/>
                <a:gd name="T30" fmla="*/ 3 w 36"/>
                <a:gd name="T31" fmla="*/ 73 h 80"/>
                <a:gd name="T32" fmla="*/ 0 w 36"/>
                <a:gd name="T33" fmla="*/ 67 h 80"/>
                <a:gd name="T34" fmla="*/ 0 w 36"/>
                <a:gd name="T35" fmla="*/ 61 h 80"/>
                <a:gd name="T36" fmla="*/ 0 w 36"/>
                <a:gd name="T37" fmla="*/ 18 h 80"/>
                <a:gd name="T38" fmla="*/ 0 w 36"/>
                <a:gd name="T39" fmla="*/ 12 h 80"/>
                <a:gd name="T40" fmla="*/ 3 w 36"/>
                <a:gd name="T41" fmla="*/ 7 h 80"/>
                <a:gd name="T42" fmla="*/ 6 w 36"/>
                <a:gd name="T43" fmla="*/ 3 h 80"/>
                <a:gd name="T44" fmla="*/ 12 w 36"/>
                <a:gd name="T45" fmla="*/ 1 h 80"/>
                <a:gd name="T46" fmla="*/ 18 w 36"/>
                <a:gd name="T4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80">
                  <a:moveTo>
                    <a:pt x="18" y="0"/>
                  </a:moveTo>
                  <a:lnTo>
                    <a:pt x="22" y="1"/>
                  </a:lnTo>
                  <a:lnTo>
                    <a:pt x="28" y="3"/>
                  </a:lnTo>
                  <a:lnTo>
                    <a:pt x="31" y="7"/>
                  </a:lnTo>
                  <a:lnTo>
                    <a:pt x="34" y="12"/>
                  </a:lnTo>
                  <a:lnTo>
                    <a:pt x="36" y="18"/>
                  </a:lnTo>
                  <a:lnTo>
                    <a:pt x="34" y="61"/>
                  </a:lnTo>
                  <a:lnTo>
                    <a:pt x="34" y="67"/>
                  </a:lnTo>
                  <a:lnTo>
                    <a:pt x="31" y="73"/>
                  </a:lnTo>
                  <a:lnTo>
                    <a:pt x="28" y="76"/>
                  </a:lnTo>
                  <a:lnTo>
                    <a:pt x="22" y="79"/>
                  </a:lnTo>
                  <a:lnTo>
                    <a:pt x="18" y="80"/>
                  </a:lnTo>
                  <a:lnTo>
                    <a:pt x="16" y="80"/>
                  </a:lnTo>
                  <a:lnTo>
                    <a:pt x="12" y="79"/>
                  </a:lnTo>
                  <a:lnTo>
                    <a:pt x="6" y="76"/>
                  </a:lnTo>
                  <a:lnTo>
                    <a:pt x="3" y="73"/>
                  </a:lnTo>
                  <a:lnTo>
                    <a:pt x="0" y="67"/>
                  </a:lnTo>
                  <a:lnTo>
                    <a:pt x="0" y="61"/>
                  </a:lnTo>
                  <a:lnTo>
                    <a:pt x="0" y="18"/>
                  </a:lnTo>
                  <a:lnTo>
                    <a:pt x="0" y="12"/>
                  </a:lnTo>
                  <a:lnTo>
                    <a:pt x="3" y="7"/>
                  </a:lnTo>
                  <a:lnTo>
                    <a:pt x="6"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4" name="Freeform 262">
              <a:extLst>
                <a:ext uri="{FF2B5EF4-FFF2-40B4-BE49-F238E27FC236}">
                  <a16:creationId xmlns:a16="http://schemas.microsoft.com/office/drawing/2014/main" id="{F22EED03-B809-4681-8FCE-CD7C37233100}"/>
                </a:ext>
              </a:extLst>
            </p:cNvPr>
            <p:cNvSpPr>
              <a:spLocks/>
            </p:cNvSpPr>
            <p:nvPr/>
          </p:nvSpPr>
          <p:spPr bwMode="auto">
            <a:xfrm>
              <a:off x="3495676" y="3760788"/>
              <a:ext cx="103188" cy="28575"/>
            </a:xfrm>
            <a:custGeom>
              <a:avLst/>
              <a:gdLst>
                <a:gd name="T0" fmla="*/ 16 w 128"/>
                <a:gd name="T1" fmla="*/ 0 h 36"/>
                <a:gd name="T2" fmla="*/ 110 w 128"/>
                <a:gd name="T3" fmla="*/ 0 h 36"/>
                <a:gd name="T4" fmla="*/ 116 w 128"/>
                <a:gd name="T5" fmla="*/ 0 h 36"/>
                <a:gd name="T6" fmla="*/ 121 w 128"/>
                <a:gd name="T7" fmla="*/ 3 h 36"/>
                <a:gd name="T8" fmla="*/ 124 w 128"/>
                <a:gd name="T9" fmla="*/ 8 h 36"/>
                <a:gd name="T10" fmla="*/ 127 w 128"/>
                <a:gd name="T11" fmla="*/ 12 h 36"/>
                <a:gd name="T12" fmla="*/ 128 w 128"/>
                <a:gd name="T13" fmla="*/ 18 h 36"/>
                <a:gd name="T14" fmla="*/ 127 w 128"/>
                <a:gd name="T15" fmla="*/ 23 h 36"/>
                <a:gd name="T16" fmla="*/ 124 w 128"/>
                <a:gd name="T17" fmla="*/ 29 h 36"/>
                <a:gd name="T18" fmla="*/ 121 w 128"/>
                <a:gd name="T19" fmla="*/ 32 h 36"/>
                <a:gd name="T20" fmla="*/ 116 w 128"/>
                <a:gd name="T21" fmla="*/ 35 h 36"/>
                <a:gd name="T22" fmla="*/ 110 w 128"/>
                <a:gd name="T23" fmla="*/ 36 h 36"/>
                <a:gd name="T24" fmla="*/ 16 w 128"/>
                <a:gd name="T25" fmla="*/ 36 h 36"/>
                <a:gd name="T26" fmla="*/ 12 w 128"/>
                <a:gd name="T27" fmla="*/ 35 h 36"/>
                <a:gd name="T28" fmla="*/ 7 w 128"/>
                <a:gd name="T29" fmla="*/ 32 h 36"/>
                <a:gd name="T30" fmla="*/ 3 w 128"/>
                <a:gd name="T31" fmla="*/ 29 h 36"/>
                <a:gd name="T32" fmla="*/ 0 w 128"/>
                <a:gd name="T33" fmla="*/ 23 h 36"/>
                <a:gd name="T34" fmla="*/ 0 w 128"/>
                <a:gd name="T35" fmla="*/ 18 h 36"/>
                <a:gd name="T36" fmla="*/ 0 w 128"/>
                <a:gd name="T37" fmla="*/ 12 h 36"/>
                <a:gd name="T38" fmla="*/ 3 w 128"/>
                <a:gd name="T39" fmla="*/ 8 h 36"/>
                <a:gd name="T40" fmla="*/ 7 w 128"/>
                <a:gd name="T41" fmla="*/ 3 h 36"/>
                <a:gd name="T42" fmla="*/ 12 w 128"/>
                <a:gd name="T43" fmla="*/ 0 h 36"/>
                <a:gd name="T44" fmla="*/ 16 w 128"/>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36">
                  <a:moveTo>
                    <a:pt x="16" y="0"/>
                  </a:moveTo>
                  <a:lnTo>
                    <a:pt x="110" y="0"/>
                  </a:lnTo>
                  <a:lnTo>
                    <a:pt x="116" y="0"/>
                  </a:lnTo>
                  <a:lnTo>
                    <a:pt x="121" y="3"/>
                  </a:lnTo>
                  <a:lnTo>
                    <a:pt x="124" y="8"/>
                  </a:lnTo>
                  <a:lnTo>
                    <a:pt x="127" y="12"/>
                  </a:lnTo>
                  <a:lnTo>
                    <a:pt x="128" y="18"/>
                  </a:lnTo>
                  <a:lnTo>
                    <a:pt x="127" y="23"/>
                  </a:lnTo>
                  <a:lnTo>
                    <a:pt x="124" y="29"/>
                  </a:lnTo>
                  <a:lnTo>
                    <a:pt x="121" y="32"/>
                  </a:lnTo>
                  <a:lnTo>
                    <a:pt x="116" y="35"/>
                  </a:lnTo>
                  <a:lnTo>
                    <a:pt x="110" y="36"/>
                  </a:lnTo>
                  <a:lnTo>
                    <a:pt x="16" y="36"/>
                  </a:lnTo>
                  <a:lnTo>
                    <a:pt x="12" y="35"/>
                  </a:lnTo>
                  <a:lnTo>
                    <a:pt x="7" y="32"/>
                  </a:lnTo>
                  <a:lnTo>
                    <a:pt x="3" y="29"/>
                  </a:lnTo>
                  <a:lnTo>
                    <a:pt x="0" y="23"/>
                  </a:lnTo>
                  <a:lnTo>
                    <a:pt x="0" y="18"/>
                  </a:lnTo>
                  <a:lnTo>
                    <a:pt x="0" y="12"/>
                  </a:lnTo>
                  <a:lnTo>
                    <a:pt x="3" y="8"/>
                  </a:lnTo>
                  <a:lnTo>
                    <a:pt x="7" y="3"/>
                  </a:lnTo>
                  <a:lnTo>
                    <a:pt x="12"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5" name="Freeform 263">
              <a:extLst>
                <a:ext uri="{FF2B5EF4-FFF2-40B4-BE49-F238E27FC236}">
                  <a16:creationId xmlns:a16="http://schemas.microsoft.com/office/drawing/2014/main" id="{6631D7BE-A062-45DB-903E-3B8AABB908ED}"/>
                </a:ext>
              </a:extLst>
            </p:cNvPr>
            <p:cNvSpPr>
              <a:spLocks noEditPoints="1"/>
            </p:cNvSpPr>
            <p:nvPr/>
          </p:nvSpPr>
          <p:spPr bwMode="auto">
            <a:xfrm>
              <a:off x="3425826" y="3756025"/>
              <a:ext cx="33338" cy="34925"/>
            </a:xfrm>
            <a:custGeom>
              <a:avLst/>
              <a:gdLst>
                <a:gd name="T0" fmla="*/ 21 w 42"/>
                <a:gd name="T1" fmla="*/ 21 h 43"/>
                <a:gd name="T2" fmla="*/ 19 w 42"/>
                <a:gd name="T3" fmla="*/ 21 h 43"/>
                <a:gd name="T4" fmla="*/ 19 w 42"/>
                <a:gd name="T5" fmla="*/ 22 h 43"/>
                <a:gd name="T6" fmla="*/ 19 w 42"/>
                <a:gd name="T7" fmla="*/ 22 h 43"/>
                <a:gd name="T8" fmla="*/ 21 w 42"/>
                <a:gd name="T9" fmla="*/ 22 h 43"/>
                <a:gd name="T10" fmla="*/ 22 w 42"/>
                <a:gd name="T11" fmla="*/ 22 h 43"/>
                <a:gd name="T12" fmla="*/ 24 w 42"/>
                <a:gd name="T13" fmla="*/ 22 h 43"/>
                <a:gd name="T14" fmla="*/ 22 w 42"/>
                <a:gd name="T15" fmla="*/ 21 h 43"/>
                <a:gd name="T16" fmla="*/ 21 w 42"/>
                <a:gd name="T17" fmla="*/ 21 h 43"/>
                <a:gd name="T18" fmla="*/ 21 w 42"/>
                <a:gd name="T19" fmla="*/ 0 h 43"/>
                <a:gd name="T20" fmla="*/ 28 w 42"/>
                <a:gd name="T21" fmla="*/ 1 h 43"/>
                <a:gd name="T22" fmla="*/ 33 w 42"/>
                <a:gd name="T23" fmla="*/ 4 h 43"/>
                <a:gd name="T24" fmla="*/ 37 w 42"/>
                <a:gd name="T25" fmla="*/ 9 h 43"/>
                <a:gd name="T26" fmla="*/ 40 w 42"/>
                <a:gd name="T27" fmla="*/ 15 h 43"/>
                <a:gd name="T28" fmla="*/ 42 w 42"/>
                <a:gd name="T29" fmla="*/ 22 h 43"/>
                <a:gd name="T30" fmla="*/ 40 w 42"/>
                <a:gd name="T31" fmla="*/ 28 h 43"/>
                <a:gd name="T32" fmla="*/ 37 w 42"/>
                <a:gd name="T33" fmla="*/ 34 h 43"/>
                <a:gd name="T34" fmla="*/ 33 w 42"/>
                <a:gd name="T35" fmla="*/ 39 h 43"/>
                <a:gd name="T36" fmla="*/ 28 w 42"/>
                <a:gd name="T37" fmla="*/ 42 h 43"/>
                <a:gd name="T38" fmla="*/ 21 w 42"/>
                <a:gd name="T39" fmla="*/ 43 h 43"/>
                <a:gd name="T40" fmla="*/ 15 w 42"/>
                <a:gd name="T41" fmla="*/ 42 h 43"/>
                <a:gd name="T42" fmla="*/ 9 w 42"/>
                <a:gd name="T43" fmla="*/ 39 h 43"/>
                <a:gd name="T44" fmla="*/ 4 w 42"/>
                <a:gd name="T45" fmla="*/ 34 h 43"/>
                <a:gd name="T46" fmla="*/ 1 w 42"/>
                <a:gd name="T47" fmla="*/ 28 h 43"/>
                <a:gd name="T48" fmla="*/ 0 w 42"/>
                <a:gd name="T49" fmla="*/ 22 h 43"/>
                <a:gd name="T50" fmla="*/ 1 w 42"/>
                <a:gd name="T51" fmla="*/ 15 h 43"/>
                <a:gd name="T52" fmla="*/ 4 w 42"/>
                <a:gd name="T53" fmla="*/ 9 h 43"/>
                <a:gd name="T54" fmla="*/ 9 w 42"/>
                <a:gd name="T55" fmla="*/ 4 h 43"/>
                <a:gd name="T56" fmla="*/ 15 w 42"/>
                <a:gd name="T57" fmla="*/ 1 h 43"/>
                <a:gd name="T58" fmla="*/ 21 w 4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3">
                  <a:moveTo>
                    <a:pt x="21" y="21"/>
                  </a:moveTo>
                  <a:lnTo>
                    <a:pt x="19" y="21"/>
                  </a:lnTo>
                  <a:lnTo>
                    <a:pt x="19" y="22"/>
                  </a:lnTo>
                  <a:lnTo>
                    <a:pt x="19" y="22"/>
                  </a:lnTo>
                  <a:lnTo>
                    <a:pt x="21" y="22"/>
                  </a:lnTo>
                  <a:lnTo>
                    <a:pt x="22" y="22"/>
                  </a:lnTo>
                  <a:lnTo>
                    <a:pt x="24" y="22"/>
                  </a:lnTo>
                  <a:lnTo>
                    <a:pt x="22" y="21"/>
                  </a:lnTo>
                  <a:lnTo>
                    <a:pt x="21" y="21"/>
                  </a:lnTo>
                  <a:close/>
                  <a:moveTo>
                    <a:pt x="21" y="0"/>
                  </a:moveTo>
                  <a:lnTo>
                    <a:pt x="28" y="1"/>
                  </a:lnTo>
                  <a:lnTo>
                    <a:pt x="33" y="4"/>
                  </a:lnTo>
                  <a:lnTo>
                    <a:pt x="37" y="9"/>
                  </a:lnTo>
                  <a:lnTo>
                    <a:pt x="40" y="15"/>
                  </a:lnTo>
                  <a:lnTo>
                    <a:pt x="42" y="22"/>
                  </a:lnTo>
                  <a:lnTo>
                    <a:pt x="40" y="28"/>
                  </a:lnTo>
                  <a:lnTo>
                    <a:pt x="37" y="34"/>
                  </a:lnTo>
                  <a:lnTo>
                    <a:pt x="33" y="39"/>
                  </a:lnTo>
                  <a:lnTo>
                    <a:pt x="28" y="42"/>
                  </a:lnTo>
                  <a:lnTo>
                    <a:pt x="21" y="43"/>
                  </a:lnTo>
                  <a:lnTo>
                    <a:pt x="15" y="42"/>
                  </a:lnTo>
                  <a:lnTo>
                    <a:pt x="9" y="39"/>
                  </a:lnTo>
                  <a:lnTo>
                    <a:pt x="4" y="34"/>
                  </a:lnTo>
                  <a:lnTo>
                    <a:pt x="1" y="28"/>
                  </a:lnTo>
                  <a:lnTo>
                    <a:pt x="0" y="22"/>
                  </a:lnTo>
                  <a:lnTo>
                    <a:pt x="1" y="15"/>
                  </a:lnTo>
                  <a:lnTo>
                    <a:pt x="4" y="9"/>
                  </a:lnTo>
                  <a:lnTo>
                    <a:pt x="9" y="4"/>
                  </a:lnTo>
                  <a:lnTo>
                    <a:pt x="15"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6" name="Freeform 264">
              <a:extLst>
                <a:ext uri="{FF2B5EF4-FFF2-40B4-BE49-F238E27FC236}">
                  <a16:creationId xmlns:a16="http://schemas.microsoft.com/office/drawing/2014/main" id="{872AE350-6FAB-4BCD-852B-8D43124FDAFD}"/>
                </a:ext>
              </a:extLst>
            </p:cNvPr>
            <p:cNvSpPr>
              <a:spLocks noEditPoints="1"/>
            </p:cNvSpPr>
            <p:nvPr/>
          </p:nvSpPr>
          <p:spPr bwMode="auto">
            <a:xfrm>
              <a:off x="3651251" y="2847975"/>
              <a:ext cx="195263" cy="309562"/>
            </a:xfrm>
            <a:custGeom>
              <a:avLst/>
              <a:gdLst>
                <a:gd name="T0" fmla="*/ 24 w 246"/>
                <a:gd name="T1" fmla="*/ 23 h 391"/>
                <a:gd name="T2" fmla="*/ 24 w 246"/>
                <a:gd name="T3" fmla="*/ 367 h 391"/>
                <a:gd name="T4" fmla="*/ 224 w 246"/>
                <a:gd name="T5" fmla="*/ 367 h 391"/>
                <a:gd name="T6" fmla="*/ 224 w 246"/>
                <a:gd name="T7" fmla="*/ 23 h 391"/>
                <a:gd name="T8" fmla="*/ 24 w 246"/>
                <a:gd name="T9" fmla="*/ 23 h 391"/>
                <a:gd name="T10" fmla="*/ 0 w 246"/>
                <a:gd name="T11" fmla="*/ 0 h 391"/>
                <a:gd name="T12" fmla="*/ 246 w 246"/>
                <a:gd name="T13" fmla="*/ 0 h 391"/>
                <a:gd name="T14" fmla="*/ 246 w 246"/>
                <a:gd name="T15" fmla="*/ 391 h 391"/>
                <a:gd name="T16" fmla="*/ 0 w 246"/>
                <a:gd name="T17" fmla="*/ 391 h 391"/>
                <a:gd name="T18" fmla="*/ 0 w 246"/>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91">
                  <a:moveTo>
                    <a:pt x="24" y="23"/>
                  </a:moveTo>
                  <a:lnTo>
                    <a:pt x="24" y="367"/>
                  </a:lnTo>
                  <a:lnTo>
                    <a:pt x="224" y="367"/>
                  </a:lnTo>
                  <a:lnTo>
                    <a:pt x="224" y="23"/>
                  </a:lnTo>
                  <a:lnTo>
                    <a:pt x="24" y="23"/>
                  </a:lnTo>
                  <a:close/>
                  <a:moveTo>
                    <a:pt x="0" y="0"/>
                  </a:moveTo>
                  <a:lnTo>
                    <a:pt x="246" y="0"/>
                  </a:lnTo>
                  <a:lnTo>
                    <a:pt x="246" y="391"/>
                  </a:lnTo>
                  <a:lnTo>
                    <a:pt x="0" y="3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7" name="Freeform 265">
              <a:extLst>
                <a:ext uri="{FF2B5EF4-FFF2-40B4-BE49-F238E27FC236}">
                  <a16:creationId xmlns:a16="http://schemas.microsoft.com/office/drawing/2014/main" id="{7488F300-14E6-4D35-A3A5-FD42F0C80EB1}"/>
                </a:ext>
              </a:extLst>
            </p:cNvPr>
            <p:cNvSpPr>
              <a:spLocks noEditPoints="1"/>
            </p:cNvSpPr>
            <p:nvPr/>
          </p:nvSpPr>
          <p:spPr bwMode="auto">
            <a:xfrm>
              <a:off x="3711576" y="2813050"/>
              <a:ext cx="74613" cy="39687"/>
            </a:xfrm>
            <a:custGeom>
              <a:avLst/>
              <a:gdLst>
                <a:gd name="T0" fmla="*/ 26 w 94"/>
                <a:gd name="T1" fmla="*/ 24 h 51"/>
                <a:gd name="T2" fmla="*/ 24 w 94"/>
                <a:gd name="T3" fmla="*/ 24 h 51"/>
                <a:gd name="T4" fmla="*/ 23 w 94"/>
                <a:gd name="T5" fmla="*/ 25 h 51"/>
                <a:gd name="T6" fmla="*/ 24 w 94"/>
                <a:gd name="T7" fmla="*/ 27 h 51"/>
                <a:gd name="T8" fmla="*/ 26 w 94"/>
                <a:gd name="T9" fmla="*/ 27 h 51"/>
                <a:gd name="T10" fmla="*/ 70 w 94"/>
                <a:gd name="T11" fmla="*/ 27 h 51"/>
                <a:gd name="T12" fmla="*/ 70 w 94"/>
                <a:gd name="T13" fmla="*/ 39 h 51"/>
                <a:gd name="T14" fmla="*/ 70 w 94"/>
                <a:gd name="T15" fmla="*/ 27 h 51"/>
                <a:gd name="T16" fmla="*/ 72 w 94"/>
                <a:gd name="T17" fmla="*/ 27 h 51"/>
                <a:gd name="T18" fmla="*/ 72 w 94"/>
                <a:gd name="T19" fmla="*/ 25 h 51"/>
                <a:gd name="T20" fmla="*/ 72 w 94"/>
                <a:gd name="T21" fmla="*/ 24 h 51"/>
                <a:gd name="T22" fmla="*/ 70 w 94"/>
                <a:gd name="T23" fmla="*/ 24 h 51"/>
                <a:gd name="T24" fmla="*/ 26 w 94"/>
                <a:gd name="T25" fmla="*/ 24 h 51"/>
                <a:gd name="T26" fmla="*/ 26 w 94"/>
                <a:gd name="T27" fmla="*/ 0 h 51"/>
                <a:gd name="T28" fmla="*/ 70 w 94"/>
                <a:gd name="T29" fmla="*/ 0 h 51"/>
                <a:gd name="T30" fmla="*/ 82 w 94"/>
                <a:gd name="T31" fmla="*/ 5 h 51"/>
                <a:gd name="T32" fmla="*/ 91 w 94"/>
                <a:gd name="T33" fmla="*/ 13 h 51"/>
                <a:gd name="T34" fmla="*/ 94 w 94"/>
                <a:gd name="T35" fmla="*/ 25 h 51"/>
                <a:gd name="T36" fmla="*/ 91 w 94"/>
                <a:gd name="T37" fmla="*/ 37 h 51"/>
                <a:gd name="T38" fmla="*/ 82 w 94"/>
                <a:gd name="T39" fmla="*/ 46 h 51"/>
                <a:gd name="T40" fmla="*/ 70 w 94"/>
                <a:gd name="T41" fmla="*/ 51 h 51"/>
                <a:gd name="T42" fmla="*/ 26 w 94"/>
                <a:gd name="T43" fmla="*/ 51 h 51"/>
                <a:gd name="T44" fmla="*/ 12 w 94"/>
                <a:gd name="T45" fmla="*/ 46 h 51"/>
                <a:gd name="T46" fmla="*/ 3 w 94"/>
                <a:gd name="T47" fmla="*/ 37 h 51"/>
                <a:gd name="T48" fmla="*/ 0 w 94"/>
                <a:gd name="T49" fmla="*/ 25 h 51"/>
                <a:gd name="T50" fmla="*/ 3 w 94"/>
                <a:gd name="T51" fmla="*/ 13 h 51"/>
                <a:gd name="T52" fmla="*/ 12 w 94"/>
                <a:gd name="T53" fmla="*/ 5 h 51"/>
                <a:gd name="T54" fmla="*/ 26 w 94"/>
                <a:gd name="T5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51">
                  <a:moveTo>
                    <a:pt x="26" y="24"/>
                  </a:moveTo>
                  <a:lnTo>
                    <a:pt x="24" y="24"/>
                  </a:lnTo>
                  <a:lnTo>
                    <a:pt x="23" y="25"/>
                  </a:lnTo>
                  <a:lnTo>
                    <a:pt x="24" y="27"/>
                  </a:lnTo>
                  <a:lnTo>
                    <a:pt x="26" y="27"/>
                  </a:lnTo>
                  <a:lnTo>
                    <a:pt x="70" y="27"/>
                  </a:lnTo>
                  <a:lnTo>
                    <a:pt x="70" y="39"/>
                  </a:lnTo>
                  <a:lnTo>
                    <a:pt x="70" y="27"/>
                  </a:lnTo>
                  <a:lnTo>
                    <a:pt x="72" y="27"/>
                  </a:lnTo>
                  <a:lnTo>
                    <a:pt x="72" y="25"/>
                  </a:lnTo>
                  <a:lnTo>
                    <a:pt x="72" y="24"/>
                  </a:lnTo>
                  <a:lnTo>
                    <a:pt x="70" y="24"/>
                  </a:lnTo>
                  <a:lnTo>
                    <a:pt x="26" y="24"/>
                  </a:lnTo>
                  <a:close/>
                  <a:moveTo>
                    <a:pt x="26" y="0"/>
                  </a:moveTo>
                  <a:lnTo>
                    <a:pt x="70" y="0"/>
                  </a:lnTo>
                  <a:lnTo>
                    <a:pt x="82" y="5"/>
                  </a:lnTo>
                  <a:lnTo>
                    <a:pt x="91" y="13"/>
                  </a:lnTo>
                  <a:lnTo>
                    <a:pt x="94" y="25"/>
                  </a:lnTo>
                  <a:lnTo>
                    <a:pt x="91" y="37"/>
                  </a:lnTo>
                  <a:lnTo>
                    <a:pt x="82" y="46"/>
                  </a:lnTo>
                  <a:lnTo>
                    <a:pt x="70" y="51"/>
                  </a:lnTo>
                  <a:lnTo>
                    <a:pt x="26" y="51"/>
                  </a:lnTo>
                  <a:lnTo>
                    <a:pt x="12" y="46"/>
                  </a:lnTo>
                  <a:lnTo>
                    <a:pt x="3" y="37"/>
                  </a:lnTo>
                  <a:lnTo>
                    <a:pt x="0" y="25"/>
                  </a:lnTo>
                  <a:lnTo>
                    <a:pt x="3" y="13"/>
                  </a:lnTo>
                  <a:lnTo>
                    <a:pt x="12" y="5"/>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8" name="Freeform 266">
              <a:extLst>
                <a:ext uri="{FF2B5EF4-FFF2-40B4-BE49-F238E27FC236}">
                  <a16:creationId xmlns:a16="http://schemas.microsoft.com/office/drawing/2014/main" id="{7581852A-D118-4E60-A0AD-7009BA76B917}"/>
                </a:ext>
              </a:extLst>
            </p:cNvPr>
            <p:cNvSpPr>
              <a:spLocks noEditPoints="1"/>
            </p:cNvSpPr>
            <p:nvPr/>
          </p:nvSpPr>
          <p:spPr bwMode="auto">
            <a:xfrm>
              <a:off x="3636963" y="2798763"/>
              <a:ext cx="222250" cy="393700"/>
            </a:xfrm>
            <a:custGeom>
              <a:avLst/>
              <a:gdLst>
                <a:gd name="T0" fmla="*/ 25 w 279"/>
                <a:gd name="T1" fmla="*/ 23 h 496"/>
                <a:gd name="T2" fmla="*/ 23 w 279"/>
                <a:gd name="T3" fmla="*/ 24 h 496"/>
                <a:gd name="T4" fmla="*/ 23 w 279"/>
                <a:gd name="T5" fmla="*/ 26 h 496"/>
                <a:gd name="T6" fmla="*/ 23 w 279"/>
                <a:gd name="T7" fmla="*/ 471 h 496"/>
                <a:gd name="T8" fmla="*/ 23 w 279"/>
                <a:gd name="T9" fmla="*/ 473 h 496"/>
                <a:gd name="T10" fmla="*/ 25 w 279"/>
                <a:gd name="T11" fmla="*/ 474 h 496"/>
                <a:gd name="T12" fmla="*/ 253 w 279"/>
                <a:gd name="T13" fmla="*/ 474 h 496"/>
                <a:gd name="T14" fmla="*/ 253 w 279"/>
                <a:gd name="T15" fmla="*/ 485 h 496"/>
                <a:gd name="T16" fmla="*/ 253 w 279"/>
                <a:gd name="T17" fmla="*/ 474 h 496"/>
                <a:gd name="T18" fmla="*/ 255 w 279"/>
                <a:gd name="T19" fmla="*/ 473 h 496"/>
                <a:gd name="T20" fmla="*/ 255 w 279"/>
                <a:gd name="T21" fmla="*/ 471 h 496"/>
                <a:gd name="T22" fmla="*/ 256 w 279"/>
                <a:gd name="T23" fmla="*/ 26 h 496"/>
                <a:gd name="T24" fmla="*/ 255 w 279"/>
                <a:gd name="T25" fmla="*/ 24 h 496"/>
                <a:gd name="T26" fmla="*/ 253 w 279"/>
                <a:gd name="T27" fmla="*/ 23 h 496"/>
                <a:gd name="T28" fmla="*/ 25 w 279"/>
                <a:gd name="T29" fmla="*/ 23 h 496"/>
                <a:gd name="T30" fmla="*/ 25 w 279"/>
                <a:gd name="T31" fmla="*/ 0 h 496"/>
                <a:gd name="T32" fmla="*/ 253 w 279"/>
                <a:gd name="T33" fmla="*/ 0 h 496"/>
                <a:gd name="T34" fmla="*/ 265 w 279"/>
                <a:gd name="T35" fmla="*/ 3 h 496"/>
                <a:gd name="T36" fmla="*/ 276 w 279"/>
                <a:gd name="T37" fmla="*/ 12 h 496"/>
                <a:gd name="T38" fmla="*/ 279 w 279"/>
                <a:gd name="T39" fmla="*/ 26 h 496"/>
                <a:gd name="T40" fmla="*/ 279 w 279"/>
                <a:gd name="T41" fmla="*/ 471 h 496"/>
                <a:gd name="T42" fmla="*/ 276 w 279"/>
                <a:gd name="T43" fmla="*/ 485 h 496"/>
                <a:gd name="T44" fmla="*/ 265 w 279"/>
                <a:gd name="T45" fmla="*/ 493 h 496"/>
                <a:gd name="T46" fmla="*/ 253 w 279"/>
                <a:gd name="T47" fmla="*/ 496 h 496"/>
                <a:gd name="T48" fmla="*/ 25 w 279"/>
                <a:gd name="T49" fmla="*/ 496 h 496"/>
                <a:gd name="T50" fmla="*/ 13 w 279"/>
                <a:gd name="T51" fmla="*/ 493 h 496"/>
                <a:gd name="T52" fmla="*/ 3 w 279"/>
                <a:gd name="T53" fmla="*/ 485 h 496"/>
                <a:gd name="T54" fmla="*/ 0 w 279"/>
                <a:gd name="T55" fmla="*/ 471 h 496"/>
                <a:gd name="T56" fmla="*/ 0 w 279"/>
                <a:gd name="T57" fmla="*/ 26 h 496"/>
                <a:gd name="T58" fmla="*/ 4 w 279"/>
                <a:gd name="T59" fmla="*/ 12 h 496"/>
                <a:gd name="T60" fmla="*/ 13 w 279"/>
                <a:gd name="T61" fmla="*/ 3 h 496"/>
                <a:gd name="T62" fmla="*/ 25 w 279"/>
                <a:gd name="T6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496">
                  <a:moveTo>
                    <a:pt x="25" y="23"/>
                  </a:moveTo>
                  <a:lnTo>
                    <a:pt x="23" y="24"/>
                  </a:lnTo>
                  <a:lnTo>
                    <a:pt x="23" y="26"/>
                  </a:lnTo>
                  <a:lnTo>
                    <a:pt x="23" y="471"/>
                  </a:lnTo>
                  <a:lnTo>
                    <a:pt x="23" y="473"/>
                  </a:lnTo>
                  <a:lnTo>
                    <a:pt x="25" y="474"/>
                  </a:lnTo>
                  <a:lnTo>
                    <a:pt x="253" y="474"/>
                  </a:lnTo>
                  <a:lnTo>
                    <a:pt x="253" y="485"/>
                  </a:lnTo>
                  <a:lnTo>
                    <a:pt x="253" y="474"/>
                  </a:lnTo>
                  <a:lnTo>
                    <a:pt x="255" y="473"/>
                  </a:lnTo>
                  <a:lnTo>
                    <a:pt x="255" y="471"/>
                  </a:lnTo>
                  <a:lnTo>
                    <a:pt x="256" y="26"/>
                  </a:lnTo>
                  <a:lnTo>
                    <a:pt x="255" y="24"/>
                  </a:lnTo>
                  <a:lnTo>
                    <a:pt x="253" y="23"/>
                  </a:lnTo>
                  <a:lnTo>
                    <a:pt x="25" y="23"/>
                  </a:lnTo>
                  <a:close/>
                  <a:moveTo>
                    <a:pt x="25" y="0"/>
                  </a:moveTo>
                  <a:lnTo>
                    <a:pt x="253" y="0"/>
                  </a:lnTo>
                  <a:lnTo>
                    <a:pt x="265" y="3"/>
                  </a:lnTo>
                  <a:lnTo>
                    <a:pt x="276" y="12"/>
                  </a:lnTo>
                  <a:lnTo>
                    <a:pt x="279" y="26"/>
                  </a:lnTo>
                  <a:lnTo>
                    <a:pt x="279" y="471"/>
                  </a:lnTo>
                  <a:lnTo>
                    <a:pt x="276" y="485"/>
                  </a:lnTo>
                  <a:lnTo>
                    <a:pt x="265" y="493"/>
                  </a:lnTo>
                  <a:lnTo>
                    <a:pt x="253" y="496"/>
                  </a:lnTo>
                  <a:lnTo>
                    <a:pt x="25" y="496"/>
                  </a:lnTo>
                  <a:lnTo>
                    <a:pt x="13" y="493"/>
                  </a:lnTo>
                  <a:lnTo>
                    <a:pt x="3" y="485"/>
                  </a:lnTo>
                  <a:lnTo>
                    <a:pt x="0" y="471"/>
                  </a:lnTo>
                  <a:lnTo>
                    <a:pt x="0" y="26"/>
                  </a:lnTo>
                  <a:lnTo>
                    <a:pt x="4" y="12"/>
                  </a:lnTo>
                  <a:lnTo>
                    <a:pt x="13" y="3"/>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9" name="Freeform 267">
              <a:extLst>
                <a:ext uri="{FF2B5EF4-FFF2-40B4-BE49-F238E27FC236}">
                  <a16:creationId xmlns:a16="http://schemas.microsoft.com/office/drawing/2014/main" id="{AD0AAAA3-B528-41C1-BEB7-81D9473ABD5E}"/>
                </a:ext>
              </a:extLst>
            </p:cNvPr>
            <p:cNvSpPr>
              <a:spLocks/>
            </p:cNvSpPr>
            <p:nvPr/>
          </p:nvSpPr>
          <p:spPr bwMode="auto">
            <a:xfrm>
              <a:off x="3841751" y="3062288"/>
              <a:ext cx="23813" cy="77787"/>
            </a:xfrm>
            <a:custGeom>
              <a:avLst/>
              <a:gdLst>
                <a:gd name="T0" fmla="*/ 15 w 32"/>
                <a:gd name="T1" fmla="*/ 0 h 99"/>
                <a:gd name="T2" fmla="*/ 21 w 32"/>
                <a:gd name="T3" fmla="*/ 0 h 99"/>
                <a:gd name="T4" fmla="*/ 26 w 32"/>
                <a:gd name="T5" fmla="*/ 3 h 99"/>
                <a:gd name="T6" fmla="*/ 29 w 32"/>
                <a:gd name="T7" fmla="*/ 6 h 99"/>
                <a:gd name="T8" fmla="*/ 30 w 32"/>
                <a:gd name="T9" fmla="*/ 10 h 99"/>
                <a:gd name="T10" fmla="*/ 32 w 32"/>
                <a:gd name="T11" fmla="*/ 16 h 99"/>
                <a:gd name="T12" fmla="*/ 32 w 32"/>
                <a:gd name="T13" fmla="*/ 84 h 99"/>
                <a:gd name="T14" fmla="*/ 30 w 32"/>
                <a:gd name="T15" fmla="*/ 88 h 99"/>
                <a:gd name="T16" fmla="*/ 29 w 32"/>
                <a:gd name="T17" fmla="*/ 93 h 99"/>
                <a:gd name="T18" fmla="*/ 26 w 32"/>
                <a:gd name="T19" fmla="*/ 96 h 99"/>
                <a:gd name="T20" fmla="*/ 21 w 32"/>
                <a:gd name="T21" fmla="*/ 99 h 99"/>
                <a:gd name="T22" fmla="*/ 15 w 32"/>
                <a:gd name="T23" fmla="*/ 99 h 99"/>
                <a:gd name="T24" fmla="*/ 11 w 32"/>
                <a:gd name="T25" fmla="*/ 99 h 99"/>
                <a:gd name="T26" fmla="*/ 6 w 32"/>
                <a:gd name="T27" fmla="*/ 96 h 99"/>
                <a:gd name="T28" fmla="*/ 3 w 32"/>
                <a:gd name="T29" fmla="*/ 93 h 99"/>
                <a:gd name="T30" fmla="*/ 0 w 32"/>
                <a:gd name="T31" fmla="*/ 88 h 99"/>
                <a:gd name="T32" fmla="*/ 0 w 32"/>
                <a:gd name="T33" fmla="*/ 84 h 99"/>
                <a:gd name="T34" fmla="*/ 0 w 32"/>
                <a:gd name="T35" fmla="*/ 16 h 99"/>
                <a:gd name="T36" fmla="*/ 0 w 32"/>
                <a:gd name="T37" fmla="*/ 10 h 99"/>
                <a:gd name="T38" fmla="*/ 3 w 32"/>
                <a:gd name="T39" fmla="*/ 6 h 99"/>
                <a:gd name="T40" fmla="*/ 6 w 32"/>
                <a:gd name="T41" fmla="*/ 3 h 99"/>
                <a:gd name="T42" fmla="*/ 11 w 32"/>
                <a:gd name="T43" fmla="*/ 0 h 99"/>
                <a:gd name="T44" fmla="*/ 15 w 32"/>
                <a:gd name="T4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99">
                  <a:moveTo>
                    <a:pt x="15" y="0"/>
                  </a:moveTo>
                  <a:lnTo>
                    <a:pt x="21" y="0"/>
                  </a:lnTo>
                  <a:lnTo>
                    <a:pt x="26" y="3"/>
                  </a:lnTo>
                  <a:lnTo>
                    <a:pt x="29" y="6"/>
                  </a:lnTo>
                  <a:lnTo>
                    <a:pt x="30" y="10"/>
                  </a:lnTo>
                  <a:lnTo>
                    <a:pt x="32" y="16"/>
                  </a:lnTo>
                  <a:lnTo>
                    <a:pt x="32" y="84"/>
                  </a:lnTo>
                  <a:lnTo>
                    <a:pt x="30" y="88"/>
                  </a:lnTo>
                  <a:lnTo>
                    <a:pt x="29" y="93"/>
                  </a:lnTo>
                  <a:lnTo>
                    <a:pt x="26" y="96"/>
                  </a:lnTo>
                  <a:lnTo>
                    <a:pt x="21" y="99"/>
                  </a:lnTo>
                  <a:lnTo>
                    <a:pt x="15" y="99"/>
                  </a:lnTo>
                  <a:lnTo>
                    <a:pt x="11" y="99"/>
                  </a:lnTo>
                  <a:lnTo>
                    <a:pt x="6" y="96"/>
                  </a:lnTo>
                  <a:lnTo>
                    <a:pt x="3" y="93"/>
                  </a:lnTo>
                  <a:lnTo>
                    <a:pt x="0" y="88"/>
                  </a:lnTo>
                  <a:lnTo>
                    <a:pt x="0" y="84"/>
                  </a:lnTo>
                  <a:lnTo>
                    <a:pt x="0" y="16"/>
                  </a:lnTo>
                  <a:lnTo>
                    <a:pt x="0" y="10"/>
                  </a:lnTo>
                  <a:lnTo>
                    <a:pt x="3" y="6"/>
                  </a:lnTo>
                  <a:lnTo>
                    <a:pt x="6" y="3"/>
                  </a:lnTo>
                  <a:lnTo>
                    <a:pt x="11"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0" name="Freeform 268">
              <a:extLst>
                <a:ext uri="{FF2B5EF4-FFF2-40B4-BE49-F238E27FC236}">
                  <a16:creationId xmlns:a16="http://schemas.microsoft.com/office/drawing/2014/main" id="{8F317CE0-5F9E-4B93-85BB-837DEA67E6DB}"/>
                </a:ext>
              </a:extLst>
            </p:cNvPr>
            <p:cNvSpPr>
              <a:spLocks/>
            </p:cNvSpPr>
            <p:nvPr/>
          </p:nvSpPr>
          <p:spPr bwMode="auto">
            <a:xfrm>
              <a:off x="3630613" y="3068638"/>
              <a:ext cx="25400" cy="47625"/>
            </a:xfrm>
            <a:custGeom>
              <a:avLst/>
              <a:gdLst>
                <a:gd name="T0" fmla="*/ 16 w 32"/>
                <a:gd name="T1" fmla="*/ 0 h 60"/>
                <a:gd name="T2" fmla="*/ 21 w 32"/>
                <a:gd name="T3" fmla="*/ 1 h 60"/>
                <a:gd name="T4" fmla="*/ 25 w 32"/>
                <a:gd name="T5" fmla="*/ 3 h 60"/>
                <a:gd name="T6" fmla="*/ 29 w 32"/>
                <a:gd name="T7" fmla="*/ 7 h 60"/>
                <a:gd name="T8" fmla="*/ 31 w 32"/>
                <a:gd name="T9" fmla="*/ 10 h 60"/>
                <a:gd name="T10" fmla="*/ 32 w 32"/>
                <a:gd name="T11" fmla="*/ 16 h 60"/>
                <a:gd name="T12" fmla="*/ 32 w 32"/>
                <a:gd name="T13" fmla="*/ 43 h 60"/>
                <a:gd name="T14" fmla="*/ 31 w 32"/>
                <a:gd name="T15" fmla="*/ 49 h 60"/>
                <a:gd name="T16" fmla="*/ 29 w 32"/>
                <a:gd name="T17" fmla="*/ 54 h 60"/>
                <a:gd name="T18" fmla="*/ 25 w 32"/>
                <a:gd name="T19" fmla="*/ 57 h 60"/>
                <a:gd name="T20" fmla="*/ 21 w 32"/>
                <a:gd name="T21" fmla="*/ 58 h 60"/>
                <a:gd name="T22" fmla="*/ 16 w 32"/>
                <a:gd name="T23" fmla="*/ 60 h 60"/>
                <a:gd name="T24" fmla="*/ 16 w 32"/>
                <a:gd name="T25" fmla="*/ 60 h 60"/>
                <a:gd name="T26" fmla="*/ 12 w 32"/>
                <a:gd name="T27" fmla="*/ 58 h 60"/>
                <a:gd name="T28" fmla="*/ 7 w 32"/>
                <a:gd name="T29" fmla="*/ 57 h 60"/>
                <a:gd name="T30" fmla="*/ 3 w 32"/>
                <a:gd name="T31" fmla="*/ 54 h 60"/>
                <a:gd name="T32" fmla="*/ 1 w 32"/>
                <a:gd name="T33" fmla="*/ 49 h 60"/>
                <a:gd name="T34" fmla="*/ 0 w 32"/>
                <a:gd name="T35" fmla="*/ 43 h 60"/>
                <a:gd name="T36" fmla="*/ 0 w 32"/>
                <a:gd name="T37" fmla="*/ 16 h 60"/>
                <a:gd name="T38" fmla="*/ 1 w 32"/>
                <a:gd name="T39" fmla="*/ 10 h 60"/>
                <a:gd name="T40" fmla="*/ 3 w 32"/>
                <a:gd name="T41" fmla="*/ 7 h 60"/>
                <a:gd name="T42" fmla="*/ 7 w 32"/>
                <a:gd name="T43" fmla="*/ 3 h 60"/>
                <a:gd name="T44" fmla="*/ 12 w 32"/>
                <a:gd name="T45" fmla="*/ 1 h 60"/>
                <a:gd name="T46" fmla="*/ 16 w 3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60">
                  <a:moveTo>
                    <a:pt x="16" y="0"/>
                  </a:moveTo>
                  <a:lnTo>
                    <a:pt x="21" y="1"/>
                  </a:lnTo>
                  <a:lnTo>
                    <a:pt x="25" y="3"/>
                  </a:lnTo>
                  <a:lnTo>
                    <a:pt x="29" y="7"/>
                  </a:lnTo>
                  <a:lnTo>
                    <a:pt x="31" y="10"/>
                  </a:lnTo>
                  <a:lnTo>
                    <a:pt x="32" y="16"/>
                  </a:lnTo>
                  <a:lnTo>
                    <a:pt x="32" y="43"/>
                  </a:lnTo>
                  <a:lnTo>
                    <a:pt x="31" y="49"/>
                  </a:lnTo>
                  <a:lnTo>
                    <a:pt x="29" y="54"/>
                  </a:lnTo>
                  <a:lnTo>
                    <a:pt x="25" y="57"/>
                  </a:lnTo>
                  <a:lnTo>
                    <a:pt x="21" y="58"/>
                  </a:lnTo>
                  <a:lnTo>
                    <a:pt x="16" y="60"/>
                  </a:lnTo>
                  <a:lnTo>
                    <a:pt x="16" y="60"/>
                  </a:lnTo>
                  <a:lnTo>
                    <a:pt x="12" y="58"/>
                  </a:lnTo>
                  <a:lnTo>
                    <a:pt x="7" y="57"/>
                  </a:lnTo>
                  <a:lnTo>
                    <a:pt x="3" y="54"/>
                  </a:lnTo>
                  <a:lnTo>
                    <a:pt x="1" y="49"/>
                  </a:lnTo>
                  <a:lnTo>
                    <a:pt x="0" y="43"/>
                  </a:lnTo>
                  <a:lnTo>
                    <a:pt x="0" y="16"/>
                  </a:lnTo>
                  <a:lnTo>
                    <a:pt x="1" y="10"/>
                  </a:lnTo>
                  <a:lnTo>
                    <a:pt x="3" y="7"/>
                  </a:lnTo>
                  <a:lnTo>
                    <a:pt x="7" y="3"/>
                  </a:lnTo>
                  <a:lnTo>
                    <a:pt x="12"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1" name="Freeform 269">
              <a:extLst>
                <a:ext uri="{FF2B5EF4-FFF2-40B4-BE49-F238E27FC236}">
                  <a16:creationId xmlns:a16="http://schemas.microsoft.com/office/drawing/2014/main" id="{CAA6596D-3845-4DAB-913C-D881236A05BB}"/>
                </a:ext>
              </a:extLst>
            </p:cNvPr>
            <p:cNvSpPr>
              <a:spLocks/>
            </p:cNvSpPr>
            <p:nvPr/>
          </p:nvSpPr>
          <p:spPr bwMode="auto">
            <a:xfrm>
              <a:off x="3711576" y="3154363"/>
              <a:ext cx="74613" cy="25400"/>
            </a:xfrm>
            <a:custGeom>
              <a:avLst/>
              <a:gdLst>
                <a:gd name="T0" fmla="*/ 15 w 94"/>
                <a:gd name="T1" fmla="*/ 0 h 31"/>
                <a:gd name="T2" fmla="*/ 79 w 94"/>
                <a:gd name="T3" fmla="*/ 0 h 31"/>
                <a:gd name="T4" fmla="*/ 84 w 94"/>
                <a:gd name="T5" fmla="*/ 1 h 31"/>
                <a:gd name="T6" fmla="*/ 88 w 94"/>
                <a:gd name="T7" fmla="*/ 3 h 31"/>
                <a:gd name="T8" fmla="*/ 91 w 94"/>
                <a:gd name="T9" fmla="*/ 7 h 31"/>
                <a:gd name="T10" fmla="*/ 94 w 94"/>
                <a:gd name="T11" fmla="*/ 10 h 31"/>
                <a:gd name="T12" fmla="*/ 94 w 94"/>
                <a:gd name="T13" fmla="*/ 16 h 31"/>
                <a:gd name="T14" fmla="*/ 94 w 94"/>
                <a:gd name="T15" fmla="*/ 21 h 31"/>
                <a:gd name="T16" fmla="*/ 91 w 94"/>
                <a:gd name="T17" fmla="*/ 25 h 31"/>
                <a:gd name="T18" fmla="*/ 88 w 94"/>
                <a:gd name="T19" fmla="*/ 28 h 31"/>
                <a:gd name="T20" fmla="*/ 84 w 94"/>
                <a:gd name="T21" fmla="*/ 31 h 31"/>
                <a:gd name="T22" fmla="*/ 79 w 94"/>
                <a:gd name="T23" fmla="*/ 31 h 31"/>
                <a:gd name="T24" fmla="*/ 15 w 94"/>
                <a:gd name="T25" fmla="*/ 31 h 31"/>
                <a:gd name="T26" fmla="*/ 11 w 94"/>
                <a:gd name="T27" fmla="*/ 31 h 31"/>
                <a:gd name="T28" fmla="*/ 6 w 94"/>
                <a:gd name="T29" fmla="*/ 28 h 31"/>
                <a:gd name="T30" fmla="*/ 3 w 94"/>
                <a:gd name="T31" fmla="*/ 25 h 31"/>
                <a:gd name="T32" fmla="*/ 0 w 94"/>
                <a:gd name="T33" fmla="*/ 21 h 31"/>
                <a:gd name="T34" fmla="*/ 0 w 94"/>
                <a:gd name="T35" fmla="*/ 16 h 31"/>
                <a:gd name="T36" fmla="*/ 0 w 94"/>
                <a:gd name="T37" fmla="*/ 10 h 31"/>
                <a:gd name="T38" fmla="*/ 3 w 94"/>
                <a:gd name="T39" fmla="*/ 7 h 31"/>
                <a:gd name="T40" fmla="*/ 6 w 94"/>
                <a:gd name="T41" fmla="*/ 3 h 31"/>
                <a:gd name="T42" fmla="*/ 11 w 94"/>
                <a:gd name="T43" fmla="*/ 1 h 31"/>
                <a:gd name="T44" fmla="*/ 15 w 9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31">
                  <a:moveTo>
                    <a:pt x="15" y="0"/>
                  </a:moveTo>
                  <a:lnTo>
                    <a:pt x="79" y="0"/>
                  </a:lnTo>
                  <a:lnTo>
                    <a:pt x="84" y="1"/>
                  </a:lnTo>
                  <a:lnTo>
                    <a:pt x="88" y="3"/>
                  </a:lnTo>
                  <a:lnTo>
                    <a:pt x="91" y="7"/>
                  </a:lnTo>
                  <a:lnTo>
                    <a:pt x="94" y="10"/>
                  </a:lnTo>
                  <a:lnTo>
                    <a:pt x="94" y="16"/>
                  </a:lnTo>
                  <a:lnTo>
                    <a:pt x="94" y="21"/>
                  </a:lnTo>
                  <a:lnTo>
                    <a:pt x="91" y="25"/>
                  </a:lnTo>
                  <a:lnTo>
                    <a:pt x="88" y="28"/>
                  </a:lnTo>
                  <a:lnTo>
                    <a:pt x="84" y="31"/>
                  </a:lnTo>
                  <a:lnTo>
                    <a:pt x="79" y="31"/>
                  </a:lnTo>
                  <a:lnTo>
                    <a:pt x="15" y="31"/>
                  </a:lnTo>
                  <a:lnTo>
                    <a:pt x="11" y="31"/>
                  </a:lnTo>
                  <a:lnTo>
                    <a:pt x="6" y="28"/>
                  </a:lnTo>
                  <a:lnTo>
                    <a:pt x="3" y="25"/>
                  </a:lnTo>
                  <a:lnTo>
                    <a:pt x="0" y="21"/>
                  </a:lnTo>
                  <a:lnTo>
                    <a:pt x="0" y="16"/>
                  </a:lnTo>
                  <a:lnTo>
                    <a:pt x="0" y="10"/>
                  </a:lnTo>
                  <a:lnTo>
                    <a:pt x="3" y="7"/>
                  </a:lnTo>
                  <a:lnTo>
                    <a:pt x="6" y="3"/>
                  </a:lnTo>
                  <a:lnTo>
                    <a:pt x="11"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2" name="Freeform 270">
              <a:extLst>
                <a:ext uri="{FF2B5EF4-FFF2-40B4-BE49-F238E27FC236}">
                  <a16:creationId xmlns:a16="http://schemas.microsoft.com/office/drawing/2014/main" id="{D5CB15C0-F0AE-4A74-8F73-12272ECD875D}"/>
                </a:ext>
              </a:extLst>
            </p:cNvPr>
            <p:cNvSpPr>
              <a:spLocks noEditPoints="1"/>
            </p:cNvSpPr>
            <p:nvPr/>
          </p:nvSpPr>
          <p:spPr bwMode="auto">
            <a:xfrm>
              <a:off x="3663951" y="3154363"/>
              <a:ext cx="28575" cy="28575"/>
            </a:xfrm>
            <a:custGeom>
              <a:avLst/>
              <a:gdLst>
                <a:gd name="T0" fmla="*/ 18 w 36"/>
                <a:gd name="T1" fmla="*/ 12 h 36"/>
                <a:gd name="T2" fmla="*/ 15 w 36"/>
                <a:gd name="T3" fmla="*/ 14 h 36"/>
                <a:gd name="T4" fmla="*/ 14 w 36"/>
                <a:gd name="T5" fmla="*/ 15 h 36"/>
                <a:gd name="T6" fmla="*/ 12 w 36"/>
                <a:gd name="T7" fmla="*/ 18 h 36"/>
                <a:gd name="T8" fmla="*/ 14 w 36"/>
                <a:gd name="T9" fmla="*/ 20 h 36"/>
                <a:gd name="T10" fmla="*/ 15 w 36"/>
                <a:gd name="T11" fmla="*/ 23 h 36"/>
                <a:gd name="T12" fmla="*/ 18 w 36"/>
                <a:gd name="T13" fmla="*/ 23 h 36"/>
                <a:gd name="T14" fmla="*/ 21 w 36"/>
                <a:gd name="T15" fmla="*/ 23 h 36"/>
                <a:gd name="T16" fmla="*/ 23 w 36"/>
                <a:gd name="T17" fmla="*/ 20 h 36"/>
                <a:gd name="T18" fmla="*/ 23 w 36"/>
                <a:gd name="T19" fmla="*/ 18 h 36"/>
                <a:gd name="T20" fmla="*/ 23 w 36"/>
                <a:gd name="T21" fmla="*/ 15 h 36"/>
                <a:gd name="T22" fmla="*/ 21 w 36"/>
                <a:gd name="T23" fmla="*/ 14 h 36"/>
                <a:gd name="T24" fmla="*/ 18 w 36"/>
                <a:gd name="T25" fmla="*/ 12 h 36"/>
                <a:gd name="T26" fmla="*/ 18 w 36"/>
                <a:gd name="T27" fmla="*/ 0 h 36"/>
                <a:gd name="T28" fmla="*/ 24 w 36"/>
                <a:gd name="T29" fmla="*/ 0 h 36"/>
                <a:gd name="T30" fmla="*/ 29 w 36"/>
                <a:gd name="T31" fmla="*/ 3 h 36"/>
                <a:gd name="T32" fmla="*/ 33 w 36"/>
                <a:gd name="T33" fmla="*/ 8 h 36"/>
                <a:gd name="T34" fmla="*/ 35 w 36"/>
                <a:gd name="T35" fmla="*/ 12 h 36"/>
                <a:gd name="T36" fmla="*/ 36 w 36"/>
                <a:gd name="T37" fmla="*/ 18 h 36"/>
                <a:gd name="T38" fmla="*/ 35 w 36"/>
                <a:gd name="T39" fmla="*/ 23 h 36"/>
                <a:gd name="T40" fmla="*/ 33 w 36"/>
                <a:gd name="T41" fmla="*/ 29 h 36"/>
                <a:gd name="T42" fmla="*/ 29 w 36"/>
                <a:gd name="T43" fmla="*/ 32 h 36"/>
                <a:gd name="T44" fmla="*/ 24 w 36"/>
                <a:gd name="T45" fmla="*/ 35 h 36"/>
                <a:gd name="T46" fmla="*/ 18 w 36"/>
                <a:gd name="T47" fmla="*/ 36 h 36"/>
                <a:gd name="T48" fmla="*/ 12 w 36"/>
                <a:gd name="T49" fmla="*/ 35 h 36"/>
                <a:gd name="T50" fmla="*/ 8 w 36"/>
                <a:gd name="T51" fmla="*/ 32 h 36"/>
                <a:gd name="T52" fmla="*/ 3 w 36"/>
                <a:gd name="T53" fmla="*/ 29 h 36"/>
                <a:gd name="T54" fmla="*/ 2 w 36"/>
                <a:gd name="T55" fmla="*/ 23 h 36"/>
                <a:gd name="T56" fmla="*/ 0 w 36"/>
                <a:gd name="T57" fmla="*/ 18 h 36"/>
                <a:gd name="T58" fmla="*/ 2 w 36"/>
                <a:gd name="T59" fmla="*/ 12 h 36"/>
                <a:gd name="T60" fmla="*/ 3 w 36"/>
                <a:gd name="T61" fmla="*/ 8 h 36"/>
                <a:gd name="T62" fmla="*/ 8 w 36"/>
                <a:gd name="T63" fmla="*/ 3 h 36"/>
                <a:gd name="T64" fmla="*/ 12 w 36"/>
                <a:gd name="T65" fmla="*/ 0 h 36"/>
                <a:gd name="T66" fmla="*/ 1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18" y="12"/>
                  </a:moveTo>
                  <a:lnTo>
                    <a:pt x="15" y="14"/>
                  </a:lnTo>
                  <a:lnTo>
                    <a:pt x="14" y="15"/>
                  </a:lnTo>
                  <a:lnTo>
                    <a:pt x="12" y="18"/>
                  </a:lnTo>
                  <a:lnTo>
                    <a:pt x="14" y="20"/>
                  </a:lnTo>
                  <a:lnTo>
                    <a:pt x="15" y="23"/>
                  </a:lnTo>
                  <a:lnTo>
                    <a:pt x="18" y="23"/>
                  </a:lnTo>
                  <a:lnTo>
                    <a:pt x="21" y="23"/>
                  </a:lnTo>
                  <a:lnTo>
                    <a:pt x="23" y="20"/>
                  </a:lnTo>
                  <a:lnTo>
                    <a:pt x="23" y="18"/>
                  </a:lnTo>
                  <a:lnTo>
                    <a:pt x="23" y="15"/>
                  </a:lnTo>
                  <a:lnTo>
                    <a:pt x="21" y="14"/>
                  </a:lnTo>
                  <a:lnTo>
                    <a:pt x="18" y="12"/>
                  </a:lnTo>
                  <a:close/>
                  <a:moveTo>
                    <a:pt x="18" y="0"/>
                  </a:moveTo>
                  <a:lnTo>
                    <a:pt x="24" y="0"/>
                  </a:lnTo>
                  <a:lnTo>
                    <a:pt x="29" y="3"/>
                  </a:lnTo>
                  <a:lnTo>
                    <a:pt x="33" y="8"/>
                  </a:lnTo>
                  <a:lnTo>
                    <a:pt x="35" y="12"/>
                  </a:lnTo>
                  <a:lnTo>
                    <a:pt x="36" y="18"/>
                  </a:lnTo>
                  <a:lnTo>
                    <a:pt x="35" y="23"/>
                  </a:lnTo>
                  <a:lnTo>
                    <a:pt x="33" y="29"/>
                  </a:lnTo>
                  <a:lnTo>
                    <a:pt x="29" y="32"/>
                  </a:lnTo>
                  <a:lnTo>
                    <a:pt x="24" y="35"/>
                  </a:lnTo>
                  <a:lnTo>
                    <a:pt x="18" y="36"/>
                  </a:lnTo>
                  <a:lnTo>
                    <a:pt x="12" y="35"/>
                  </a:lnTo>
                  <a:lnTo>
                    <a:pt x="8" y="32"/>
                  </a:lnTo>
                  <a:lnTo>
                    <a:pt x="3" y="29"/>
                  </a:lnTo>
                  <a:lnTo>
                    <a:pt x="2" y="23"/>
                  </a:lnTo>
                  <a:lnTo>
                    <a:pt x="0" y="18"/>
                  </a:lnTo>
                  <a:lnTo>
                    <a:pt x="2" y="12"/>
                  </a:lnTo>
                  <a:lnTo>
                    <a:pt x="3" y="8"/>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3" name="Freeform 271">
              <a:extLst>
                <a:ext uri="{FF2B5EF4-FFF2-40B4-BE49-F238E27FC236}">
                  <a16:creationId xmlns:a16="http://schemas.microsoft.com/office/drawing/2014/main" id="{09762673-74D1-43FE-9A67-DEFF691D033D}"/>
                </a:ext>
              </a:extLst>
            </p:cNvPr>
            <p:cNvSpPr>
              <a:spLocks noEditPoints="1"/>
            </p:cNvSpPr>
            <p:nvPr/>
          </p:nvSpPr>
          <p:spPr bwMode="auto">
            <a:xfrm>
              <a:off x="3089276" y="1814513"/>
              <a:ext cx="196850" cy="309562"/>
            </a:xfrm>
            <a:custGeom>
              <a:avLst/>
              <a:gdLst>
                <a:gd name="T0" fmla="*/ 24 w 246"/>
                <a:gd name="T1" fmla="*/ 22 h 390"/>
                <a:gd name="T2" fmla="*/ 24 w 246"/>
                <a:gd name="T3" fmla="*/ 366 h 390"/>
                <a:gd name="T4" fmla="*/ 222 w 246"/>
                <a:gd name="T5" fmla="*/ 366 h 390"/>
                <a:gd name="T6" fmla="*/ 222 w 246"/>
                <a:gd name="T7" fmla="*/ 22 h 390"/>
                <a:gd name="T8" fmla="*/ 24 w 246"/>
                <a:gd name="T9" fmla="*/ 22 h 390"/>
                <a:gd name="T10" fmla="*/ 0 w 246"/>
                <a:gd name="T11" fmla="*/ 0 h 390"/>
                <a:gd name="T12" fmla="*/ 246 w 246"/>
                <a:gd name="T13" fmla="*/ 0 h 390"/>
                <a:gd name="T14" fmla="*/ 246 w 246"/>
                <a:gd name="T15" fmla="*/ 390 h 390"/>
                <a:gd name="T16" fmla="*/ 0 w 246"/>
                <a:gd name="T17" fmla="*/ 390 h 390"/>
                <a:gd name="T18" fmla="*/ 0 w 246"/>
                <a:gd name="T1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90">
                  <a:moveTo>
                    <a:pt x="24" y="22"/>
                  </a:moveTo>
                  <a:lnTo>
                    <a:pt x="24" y="366"/>
                  </a:lnTo>
                  <a:lnTo>
                    <a:pt x="222" y="366"/>
                  </a:lnTo>
                  <a:lnTo>
                    <a:pt x="222" y="22"/>
                  </a:lnTo>
                  <a:lnTo>
                    <a:pt x="24" y="22"/>
                  </a:lnTo>
                  <a:close/>
                  <a:moveTo>
                    <a:pt x="0" y="0"/>
                  </a:moveTo>
                  <a:lnTo>
                    <a:pt x="246" y="0"/>
                  </a:lnTo>
                  <a:lnTo>
                    <a:pt x="246" y="390"/>
                  </a:lnTo>
                  <a:lnTo>
                    <a:pt x="0" y="3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4" name="Freeform 272">
              <a:extLst>
                <a:ext uri="{FF2B5EF4-FFF2-40B4-BE49-F238E27FC236}">
                  <a16:creationId xmlns:a16="http://schemas.microsoft.com/office/drawing/2014/main" id="{BABEA584-B248-4DF2-B48C-C87BEF232ACD}"/>
                </a:ext>
              </a:extLst>
            </p:cNvPr>
            <p:cNvSpPr>
              <a:spLocks noEditPoints="1"/>
            </p:cNvSpPr>
            <p:nvPr/>
          </p:nvSpPr>
          <p:spPr bwMode="auto">
            <a:xfrm>
              <a:off x="3149601" y="1781175"/>
              <a:ext cx="74613" cy="39687"/>
            </a:xfrm>
            <a:custGeom>
              <a:avLst/>
              <a:gdLst>
                <a:gd name="T0" fmla="*/ 25 w 94"/>
                <a:gd name="T1" fmla="*/ 24 h 51"/>
                <a:gd name="T2" fmla="*/ 24 w 94"/>
                <a:gd name="T3" fmla="*/ 24 h 51"/>
                <a:gd name="T4" fmla="*/ 22 w 94"/>
                <a:gd name="T5" fmla="*/ 26 h 51"/>
                <a:gd name="T6" fmla="*/ 24 w 94"/>
                <a:gd name="T7" fmla="*/ 27 h 51"/>
                <a:gd name="T8" fmla="*/ 25 w 94"/>
                <a:gd name="T9" fmla="*/ 27 h 51"/>
                <a:gd name="T10" fmla="*/ 70 w 94"/>
                <a:gd name="T11" fmla="*/ 27 h 51"/>
                <a:gd name="T12" fmla="*/ 70 w 94"/>
                <a:gd name="T13" fmla="*/ 39 h 51"/>
                <a:gd name="T14" fmla="*/ 70 w 94"/>
                <a:gd name="T15" fmla="*/ 27 h 51"/>
                <a:gd name="T16" fmla="*/ 70 w 94"/>
                <a:gd name="T17" fmla="*/ 27 h 51"/>
                <a:gd name="T18" fmla="*/ 72 w 94"/>
                <a:gd name="T19" fmla="*/ 26 h 51"/>
                <a:gd name="T20" fmla="*/ 70 w 94"/>
                <a:gd name="T21" fmla="*/ 24 h 51"/>
                <a:gd name="T22" fmla="*/ 70 w 94"/>
                <a:gd name="T23" fmla="*/ 24 h 51"/>
                <a:gd name="T24" fmla="*/ 25 w 94"/>
                <a:gd name="T25" fmla="*/ 24 h 51"/>
                <a:gd name="T26" fmla="*/ 25 w 94"/>
                <a:gd name="T27" fmla="*/ 0 h 51"/>
                <a:gd name="T28" fmla="*/ 70 w 94"/>
                <a:gd name="T29" fmla="*/ 0 h 51"/>
                <a:gd name="T30" fmla="*/ 82 w 94"/>
                <a:gd name="T31" fmla="*/ 5 h 51"/>
                <a:gd name="T32" fmla="*/ 91 w 94"/>
                <a:gd name="T33" fmla="*/ 14 h 51"/>
                <a:gd name="T34" fmla="*/ 94 w 94"/>
                <a:gd name="T35" fmla="*/ 26 h 51"/>
                <a:gd name="T36" fmla="*/ 91 w 94"/>
                <a:gd name="T37" fmla="*/ 38 h 51"/>
                <a:gd name="T38" fmla="*/ 82 w 94"/>
                <a:gd name="T39" fmla="*/ 47 h 51"/>
                <a:gd name="T40" fmla="*/ 70 w 94"/>
                <a:gd name="T41" fmla="*/ 51 h 51"/>
                <a:gd name="T42" fmla="*/ 25 w 94"/>
                <a:gd name="T43" fmla="*/ 51 h 51"/>
                <a:gd name="T44" fmla="*/ 12 w 94"/>
                <a:gd name="T45" fmla="*/ 47 h 51"/>
                <a:gd name="T46" fmla="*/ 3 w 94"/>
                <a:gd name="T47" fmla="*/ 38 h 51"/>
                <a:gd name="T48" fmla="*/ 0 w 94"/>
                <a:gd name="T49" fmla="*/ 26 h 51"/>
                <a:gd name="T50" fmla="*/ 3 w 94"/>
                <a:gd name="T51" fmla="*/ 14 h 51"/>
                <a:gd name="T52" fmla="*/ 12 w 94"/>
                <a:gd name="T53" fmla="*/ 5 h 51"/>
                <a:gd name="T54" fmla="*/ 25 w 94"/>
                <a:gd name="T5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51">
                  <a:moveTo>
                    <a:pt x="25" y="24"/>
                  </a:moveTo>
                  <a:lnTo>
                    <a:pt x="24" y="24"/>
                  </a:lnTo>
                  <a:lnTo>
                    <a:pt x="22" y="26"/>
                  </a:lnTo>
                  <a:lnTo>
                    <a:pt x="24" y="27"/>
                  </a:lnTo>
                  <a:lnTo>
                    <a:pt x="25" y="27"/>
                  </a:lnTo>
                  <a:lnTo>
                    <a:pt x="70" y="27"/>
                  </a:lnTo>
                  <a:lnTo>
                    <a:pt x="70" y="39"/>
                  </a:lnTo>
                  <a:lnTo>
                    <a:pt x="70" y="27"/>
                  </a:lnTo>
                  <a:lnTo>
                    <a:pt x="70" y="27"/>
                  </a:lnTo>
                  <a:lnTo>
                    <a:pt x="72" y="26"/>
                  </a:lnTo>
                  <a:lnTo>
                    <a:pt x="70" y="24"/>
                  </a:lnTo>
                  <a:lnTo>
                    <a:pt x="70" y="24"/>
                  </a:lnTo>
                  <a:lnTo>
                    <a:pt x="25" y="24"/>
                  </a:lnTo>
                  <a:close/>
                  <a:moveTo>
                    <a:pt x="25" y="0"/>
                  </a:moveTo>
                  <a:lnTo>
                    <a:pt x="70" y="0"/>
                  </a:lnTo>
                  <a:lnTo>
                    <a:pt x="82" y="5"/>
                  </a:lnTo>
                  <a:lnTo>
                    <a:pt x="91" y="14"/>
                  </a:lnTo>
                  <a:lnTo>
                    <a:pt x="94" y="26"/>
                  </a:lnTo>
                  <a:lnTo>
                    <a:pt x="91" y="38"/>
                  </a:lnTo>
                  <a:lnTo>
                    <a:pt x="82" y="47"/>
                  </a:lnTo>
                  <a:lnTo>
                    <a:pt x="70" y="51"/>
                  </a:lnTo>
                  <a:lnTo>
                    <a:pt x="25" y="51"/>
                  </a:lnTo>
                  <a:lnTo>
                    <a:pt x="12" y="47"/>
                  </a:lnTo>
                  <a:lnTo>
                    <a:pt x="3" y="38"/>
                  </a:lnTo>
                  <a:lnTo>
                    <a:pt x="0" y="26"/>
                  </a:lnTo>
                  <a:lnTo>
                    <a:pt x="3" y="14"/>
                  </a:lnTo>
                  <a:lnTo>
                    <a:pt x="12" y="5"/>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5" name="Freeform 273">
              <a:extLst>
                <a:ext uri="{FF2B5EF4-FFF2-40B4-BE49-F238E27FC236}">
                  <a16:creationId xmlns:a16="http://schemas.microsoft.com/office/drawing/2014/main" id="{019A972D-EC81-4C86-B403-559B98F2E954}"/>
                </a:ext>
              </a:extLst>
            </p:cNvPr>
            <p:cNvSpPr>
              <a:spLocks noEditPoints="1"/>
            </p:cNvSpPr>
            <p:nvPr/>
          </p:nvSpPr>
          <p:spPr bwMode="auto">
            <a:xfrm>
              <a:off x="3076576" y="1766888"/>
              <a:ext cx="222250" cy="393700"/>
            </a:xfrm>
            <a:custGeom>
              <a:avLst/>
              <a:gdLst>
                <a:gd name="T0" fmla="*/ 26 w 279"/>
                <a:gd name="T1" fmla="*/ 23 h 497"/>
                <a:gd name="T2" fmla="*/ 24 w 279"/>
                <a:gd name="T3" fmla="*/ 24 h 497"/>
                <a:gd name="T4" fmla="*/ 23 w 279"/>
                <a:gd name="T5" fmla="*/ 26 h 497"/>
                <a:gd name="T6" fmla="*/ 23 w 279"/>
                <a:gd name="T7" fmla="*/ 471 h 497"/>
                <a:gd name="T8" fmla="*/ 24 w 279"/>
                <a:gd name="T9" fmla="*/ 473 h 497"/>
                <a:gd name="T10" fmla="*/ 26 w 279"/>
                <a:gd name="T11" fmla="*/ 474 h 497"/>
                <a:gd name="T12" fmla="*/ 254 w 279"/>
                <a:gd name="T13" fmla="*/ 474 h 497"/>
                <a:gd name="T14" fmla="*/ 254 w 279"/>
                <a:gd name="T15" fmla="*/ 486 h 497"/>
                <a:gd name="T16" fmla="*/ 254 w 279"/>
                <a:gd name="T17" fmla="*/ 474 h 497"/>
                <a:gd name="T18" fmla="*/ 256 w 279"/>
                <a:gd name="T19" fmla="*/ 473 h 497"/>
                <a:gd name="T20" fmla="*/ 256 w 279"/>
                <a:gd name="T21" fmla="*/ 471 h 497"/>
                <a:gd name="T22" fmla="*/ 256 w 279"/>
                <a:gd name="T23" fmla="*/ 26 h 497"/>
                <a:gd name="T24" fmla="*/ 256 w 279"/>
                <a:gd name="T25" fmla="*/ 24 h 497"/>
                <a:gd name="T26" fmla="*/ 254 w 279"/>
                <a:gd name="T27" fmla="*/ 23 h 497"/>
                <a:gd name="T28" fmla="*/ 26 w 279"/>
                <a:gd name="T29" fmla="*/ 23 h 497"/>
                <a:gd name="T30" fmla="*/ 26 w 279"/>
                <a:gd name="T31" fmla="*/ 0 h 497"/>
                <a:gd name="T32" fmla="*/ 254 w 279"/>
                <a:gd name="T33" fmla="*/ 0 h 497"/>
                <a:gd name="T34" fmla="*/ 266 w 279"/>
                <a:gd name="T35" fmla="*/ 3 h 497"/>
                <a:gd name="T36" fmla="*/ 275 w 279"/>
                <a:gd name="T37" fmla="*/ 12 h 497"/>
                <a:gd name="T38" fmla="*/ 279 w 279"/>
                <a:gd name="T39" fmla="*/ 26 h 497"/>
                <a:gd name="T40" fmla="*/ 279 w 279"/>
                <a:gd name="T41" fmla="*/ 471 h 497"/>
                <a:gd name="T42" fmla="*/ 275 w 279"/>
                <a:gd name="T43" fmla="*/ 485 h 497"/>
                <a:gd name="T44" fmla="*/ 266 w 279"/>
                <a:gd name="T45" fmla="*/ 494 h 497"/>
                <a:gd name="T46" fmla="*/ 254 w 279"/>
                <a:gd name="T47" fmla="*/ 497 h 497"/>
                <a:gd name="T48" fmla="*/ 26 w 279"/>
                <a:gd name="T49" fmla="*/ 497 h 497"/>
                <a:gd name="T50" fmla="*/ 12 w 279"/>
                <a:gd name="T51" fmla="*/ 494 h 497"/>
                <a:gd name="T52" fmla="*/ 3 w 279"/>
                <a:gd name="T53" fmla="*/ 485 h 497"/>
                <a:gd name="T54" fmla="*/ 0 w 279"/>
                <a:gd name="T55" fmla="*/ 471 h 497"/>
                <a:gd name="T56" fmla="*/ 0 w 279"/>
                <a:gd name="T57" fmla="*/ 26 h 497"/>
                <a:gd name="T58" fmla="*/ 3 w 279"/>
                <a:gd name="T59" fmla="*/ 12 h 497"/>
                <a:gd name="T60" fmla="*/ 14 w 279"/>
                <a:gd name="T61" fmla="*/ 3 h 497"/>
                <a:gd name="T62" fmla="*/ 26 w 279"/>
                <a:gd name="T63"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497">
                  <a:moveTo>
                    <a:pt x="26" y="23"/>
                  </a:moveTo>
                  <a:lnTo>
                    <a:pt x="24" y="24"/>
                  </a:lnTo>
                  <a:lnTo>
                    <a:pt x="23" y="26"/>
                  </a:lnTo>
                  <a:lnTo>
                    <a:pt x="23" y="471"/>
                  </a:lnTo>
                  <a:lnTo>
                    <a:pt x="24" y="473"/>
                  </a:lnTo>
                  <a:lnTo>
                    <a:pt x="26" y="474"/>
                  </a:lnTo>
                  <a:lnTo>
                    <a:pt x="254" y="474"/>
                  </a:lnTo>
                  <a:lnTo>
                    <a:pt x="254" y="486"/>
                  </a:lnTo>
                  <a:lnTo>
                    <a:pt x="254" y="474"/>
                  </a:lnTo>
                  <a:lnTo>
                    <a:pt x="256" y="473"/>
                  </a:lnTo>
                  <a:lnTo>
                    <a:pt x="256" y="471"/>
                  </a:lnTo>
                  <a:lnTo>
                    <a:pt x="256" y="26"/>
                  </a:lnTo>
                  <a:lnTo>
                    <a:pt x="256" y="24"/>
                  </a:lnTo>
                  <a:lnTo>
                    <a:pt x="254" y="23"/>
                  </a:lnTo>
                  <a:lnTo>
                    <a:pt x="26" y="23"/>
                  </a:lnTo>
                  <a:close/>
                  <a:moveTo>
                    <a:pt x="26" y="0"/>
                  </a:moveTo>
                  <a:lnTo>
                    <a:pt x="254" y="0"/>
                  </a:lnTo>
                  <a:lnTo>
                    <a:pt x="266" y="3"/>
                  </a:lnTo>
                  <a:lnTo>
                    <a:pt x="275" y="12"/>
                  </a:lnTo>
                  <a:lnTo>
                    <a:pt x="279" y="26"/>
                  </a:lnTo>
                  <a:lnTo>
                    <a:pt x="279" y="471"/>
                  </a:lnTo>
                  <a:lnTo>
                    <a:pt x="275" y="485"/>
                  </a:lnTo>
                  <a:lnTo>
                    <a:pt x="266" y="494"/>
                  </a:lnTo>
                  <a:lnTo>
                    <a:pt x="254" y="497"/>
                  </a:lnTo>
                  <a:lnTo>
                    <a:pt x="26" y="497"/>
                  </a:lnTo>
                  <a:lnTo>
                    <a:pt x="12" y="494"/>
                  </a:lnTo>
                  <a:lnTo>
                    <a:pt x="3" y="485"/>
                  </a:lnTo>
                  <a:lnTo>
                    <a:pt x="0" y="471"/>
                  </a:lnTo>
                  <a:lnTo>
                    <a:pt x="0" y="26"/>
                  </a:lnTo>
                  <a:lnTo>
                    <a:pt x="3" y="12"/>
                  </a:lnTo>
                  <a:lnTo>
                    <a:pt x="14" y="3"/>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6" name="Freeform 274">
              <a:extLst>
                <a:ext uri="{FF2B5EF4-FFF2-40B4-BE49-F238E27FC236}">
                  <a16:creationId xmlns:a16="http://schemas.microsoft.com/office/drawing/2014/main" id="{83EE67A7-89E8-40ED-AA9A-1637B7A876CA}"/>
                </a:ext>
              </a:extLst>
            </p:cNvPr>
            <p:cNvSpPr>
              <a:spLocks/>
            </p:cNvSpPr>
            <p:nvPr/>
          </p:nvSpPr>
          <p:spPr bwMode="auto">
            <a:xfrm>
              <a:off x="3281363" y="2030413"/>
              <a:ext cx="23813" cy="79375"/>
            </a:xfrm>
            <a:custGeom>
              <a:avLst/>
              <a:gdLst>
                <a:gd name="T0" fmla="*/ 15 w 31"/>
                <a:gd name="T1" fmla="*/ 0 h 100"/>
                <a:gd name="T2" fmla="*/ 21 w 31"/>
                <a:gd name="T3" fmla="*/ 2 h 100"/>
                <a:gd name="T4" fmla="*/ 24 w 31"/>
                <a:gd name="T5" fmla="*/ 3 h 100"/>
                <a:gd name="T6" fmla="*/ 28 w 31"/>
                <a:gd name="T7" fmla="*/ 6 h 100"/>
                <a:gd name="T8" fmla="*/ 30 w 31"/>
                <a:gd name="T9" fmla="*/ 11 h 100"/>
                <a:gd name="T10" fmla="*/ 31 w 31"/>
                <a:gd name="T11" fmla="*/ 17 h 100"/>
                <a:gd name="T12" fmla="*/ 31 w 31"/>
                <a:gd name="T13" fmla="*/ 84 h 100"/>
                <a:gd name="T14" fmla="*/ 30 w 31"/>
                <a:gd name="T15" fmla="*/ 88 h 100"/>
                <a:gd name="T16" fmla="*/ 28 w 31"/>
                <a:gd name="T17" fmla="*/ 93 h 100"/>
                <a:gd name="T18" fmla="*/ 24 w 31"/>
                <a:gd name="T19" fmla="*/ 97 h 100"/>
                <a:gd name="T20" fmla="*/ 21 w 31"/>
                <a:gd name="T21" fmla="*/ 99 h 100"/>
                <a:gd name="T22" fmla="*/ 15 w 31"/>
                <a:gd name="T23" fmla="*/ 100 h 100"/>
                <a:gd name="T24" fmla="*/ 11 w 31"/>
                <a:gd name="T25" fmla="*/ 99 h 100"/>
                <a:gd name="T26" fmla="*/ 6 w 31"/>
                <a:gd name="T27" fmla="*/ 97 h 100"/>
                <a:gd name="T28" fmla="*/ 3 w 31"/>
                <a:gd name="T29" fmla="*/ 93 h 100"/>
                <a:gd name="T30" fmla="*/ 0 w 31"/>
                <a:gd name="T31" fmla="*/ 88 h 100"/>
                <a:gd name="T32" fmla="*/ 0 w 31"/>
                <a:gd name="T33" fmla="*/ 84 h 100"/>
                <a:gd name="T34" fmla="*/ 0 w 31"/>
                <a:gd name="T35" fmla="*/ 17 h 100"/>
                <a:gd name="T36" fmla="*/ 0 w 31"/>
                <a:gd name="T37" fmla="*/ 11 h 100"/>
                <a:gd name="T38" fmla="*/ 3 w 31"/>
                <a:gd name="T39" fmla="*/ 6 h 100"/>
                <a:gd name="T40" fmla="*/ 6 w 31"/>
                <a:gd name="T41" fmla="*/ 3 h 100"/>
                <a:gd name="T42" fmla="*/ 11 w 31"/>
                <a:gd name="T43" fmla="*/ 2 h 100"/>
                <a:gd name="T44" fmla="*/ 15 w 31"/>
                <a:gd name="T4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100">
                  <a:moveTo>
                    <a:pt x="15" y="0"/>
                  </a:moveTo>
                  <a:lnTo>
                    <a:pt x="21" y="2"/>
                  </a:lnTo>
                  <a:lnTo>
                    <a:pt x="24" y="3"/>
                  </a:lnTo>
                  <a:lnTo>
                    <a:pt x="28" y="6"/>
                  </a:lnTo>
                  <a:lnTo>
                    <a:pt x="30" y="11"/>
                  </a:lnTo>
                  <a:lnTo>
                    <a:pt x="31" y="17"/>
                  </a:lnTo>
                  <a:lnTo>
                    <a:pt x="31" y="84"/>
                  </a:lnTo>
                  <a:lnTo>
                    <a:pt x="30" y="88"/>
                  </a:lnTo>
                  <a:lnTo>
                    <a:pt x="28" y="93"/>
                  </a:lnTo>
                  <a:lnTo>
                    <a:pt x="24" y="97"/>
                  </a:lnTo>
                  <a:lnTo>
                    <a:pt x="21" y="99"/>
                  </a:lnTo>
                  <a:lnTo>
                    <a:pt x="15" y="100"/>
                  </a:lnTo>
                  <a:lnTo>
                    <a:pt x="11" y="99"/>
                  </a:lnTo>
                  <a:lnTo>
                    <a:pt x="6" y="97"/>
                  </a:lnTo>
                  <a:lnTo>
                    <a:pt x="3" y="93"/>
                  </a:lnTo>
                  <a:lnTo>
                    <a:pt x="0" y="88"/>
                  </a:lnTo>
                  <a:lnTo>
                    <a:pt x="0" y="84"/>
                  </a:lnTo>
                  <a:lnTo>
                    <a:pt x="0" y="17"/>
                  </a:lnTo>
                  <a:lnTo>
                    <a:pt x="0" y="11"/>
                  </a:lnTo>
                  <a:lnTo>
                    <a:pt x="3" y="6"/>
                  </a:lnTo>
                  <a:lnTo>
                    <a:pt x="6" y="3"/>
                  </a:lnTo>
                  <a:lnTo>
                    <a:pt x="11"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7" name="Freeform 275">
              <a:extLst>
                <a:ext uri="{FF2B5EF4-FFF2-40B4-BE49-F238E27FC236}">
                  <a16:creationId xmlns:a16="http://schemas.microsoft.com/office/drawing/2014/main" id="{17C177B0-549D-4390-B089-A39AB27232DE}"/>
                </a:ext>
              </a:extLst>
            </p:cNvPr>
            <p:cNvSpPr>
              <a:spLocks/>
            </p:cNvSpPr>
            <p:nvPr/>
          </p:nvSpPr>
          <p:spPr bwMode="auto">
            <a:xfrm>
              <a:off x="3070226" y="2036763"/>
              <a:ext cx="23813" cy="47625"/>
            </a:xfrm>
            <a:custGeom>
              <a:avLst/>
              <a:gdLst>
                <a:gd name="T0" fmla="*/ 17 w 32"/>
                <a:gd name="T1" fmla="*/ 0 h 60"/>
                <a:gd name="T2" fmla="*/ 21 w 32"/>
                <a:gd name="T3" fmla="*/ 2 h 60"/>
                <a:gd name="T4" fmla="*/ 26 w 32"/>
                <a:gd name="T5" fmla="*/ 3 h 60"/>
                <a:gd name="T6" fmla="*/ 29 w 32"/>
                <a:gd name="T7" fmla="*/ 8 h 60"/>
                <a:gd name="T8" fmla="*/ 32 w 32"/>
                <a:gd name="T9" fmla="*/ 12 h 60"/>
                <a:gd name="T10" fmla="*/ 32 w 32"/>
                <a:gd name="T11" fmla="*/ 17 h 60"/>
                <a:gd name="T12" fmla="*/ 32 w 32"/>
                <a:gd name="T13" fmla="*/ 44 h 60"/>
                <a:gd name="T14" fmla="*/ 32 w 32"/>
                <a:gd name="T15" fmla="*/ 50 h 60"/>
                <a:gd name="T16" fmla="*/ 29 w 32"/>
                <a:gd name="T17" fmla="*/ 54 h 60"/>
                <a:gd name="T18" fmla="*/ 26 w 32"/>
                <a:gd name="T19" fmla="*/ 57 h 60"/>
                <a:gd name="T20" fmla="*/ 21 w 32"/>
                <a:gd name="T21" fmla="*/ 59 h 60"/>
                <a:gd name="T22" fmla="*/ 17 w 32"/>
                <a:gd name="T23" fmla="*/ 60 h 60"/>
                <a:gd name="T24" fmla="*/ 17 w 32"/>
                <a:gd name="T25" fmla="*/ 60 h 60"/>
                <a:gd name="T26" fmla="*/ 11 w 32"/>
                <a:gd name="T27" fmla="*/ 59 h 60"/>
                <a:gd name="T28" fmla="*/ 6 w 32"/>
                <a:gd name="T29" fmla="*/ 57 h 60"/>
                <a:gd name="T30" fmla="*/ 3 w 32"/>
                <a:gd name="T31" fmla="*/ 54 h 60"/>
                <a:gd name="T32" fmla="*/ 2 w 32"/>
                <a:gd name="T33" fmla="*/ 50 h 60"/>
                <a:gd name="T34" fmla="*/ 0 w 32"/>
                <a:gd name="T35" fmla="*/ 44 h 60"/>
                <a:gd name="T36" fmla="*/ 0 w 32"/>
                <a:gd name="T37" fmla="*/ 17 h 60"/>
                <a:gd name="T38" fmla="*/ 2 w 32"/>
                <a:gd name="T39" fmla="*/ 12 h 60"/>
                <a:gd name="T40" fmla="*/ 3 w 32"/>
                <a:gd name="T41" fmla="*/ 8 h 60"/>
                <a:gd name="T42" fmla="*/ 8 w 32"/>
                <a:gd name="T43" fmla="*/ 3 h 60"/>
                <a:gd name="T44" fmla="*/ 11 w 32"/>
                <a:gd name="T45" fmla="*/ 2 h 60"/>
                <a:gd name="T46" fmla="*/ 17 w 3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60">
                  <a:moveTo>
                    <a:pt x="17" y="0"/>
                  </a:moveTo>
                  <a:lnTo>
                    <a:pt x="21" y="2"/>
                  </a:lnTo>
                  <a:lnTo>
                    <a:pt x="26" y="3"/>
                  </a:lnTo>
                  <a:lnTo>
                    <a:pt x="29" y="8"/>
                  </a:lnTo>
                  <a:lnTo>
                    <a:pt x="32" y="12"/>
                  </a:lnTo>
                  <a:lnTo>
                    <a:pt x="32" y="17"/>
                  </a:lnTo>
                  <a:lnTo>
                    <a:pt x="32" y="44"/>
                  </a:lnTo>
                  <a:lnTo>
                    <a:pt x="32" y="50"/>
                  </a:lnTo>
                  <a:lnTo>
                    <a:pt x="29" y="54"/>
                  </a:lnTo>
                  <a:lnTo>
                    <a:pt x="26" y="57"/>
                  </a:lnTo>
                  <a:lnTo>
                    <a:pt x="21" y="59"/>
                  </a:lnTo>
                  <a:lnTo>
                    <a:pt x="17" y="60"/>
                  </a:lnTo>
                  <a:lnTo>
                    <a:pt x="17" y="60"/>
                  </a:lnTo>
                  <a:lnTo>
                    <a:pt x="11" y="59"/>
                  </a:lnTo>
                  <a:lnTo>
                    <a:pt x="6" y="57"/>
                  </a:lnTo>
                  <a:lnTo>
                    <a:pt x="3" y="54"/>
                  </a:lnTo>
                  <a:lnTo>
                    <a:pt x="2" y="50"/>
                  </a:lnTo>
                  <a:lnTo>
                    <a:pt x="0" y="44"/>
                  </a:lnTo>
                  <a:lnTo>
                    <a:pt x="0" y="17"/>
                  </a:lnTo>
                  <a:lnTo>
                    <a:pt x="2" y="12"/>
                  </a:lnTo>
                  <a:lnTo>
                    <a:pt x="3" y="8"/>
                  </a:lnTo>
                  <a:lnTo>
                    <a:pt x="8" y="3"/>
                  </a:lnTo>
                  <a:lnTo>
                    <a:pt x="11"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8" name="Freeform 276">
              <a:extLst>
                <a:ext uri="{FF2B5EF4-FFF2-40B4-BE49-F238E27FC236}">
                  <a16:creationId xmlns:a16="http://schemas.microsoft.com/office/drawing/2014/main" id="{D2416F5F-DF58-4385-8336-0F400A709DFB}"/>
                </a:ext>
              </a:extLst>
            </p:cNvPr>
            <p:cNvSpPr>
              <a:spLocks/>
            </p:cNvSpPr>
            <p:nvPr/>
          </p:nvSpPr>
          <p:spPr bwMode="auto">
            <a:xfrm>
              <a:off x="3149601" y="2122488"/>
              <a:ext cx="74613" cy="25400"/>
            </a:xfrm>
            <a:custGeom>
              <a:avLst/>
              <a:gdLst>
                <a:gd name="T0" fmla="*/ 15 w 94"/>
                <a:gd name="T1" fmla="*/ 0 h 31"/>
                <a:gd name="T2" fmla="*/ 79 w 94"/>
                <a:gd name="T3" fmla="*/ 0 h 31"/>
                <a:gd name="T4" fmla="*/ 83 w 94"/>
                <a:gd name="T5" fmla="*/ 1 h 31"/>
                <a:gd name="T6" fmla="*/ 88 w 94"/>
                <a:gd name="T7" fmla="*/ 3 h 31"/>
                <a:gd name="T8" fmla="*/ 91 w 94"/>
                <a:gd name="T9" fmla="*/ 7 h 31"/>
                <a:gd name="T10" fmla="*/ 94 w 94"/>
                <a:gd name="T11" fmla="*/ 12 h 31"/>
                <a:gd name="T12" fmla="*/ 94 w 94"/>
                <a:gd name="T13" fmla="*/ 16 h 31"/>
                <a:gd name="T14" fmla="*/ 94 w 94"/>
                <a:gd name="T15" fmla="*/ 21 h 31"/>
                <a:gd name="T16" fmla="*/ 91 w 94"/>
                <a:gd name="T17" fmla="*/ 25 h 31"/>
                <a:gd name="T18" fmla="*/ 88 w 94"/>
                <a:gd name="T19" fmla="*/ 28 h 31"/>
                <a:gd name="T20" fmla="*/ 83 w 94"/>
                <a:gd name="T21" fmla="*/ 31 h 31"/>
                <a:gd name="T22" fmla="*/ 79 w 94"/>
                <a:gd name="T23" fmla="*/ 31 h 31"/>
                <a:gd name="T24" fmla="*/ 15 w 94"/>
                <a:gd name="T25" fmla="*/ 31 h 31"/>
                <a:gd name="T26" fmla="*/ 10 w 94"/>
                <a:gd name="T27" fmla="*/ 31 h 31"/>
                <a:gd name="T28" fmla="*/ 6 w 94"/>
                <a:gd name="T29" fmla="*/ 28 h 31"/>
                <a:gd name="T30" fmla="*/ 3 w 94"/>
                <a:gd name="T31" fmla="*/ 25 h 31"/>
                <a:gd name="T32" fmla="*/ 0 w 94"/>
                <a:gd name="T33" fmla="*/ 21 h 31"/>
                <a:gd name="T34" fmla="*/ 0 w 94"/>
                <a:gd name="T35" fmla="*/ 16 h 31"/>
                <a:gd name="T36" fmla="*/ 0 w 94"/>
                <a:gd name="T37" fmla="*/ 12 h 31"/>
                <a:gd name="T38" fmla="*/ 3 w 94"/>
                <a:gd name="T39" fmla="*/ 7 h 31"/>
                <a:gd name="T40" fmla="*/ 6 w 94"/>
                <a:gd name="T41" fmla="*/ 3 h 31"/>
                <a:gd name="T42" fmla="*/ 10 w 94"/>
                <a:gd name="T43" fmla="*/ 1 h 31"/>
                <a:gd name="T44" fmla="*/ 15 w 9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31">
                  <a:moveTo>
                    <a:pt x="15" y="0"/>
                  </a:moveTo>
                  <a:lnTo>
                    <a:pt x="79" y="0"/>
                  </a:lnTo>
                  <a:lnTo>
                    <a:pt x="83" y="1"/>
                  </a:lnTo>
                  <a:lnTo>
                    <a:pt x="88" y="3"/>
                  </a:lnTo>
                  <a:lnTo>
                    <a:pt x="91" y="7"/>
                  </a:lnTo>
                  <a:lnTo>
                    <a:pt x="94" y="12"/>
                  </a:lnTo>
                  <a:lnTo>
                    <a:pt x="94" y="16"/>
                  </a:lnTo>
                  <a:lnTo>
                    <a:pt x="94" y="21"/>
                  </a:lnTo>
                  <a:lnTo>
                    <a:pt x="91" y="25"/>
                  </a:lnTo>
                  <a:lnTo>
                    <a:pt x="88" y="28"/>
                  </a:lnTo>
                  <a:lnTo>
                    <a:pt x="83" y="31"/>
                  </a:lnTo>
                  <a:lnTo>
                    <a:pt x="79" y="31"/>
                  </a:lnTo>
                  <a:lnTo>
                    <a:pt x="15" y="31"/>
                  </a:lnTo>
                  <a:lnTo>
                    <a:pt x="10" y="31"/>
                  </a:lnTo>
                  <a:lnTo>
                    <a:pt x="6" y="28"/>
                  </a:lnTo>
                  <a:lnTo>
                    <a:pt x="3" y="25"/>
                  </a:lnTo>
                  <a:lnTo>
                    <a:pt x="0" y="21"/>
                  </a:lnTo>
                  <a:lnTo>
                    <a:pt x="0" y="16"/>
                  </a:lnTo>
                  <a:lnTo>
                    <a:pt x="0" y="12"/>
                  </a:lnTo>
                  <a:lnTo>
                    <a:pt x="3" y="7"/>
                  </a:lnTo>
                  <a:lnTo>
                    <a:pt x="6" y="3"/>
                  </a:lnTo>
                  <a:lnTo>
                    <a:pt x="1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9" name="Freeform 277">
              <a:extLst>
                <a:ext uri="{FF2B5EF4-FFF2-40B4-BE49-F238E27FC236}">
                  <a16:creationId xmlns:a16="http://schemas.microsoft.com/office/drawing/2014/main" id="{0D028A64-F156-439A-9644-1BC4AB1574A7}"/>
                </a:ext>
              </a:extLst>
            </p:cNvPr>
            <p:cNvSpPr>
              <a:spLocks noEditPoints="1"/>
            </p:cNvSpPr>
            <p:nvPr/>
          </p:nvSpPr>
          <p:spPr bwMode="auto">
            <a:xfrm>
              <a:off x="3103563" y="2120900"/>
              <a:ext cx="26988" cy="28575"/>
            </a:xfrm>
            <a:custGeom>
              <a:avLst/>
              <a:gdLst>
                <a:gd name="T0" fmla="*/ 18 w 36"/>
                <a:gd name="T1" fmla="*/ 12 h 36"/>
                <a:gd name="T2" fmla="*/ 15 w 36"/>
                <a:gd name="T3" fmla="*/ 14 h 36"/>
                <a:gd name="T4" fmla="*/ 14 w 36"/>
                <a:gd name="T5" fmla="*/ 15 h 36"/>
                <a:gd name="T6" fmla="*/ 12 w 36"/>
                <a:gd name="T7" fmla="*/ 18 h 36"/>
                <a:gd name="T8" fmla="*/ 14 w 36"/>
                <a:gd name="T9" fmla="*/ 21 h 36"/>
                <a:gd name="T10" fmla="*/ 15 w 36"/>
                <a:gd name="T11" fmla="*/ 23 h 36"/>
                <a:gd name="T12" fmla="*/ 18 w 36"/>
                <a:gd name="T13" fmla="*/ 23 h 36"/>
                <a:gd name="T14" fmla="*/ 21 w 36"/>
                <a:gd name="T15" fmla="*/ 23 h 36"/>
                <a:gd name="T16" fmla="*/ 22 w 36"/>
                <a:gd name="T17" fmla="*/ 21 h 36"/>
                <a:gd name="T18" fmla="*/ 22 w 36"/>
                <a:gd name="T19" fmla="*/ 18 h 36"/>
                <a:gd name="T20" fmla="*/ 22 w 36"/>
                <a:gd name="T21" fmla="*/ 15 h 36"/>
                <a:gd name="T22" fmla="*/ 21 w 36"/>
                <a:gd name="T23" fmla="*/ 14 h 36"/>
                <a:gd name="T24" fmla="*/ 18 w 36"/>
                <a:gd name="T25" fmla="*/ 12 h 36"/>
                <a:gd name="T26" fmla="*/ 18 w 36"/>
                <a:gd name="T27" fmla="*/ 0 h 36"/>
                <a:gd name="T28" fmla="*/ 24 w 36"/>
                <a:gd name="T29" fmla="*/ 0 h 36"/>
                <a:gd name="T30" fmla="*/ 28 w 36"/>
                <a:gd name="T31" fmla="*/ 3 h 36"/>
                <a:gd name="T32" fmla="*/ 31 w 36"/>
                <a:gd name="T33" fmla="*/ 8 h 36"/>
                <a:gd name="T34" fmla="*/ 34 w 36"/>
                <a:gd name="T35" fmla="*/ 12 h 36"/>
                <a:gd name="T36" fmla="*/ 36 w 36"/>
                <a:gd name="T37" fmla="*/ 18 h 36"/>
                <a:gd name="T38" fmla="*/ 34 w 36"/>
                <a:gd name="T39" fmla="*/ 24 h 36"/>
                <a:gd name="T40" fmla="*/ 31 w 36"/>
                <a:gd name="T41" fmla="*/ 29 h 36"/>
                <a:gd name="T42" fmla="*/ 28 w 36"/>
                <a:gd name="T43" fmla="*/ 32 h 36"/>
                <a:gd name="T44" fmla="*/ 24 w 36"/>
                <a:gd name="T45" fmla="*/ 35 h 36"/>
                <a:gd name="T46" fmla="*/ 18 w 36"/>
                <a:gd name="T47" fmla="*/ 36 h 36"/>
                <a:gd name="T48" fmla="*/ 12 w 36"/>
                <a:gd name="T49" fmla="*/ 35 h 36"/>
                <a:gd name="T50" fmla="*/ 8 w 36"/>
                <a:gd name="T51" fmla="*/ 32 h 36"/>
                <a:gd name="T52" fmla="*/ 3 w 36"/>
                <a:gd name="T53" fmla="*/ 29 h 36"/>
                <a:gd name="T54" fmla="*/ 2 w 36"/>
                <a:gd name="T55" fmla="*/ 24 h 36"/>
                <a:gd name="T56" fmla="*/ 0 w 36"/>
                <a:gd name="T57" fmla="*/ 18 h 36"/>
                <a:gd name="T58" fmla="*/ 2 w 36"/>
                <a:gd name="T59" fmla="*/ 12 h 36"/>
                <a:gd name="T60" fmla="*/ 3 w 36"/>
                <a:gd name="T61" fmla="*/ 8 h 36"/>
                <a:gd name="T62" fmla="*/ 8 w 36"/>
                <a:gd name="T63" fmla="*/ 3 h 36"/>
                <a:gd name="T64" fmla="*/ 12 w 36"/>
                <a:gd name="T65" fmla="*/ 0 h 36"/>
                <a:gd name="T66" fmla="*/ 1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18" y="12"/>
                  </a:moveTo>
                  <a:lnTo>
                    <a:pt x="15" y="14"/>
                  </a:lnTo>
                  <a:lnTo>
                    <a:pt x="14" y="15"/>
                  </a:lnTo>
                  <a:lnTo>
                    <a:pt x="12" y="18"/>
                  </a:lnTo>
                  <a:lnTo>
                    <a:pt x="14" y="21"/>
                  </a:lnTo>
                  <a:lnTo>
                    <a:pt x="15" y="23"/>
                  </a:lnTo>
                  <a:lnTo>
                    <a:pt x="18" y="23"/>
                  </a:lnTo>
                  <a:lnTo>
                    <a:pt x="21" y="23"/>
                  </a:lnTo>
                  <a:lnTo>
                    <a:pt x="22" y="21"/>
                  </a:lnTo>
                  <a:lnTo>
                    <a:pt x="22" y="18"/>
                  </a:lnTo>
                  <a:lnTo>
                    <a:pt x="22" y="15"/>
                  </a:lnTo>
                  <a:lnTo>
                    <a:pt x="21" y="14"/>
                  </a:lnTo>
                  <a:lnTo>
                    <a:pt x="18" y="12"/>
                  </a:lnTo>
                  <a:close/>
                  <a:moveTo>
                    <a:pt x="18" y="0"/>
                  </a:moveTo>
                  <a:lnTo>
                    <a:pt x="24" y="0"/>
                  </a:lnTo>
                  <a:lnTo>
                    <a:pt x="28" y="3"/>
                  </a:lnTo>
                  <a:lnTo>
                    <a:pt x="31" y="8"/>
                  </a:lnTo>
                  <a:lnTo>
                    <a:pt x="34" y="12"/>
                  </a:lnTo>
                  <a:lnTo>
                    <a:pt x="36" y="18"/>
                  </a:lnTo>
                  <a:lnTo>
                    <a:pt x="34" y="24"/>
                  </a:lnTo>
                  <a:lnTo>
                    <a:pt x="31" y="29"/>
                  </a:lnTo>
                  <a:lnTo>
                    <a:pt x="28" y="32"/>
                  </a:lnTo>
                  <a:lnTo>
                    <a:pt x="24" y="35"/>
                  </a:lnTo>
                  <a:lnTo>
                    <a:pt x="18" y="36"/>
                  </a:lnTo>
                  <a:lnTo>
                    <a:pt x="12" y="35"/>
                  </a:lnTo>
                  <a:lnTo>
                    <a:pt x="8" y="32"/>
                  </a:lnTo>
                  <a:lnTo>
                    <a:pt x="3" y="29"/>
                  </a:lnTo>
                  <a:lnTo>
                    <a:pt x="2" y="24"/>
                  </a:lnTo>
                  <a:lnTo>
                    <a:pt x="0" y="18"/>
                  </a:lnTo>
                  <a:lnTo>
                    <a:pt x="2" y="12"/>
                  </a:lnTo>
                  <a:lnTo>
                    <a:pt x="3" y="8"/>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0" name="Freeform 278">
              <a:extLst>
                <a:ext uri="{FF2B5EF4-FFF2-40B4-BE49-F238E27FC236}">
                  <a16:creationId xmlns:a16="http://schemas.microsoft.com/office/drawing/2014/main" id="{71B15581-D7F0-4B3B-BDA0-B655EC5399EA}"/>
                </a:ext>
              </a:extLst>
            </p:cNvPr>
            <p:cNvSpPr>
              <a:spLocks noEditPoints="1"/>
            </p:cNvSpPr>
            <p:nvPr/>
          </p:nvSpPr>
          <p:spPr bwMode="auto">
            <a:xfrm>
              <a:off x="3413126" y="1208088"/>
              <a:ext cx="274638" cy="469900"/>
            </a:xfrm>
            <a:custGeom>
              <a:avLst/>
              <a:gdLst>
                <a:gd name="T0" fmla="*/ 24 w 345"/>
                <a:gd name="T1" fmla="*/ 24 h 592"/>
                <a:gd name="T2" fmla="*/ 24 w 345"/>
                <a:gd name="T3" fmla="*/ 568 h 592"/>
                <a:gd name="T4" fmla="*/ 321 w 345"/>
                <a:gd name="T5" fmla="*/ 569 h 592"/>
                <a:gd name="T6" fmla="*/ 321 w 345"/>
                <a:gd name="T7" fmla="*/ 24 h 592"/>
                <a:gd name="T8" fmla="*/ 24 w 345"/>
                <a:gd name="T9" fmla="*/ 24 h 592"/>
                <a:gd name="T10" fmla="*/ 2 w 345"/>
                <a:gd name="T11" fmla="*/ 0 h 592"/>
                <a:gd name="T12" fmla="*/ 345 w 345"/>
                <a:gd name="T13" fmla="*/ 0 h 592"/>
                <a:gd name="T14" fmla="*/ 345 w 345"/>
                <a:gd name="T15" fmla="*/ 592 h 592"/>
                <a:gd name="T16" fmla="*/ 0 w 345"/>
                <a:gd name="T17" fmla="*/ 592 h 592"/>
                <a:gd name="T18" fmla="*/ 2 w 345"/>
                <a:gd name="T19"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592">
                  <a:moveTo>
                    <a:pt x="24" y="24"/>
                  </a:moveTo>
                  <a:lnTo>
                    <a:pt x="24" y="568"/>
                  </a:lnTo>
                  <a:lnTo>
                    <a:pt x="321" y="569"/>
                  </a:lnTo>
                  <a:lnTo>
                    <a:pt x="321" y="24"/>
                  </a:lnTo>
                  <a:lnTo>
                    <a:pt x="24" y="24"/>
                  </a:lnTo>
                  <a:close/>
                  <a:moveTo>
                    <a:pt x="2" y="0"/>
                  </a:moveTo>
                  <a:lnTo>
                    <a:pt x="345" y="0"/>
                  </a:lnTo>
                  <a:lnTo>
                    <a:pt x="345" y="592"/>
                  </a:lnTo>
                  <a:lnTo>
                    <a:pt x="0" y="59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1" name="Freeform 279">
              <a:extLst>
                <a:ext uri="{FF2B5EF4-FFF2-40B4-BE49-F238E27FC236}">
                  <a16:creationId xmlns:a16="http://schemas.microsoft.com/office/drawing/2014/main" id="{7AF6403F-E9A2-4688-A60F-5A93127E7478}"/>
                </a:ext>
              </a:extLst>
            </p:cNvPr>
            <p:cNvSpPr>
              <a:spLocks noEditPoints="1"/>
            </p:cNvSpPr>
            <p:nvPr/>
          </p:nvSpPr>
          <p:spPr bwMode="auto">
            <a:xfrm>
              <a:off x="3500438" y="1155700"/>
              <a:ext cx="100013" cy="52387"/>
            </a:xfrm>
            <a:custGeom>
              <a:avLst/>
              <a:gdLst>
                <a:gd name="T0" fmla="*/ 32 w 127"/>
                <a:gd name="T1" fmla="*/ 24 h 64"/>
                <a:gd name="T2" fmla="*/ 29 w 127"/>
                <a:gd name="T3" fmla="*/ 24 h 64"/>
                <a:gd name="T4" fmla="*/ 26 w 127"/>
                <a:gd name="T5" fmla="*/ 25 h 64"/>
                <a:gd name="T6" fmla="*/ 24 w 127"/>
                <a:gd name="T7" fmla="*/ 28 h 64"/>
                <a:gd name="T8" fmla="*/ 24 w 127"/>
                <a:gd name="T9" fmla="*/ 33 h 64"/>
                <a:gd name="T10" fmla="*/ 24 w 127"/>
                <a:gd name="T11" fmla="*/ 36 h 64"/>
                <a:gd name="T12" fmla="*/ 26 w 127"/>
                <a:gd name="T13" fmla="*/ 39 h 64"/>
                <a:gd name="T14" fmla="*/ 29 w 127"/>
                <a:gd name="T15" fmla="*/ 40 h 64"/>
                <a:gd name="T16" fmla="*/ 32 w 127"/>
                <a:gd name="T17" fmla="*/ 42 h 64"/>
                <a:gd name="T18" fmla="*/ 96 w 127"/>
                <a:gd name="T19" fmla="*/ 42 h 64"/>
                <a:gd name="T20" fmla="*/ 96 w 127"/>
                <a:gd name="T21" fmla="*/ 54 h 64"/>
                <a:gd name="T22" fmla="*/ 96 w 127"/>
                <a:gd name="T23" fmla="*/ 42 h 64"/>
                <a:gd name="T24" fmla="*/ 99 w 127"/>
                <a:gd name="T25" fmla="*/ 40 h 64"/>
                <a:gd name="T26" fmla="*/ 102 w 127"/>
                <a:gd name="T27" fmla="*/ 39 h 64"/>
                <a:gd name="T28" fmla="*/ 103 w 127"/>
                <a:gd name="T29" fmla="*/ 36 h 64"/>
                <a:gd name="T30" fmla="*/ 103 w 127"/>
                <a:gd name="T31" fmla="*/ 33 h 64"/>
                <a:gd name="T32" fmla="*/ 103 w 127"/>
                <a:gd name="T33" fmla="*/ 28 h 64"/>
                <a:gd name="T34" fmla="*/ 102 w 127"/>
                <a:gd name="T35" fmla="*/ 25 h 64"/>
                <a:gd name="T36" fmla="*/ 99 w 127"/>
                <a:gd name="T37" fmla="*/ 24 h 64"/>
                <a:gd name="T38" fmla="*/ 96 w 127"/>
                <a:gd name="T39" fmla="*/ 24 h 64"/>
                <a:gd name="T40" fmla="*/ 32 w 127"/>
                <a:gd name="T41" fmla="*/ 24 h 64"/>
                <a:gd name="T42" fmla="*/ 32 w 127"/>
                <a:gd name="T43" fmla="*/ 0 h 64"/>
                <a:gd name="T44" fmla="*/ 96 w 127"/>
                <a:gd name="T45" fmla="*/ 0 h 64"/>
                <a:gd name="T46" fmla="*/ 112 w 127"/>
                <a:gd name="T47" fmla="*/ 4 h 64"/>
                <a:gd name="T48" fmla="*/ 123 w 127"/>
                <a:gd name="T49" fmla="*/ 16 h 64"/>
                <a:gd name="T50" fmla="*/ 127 w 127"/>
                <a:gd name="T51" fmla="*/ 33 h 64"/>
                <a:gd name="T52" fmla="*/ 123 w 127"/>
                <a:gd name="T53" fmla="*/ 49 h 64"/>
                <a:gd name="T54" fmla="*/ 112 w 127"/>
                <a:gd name="T55" fmla="*/ 60 h 64"/>
                <a:gd name="T56" fmla="*/ 96 w 127"/>
                <a:gd name="T57" fmla="*/ 64 h 64"/>
                <a:gd name="T58" fmla="*/ 32 w 127"/>
                <a:gd name="T59" fmla="*/ 64 h 64"/>
                <a:gd name="T60" fmla="*/ 17 w 127"/>
                <a:gd name="T61" fmla="*/ 60 h 64"/>
                <a:gd name="T62" fmla="*/ 5 w 127"/>
                <a:gd name="T63" fmla="*/ 49 h 64"/>
                <a:gd name="T64" fmla="*/ 0 w 127"/>
                <a:gd name="T65" fmla="*/ 33 h 64"/>
                <a:gd name="T66" fmla="*/ 5 w 127"/>
                <a:gd name="T67" fmla="*/ 16 h 64"/>
                <a:gd name="T68" fmla="*/ 17 w 127"/>
                <a:gd name="T69" fmla="*/ 4 h 64"/>
                <a:gd name="T70" fmla="*/ 32 w 127"/>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 h="64">
                  <a:moveTo>
                    <a:pt x="32" y="24"/>
                  </a:moveTo>
                  <a:lnTo>
                    <a:pt x="29" y="24"/>
                  </a:lnTo>
                  <a:lnTo>
                    <a:pt x="26" y="25"/>
                  </a:lnTo>
                  <a:lnTo>
                    <a:pt x="24" y="28"/>
                  </a:lnTo>
                  <a:lnTo>
                    <a:pt x="24" y="33"/>
                  </a:lnTo>
                  <a:lnTo>
                    <a:pt x="24" y="36"/>
                  </a:lnTo>
                  <a:lnTo>
                    <a:pt x="26" y="39"/>
                  </a:lnTo>
                  <a:lnTo>
                    <a:pt x="29" y="40"/>
                  </a:lnTo>
                  <a:lnTo>
                    <a:pt x="32" y="42"/>
                  </a:lnTo>
                  <a:lnTo>
                    <a:pt x="96" y="42"/>
                  </a:lnTo>
                  <a:lnTo>
                    <a:pt x="96" y="54"/>
                  </a:lnTo>
                  <a:lnTo>
                    <a:pt x="96" y="42"/>
                  </a:lnTo>
                  <a:lnTo>
                    <a:pt x="99" y="40"/>
                  </a:lnTo>
                  <a:lnTo>
                    <a:pt x="102" y="39"/>
                  </a:lnTo>
                  <a:lnTo>
                    <a:pt x="103" y="36"/>
                  </a:lnTo>
                  <a:lnTo>
                    <a:pt x="103" y="33"/>
                  </a:lnTo>
                  <a:lnTo>
                    <a:pt x="103" y="28"/>
                  </a:lnTo>
                  <a:lnTo>
                    <a:pt x="102" y="25"/>
                  </a:lnTo>
                  <a:lnTo>
                    <a:pt x="99" y="24"/>
                  </a:lnTo>
                  <a:lnTo>
                    <a:pt x="96" y="24"/>
                  </a:lnTo>
                  <a:lnTo>
                    <a:pt x="32" y="24"/>
                  </a:lnTo>
                  <a:close/>
                  <a:moveTo>
                    <a:pt x="32" y="0"/>
                  </a:moveTo>
                  <a:lnTo>
                    <a:pt x="96" y="0"/>
                  </a:lnTo>
                  <a:lnTo>
                    <a:pt x="112" y="4"/>
                  </a:lnTo>
                  <a:lnTo>
                    <a:pt x="123" y="16"/>
                  </a:lnTo>
                  <a:lnTo>
                    <a:pt x="127" y="33"/>
                  </a:lnTo>
                  <a:lnTo>
                    <a:pt x="123" y="49"/>
                  </a:lnTo>
                  <a:lnTo>
                    <a:pt x="112" y="60"/>
                  </a:lnTo>
                  <a:lnTo>
                    <a:pt x="96" y="64"/>
                  </a:lnTo>
                  <a:lnTo>
                    <a:pt x="32" y="64"/>
                  </a:lnTo>
                  <a:lnTo>
                    <a:pt x="17" y="60"/>
                  </a:lnTo>
                  <a:lnTo>
                    <a:pt x="5" y="49"/>
                  </a:lnTo>
                  <a:lnTo>
                    <a:pt x="0" y="33"/>
                  </a:lnTo>
                  <a:lnTo>
                    <a:pt x="5" y="16"/>
                  </a:lnTo>
                  <a:lnTo>
                    <a:pt x="17" y="4"/>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2" name="Freeform 280">
              <a:extLst>
                <a:ext uri="{FF2B5EF4-FFF2-40B4-BE49-F238E27FC236}">
                  <a16:creationId xmlns:a16="http://schemas.microsoft.com/office/drawing/2014/main" id="{7A8C5088-921F-4856-A691-0DE31625A025}"/>
                </a:ext>
              </a:extLst>
            </p:cNvPr>
            <p:cNvSpPr>
              <a:spLocks noEditPoints="1"/>
            </p:cNvSpPr>
            <p:nvPr/>
          </p:nvSpPr>
          <p:spPr bwMode="auto">
            <a:xfrm>
              <a:off x="3394076" y="1131888"/>
              <a:ext cx="312738" cy="601662"/>
            </a:xfrm>
            <a:custGeom>
              <a:avLst/>
              <a:gdLst>
                <a:gd name="T0" fmla="*/ 33 w 393"/>
                <a:gd name="T1" fmla="*/ 24 h 758"/>
                <a:gd name="T2" fmla="*/ 29 w 393"/>
                <a:gd name="T3" fmla="*/ 24 h 758"/>
                <a:gd name="T4" fmla="*/ 27 w 393"/>
                <a:gd name="T5" fmla="*/ 27 h 758"/>
                <a:gd name="T6" fmla="*/ 24 w 393"/>
                <a:gd name="T7" fmla="*/ 30 h 758"/>
                <a:gd name="T8" fmla="*/ 24 w 393"/>
                <a:gd name="T9" fmla="*/ 34 h 758"/>
                <a:gd name="T10" fmla="*/ 24 w 393"/>
                <a:gd name="T11" fmla="*/ 725 h 758"/>
                <a:gd name="T12" fmla="*/ 24 w 393"/>
                <a:gd name="T13" fmla="*/ 730 h 758"/>
                <a:gd name="T14" fmla="*/ 26 w 393"/>
                <a:gd name="T15" fmla="*/ 733 h 758"/>
                <a:gd name="T16" fmla="*/ 29 w 393"/>
                <a:gd name="T17" fmla="*/ 734 h 758"/>
                <a:gd name="T18" fmla="*/ 33 w 393"/>
                <a:gd name="T19" fmla="*/ 736 h 758"/>
                <a:gd name="T20" fmla="*/ 360 w 393"/>
                <a:gd name="T21" fmla="*/ 736 h 758"/>
                <a:gd name="T22" fmla="*/ 360 w 393"/>
                <a:gd name="T23" fmla="*/ 748 h 758"/>
                <a:gd name="T24" fmla="*/ 360 w 393"/>
                <a:gd name="T25" fmla="*/ 736 h 758"/>
                <a:gd name="T26" fmla="*/ 363 w 393"/>
                <a:gd name="T27" fmla="*/ 734 h 758"/>
                <a:gd name="T28" fmla="*/ 366 w 393"/>
                <a:gd name="T29" fmla="*/ 733 h 758"/>
                <a:gd name="T30" fmla="*/ 368 w 393"/>
                <a:gd name="T31" fmla="*/ 730 h 758"/>
                <a:gd name="T32" fmla="*/ 369 w 393"/>
                <a:gd name="T33" fmla="*/ 725 h 758"/>
                <a:gd name="T34" fmla="*/ 369 w 393"/>
                <a:gd name="T35" fmla="*/ 34 h 758"/>
                <a:gd name="T36" fmla="*/ 369 w 393"/>
                <a:gd name="T37" fmla="*/ 30 h 758"/>
                <a:gd name="T38" fmla="*/ 366 w 393"/>
                <a:gd name="T39" fmla="*/ 27 h 758"/>
                <a:gd name="T40" fmla="*/ 363 w 393"/>
                <a:gd name="T41" fmla="*/ 25 h 758"/>
                <a:gd name="T42" fmla="*/ 360 w 393"/>
                <a:gd name="T43" fmla="*/ 24 h 758"/>
                <a:gd name="T44" fmla="*/ 33 w 393"/>
                <a:gd name="T45" fmla="*/ 24 h 758"/>
                <a:gd name="T46" fmla="*/ 33 w 393"/>
                <a:gd name="T47" fmla="*/ 0 h 758"/>
                <a:gd name="T48" fmla="*/ 360 w 393"/>
                <a:gd name="T49" fmla="*/ 0 h 758"/>
                <a:gd name="T50" fmla="*/ 374 w 393"/>
                <a:gd name="T51" fmla="*/ 3 h 758"/>
                <a:gd name="T52" fmla="*/ 383 w 393"/>
                <a:gd name="T53" fmla="*/ 10 h 758"/>
                <a:gd name="T54" fmla="*/ 390 w 393"/>
                <a:gd name="T55" fmla="*/ 21 h 758"/>
                <a:gd name="T56" fmla="*/ 393 w 393"/>
                <a:gd name="T57" fmla="*/ 34 h 758"/>
                <a:gd name="T58" fmla="*/ 392 w 393"/>
                <a:gd name="T59" fmla="*/ 725 h 758"/>
                <a:gd name="T60" fmla="*/ 390 w 393"/>
                <a:gd name="T61" fmla="*/ 739 h 758"/>
                <a:gd name="T62" fmla="*/ 383 w 393"/>
                <a:gd name="T63" fmla="*/ 749 h 758"/>
                <a:gd name="T64" fmla="*/ 372 w 393"/>
                <a:gd name="T65" fmla="*/ 756 h 758"/>
                <a:gd name="T66" fmla="*/ 360 w 393"/>
                <a:gd name="T67" fmla="*/ 758 h 758"/>
                <a:gd name="T68" fmla="*/ 33 w 393"/>
                <a:gd name="T69" fmla="*/ 758 h 758"/>
                <a:gd name="T70" fmla="*/ 20 w 393"/>
                <a:gd name="T71" fmla="*/ 756 h 758"/>
                <a:gd name="T72" fmla="*/ 11 w 393"/>
                <a:gd name="T73" fmla="*/ 749 h 758"/>
                <a:gd name="T74" fmla="*/ 3 w 393"/>
                <a:gd name="T75" fmla="*/ 739 h 758"/>
                <a:gd name="T76" fmla="*/ 0 w 393"/>
                <a:gd name="T77" fmla="*/ 725 h 758"/>
                <a:gd name="T78" fmla="*/ 0 w 393"/>
                <a:gd name="T79" fmla="*/ 34 h 758"/>
                <a:gd name="T80" fmla="*/ 3 w 393"/>
                <a:gd name="T81" fmla="*/ 21 h 758"/>
                <a:gd name="T82" fmla="*/ 11 w 393"/>
                <a:gd name="T83" fmla="*/ 10 h 758"/>
                <a:gd name="T84" fmla="*/ 20 w 393"/>
                <a:gd name="T85" fmla="*/ 3 h 758"/>
                <a:gd name="T86" fmla="*/ 33 w 393"/>
                <a:gd name="T87" fmla="*/ 0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3" h="758">
                  <a:moveTo>
                    <a:pt x="33" y="24"/>
                  </a:moveTo>
                  <a:lnTo>
                    <a:pt x="29" y="24"/>
                  </a:lnTo>
                  <a:lnTo>
                    <a:pt x="27" y="27"/>
                  </a:lnTo>
                  <a:lnTo>
                    <a:pt x="24" y="30"/>
                  </a:lnTo>
                  <a:lnTo>
                    <a:pt x="24" y="34"/>
                  </a:lnTo>
                  <a:lnTo>
                    <a:pt x="24" y="725"/>
                  </a:lnTo>
                  <a:lnTo>
                    <a:pt x="24" y="730"/>
                  </a:lnTo>
                  <a:lnTo>
                    <a:pt x="26" y="733"/>
                  </a:lnTo>
                  <a:lnTo>
                    <a:pt x="29" y="734"/>
                  </a:lnTo>
                  <a:lnTo>
                    <a:pt x="33" y="736"/>
                  </a:lnTo>
                  <a:lnTo>
                    <a:pt x="360" y="736"/>
                  </a:lnTo>
                  <a:lnTo>
                    <a:pt x="360" y="748"/>
                  </a:lnTo>
                  <a:lnTo>
                    <a:pt x="360" y="736"/>
                  </a:lnTo>
                  <a:lnTo>
                    <a:pt x="363" y="734"/>
                  </a:lnTo>
                  <a:lnTo>
                    <a:pt x="366" y="733"/>
                  </a:lnTo>
                  <a:lnTo>
                    <a:pt x="368" y="730"/>
                  </a:lnTo>
                  <a:lnTo>
                    <a:pt x="369" y="725"/>
                  </a:lnTo>
                  <a:lnTo>
                    <a:pt x="369" y="34"/>
                  </a:lnTo>
                  <a:lnTo>
                    <a:pt x="369" y="30"/>
                  </a:lnTo>
                  <a:lnTo>
                    <a:pt x="366" y="27"/>
                  </a:lnTo>
                  <a:lnTo>
                    <a:pt x="363" y="25"/>
                  </a:lnTo>
                  <a:lnTo>
                    <a:pt x="360" y="24"/>
                  </a:lnTo>
                  <a:lnTo>
                    <a:pt x="33" y="24"/>
                  </a:lnTo>
                  <a:close/>
                  <a:moveTo>
                    <a:pt x="33" y="0"/>
                  </a:moveTo>
                  <a:lnTo>
                    <a:pt x="360" y="0"/>
                  </a:lnTo>
                  <a:lnTo>
                    <a:pt x="374" y="3"/>
                  </a:lnTo>
                  <a:lnTo>
                    <a:pt x="383" y="10"/>
                  </a:lnTo>
                  <a:lnTo>
                    <a:pt x="390" y="21"/>
                  </a:lnTo>
                  <a:lnTo>
                    <a:pt x="393" y="34"/>
                  </a:lnTo>
                  <a:lnTo>
                    <a:pt x="392" y="725"/>
                  </a:lnTo>
                  <a:lnTo>
                    <a:pt x="390" y="739"/>
                  </a:lnTo>
                  <a:lnTo>
                    <a:pt x="383" y="749"/>
                  </a:lnTo>
                  <a:lnTo>
                    <a:pt x="372" y="756"/>
                  </a:lnTo>
                  <a:lnTo>
                    <a:pt x="360" y="758"/>
                  </a:lnTo>
                  <a:lnTo>
                    <a:pt x="33" y="758"/>
                  </a:lnTo>
                  <a:lnTo>
                    <a:pt x="20" y="756"/>
                  </a:lnTo>
                  <a:lnTo>
                    <a:pt x="11" y="749"/>
                  </a:lnTo>
                  <a:lnTo>
                    <a:pt x="3" y="739"/>
                  </a:lnTo>
                  <a:lnTo>
                    <a:pt x="0" y="725"/>
                  </a:lnTo>
                  <a:lnTo>
                    <a:pt x="0" y="34"/>
                  </a:lnTo>
                  <a:lnTo>
                    <a:pt x="3" y="21"/>
                  </a:lnTo>
                  <a:lnTo>
                    <a:pt x="11" y="10"/>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3" name="Freeform 281">
              <a:extLst>
                <a:ext uri="{FF2B5EF4-FFF2-40B4-BE49-F238E27FC236}">
                  <a16:creationId xmlns:a16="http://schemas.microsoft.com/office/drawing/2014/main" id="{C1886B54-12F3-4EE3-847F-CFC767CF4E56}"/>
                </a:ext>
              </a:extLst>
            </p:cNvPr>
            <p:cNvSpPr>
              <a:spLocks/>
            </p:cNvSpPr>
            <p:nvPr/>
          </p:nvSpPr>
          <p:spPr bwMode="auto">
            <a:xfrm>
              <a:off x="3687763" y="1541463"/>
              <a:ext cx="28575" cy="112712"/>
            </a:xfrm>
            <a:custGeom>
              <a:avLst/>
              <a:gdLst>
                <a:gd name="T0" fmla="*/ 18 w 36"/>
                <a:gd name="T1" fmla="*/ 0 h 142"/>
                <a:gd name="T2" fmla="*/ 24 w 36"/>
                <a:gd name="T3" fmla="*/ 1 h 142"/>
                <a:gd name="T4" fmla="*/ 29 w 36"/>
                <a:gd name="T5" fmla="*/ 3 h 142"/>
                <a:gd name="T6" fmla="*/ 33 w 36"/>
                <a:gd name="T7" fmla="*/ 7 h 142"/>
                <a:gd name="T8" fmla="*/ 36 w 36"/>
                <a:gd name="T9" fmla="*/ 12 h 142"/>
                <a:gd name="T10" fmla="*/ 36 w 36"/>
                <a:gd name="T11" fmla="*/ 18 h 142"/>
                <a:gd name="T12" fmla="*/ 36 w 36"/>
                <a:gd name="T13" fmla="*/ 122 h 142"/>
                <a:gd name="T14" fmla="*/ 36 w 36"/>
                <a:gd name="T15" fmla="*/ 128 h 142"/>
                <a:gd name="T16" fmla="*/ 33 w 36"/>
                <a:gd name="T17" fmla="*/ 134 h 142"/>
                <a:gd name="T18" fmla="*/ 29 w 36"/>
                <a:gd name="T19" fmla="*/ 137 h 142"/>
                <a:gd name="T20" fmla="*/ 24 w 36"/>
                <a:gd name="T21" fmla="*/ 140 h 142"/>
                <a:gd name="T22" fmla="*/ 18 w 36"/>
                <a:gd name="T23" fmla="*/ 142 h 142"/>
                <a:gd name="T24" fmla="*/ 14 w 36"/>
                <a:gd name="T25" fmla="*/ 140 h 142"/>
                <a:gd name="T26" fmla="*/ 8 w 36"/>
                <a:gd name="T27" fmla="*/ 137 h 142"/>
                <a:gd name="T28" fmla="*/ 5 w 36"/>
                <a:gd name="T29" fmla="*/ 134 h 142"/>
                <a:gd name="T30" fmla="*/ 2 w 36"/>
                <a:gd name="T31" fmla="*/ 128 h 142"/>
                <a:gd name="T32" fmla="*/ 0 w 36"/>
                <a:gd name="T33" fmla="*/ 122 h 142"/>
                <a:gd name="T34" fmla="*/ 0 w 36"/>
                <a:gd name="T35" fmla="*/ 18 h 142"/>
                <a:gd name="T36" fmla="*/ 2 w 36"/>
                <a:gd name="T37" fmla="*/ 12 h 142"/>
                <a:gd name="T38" fmla="*/ 5 w 36"/>
                <a:gd name="T39" fmla="*/ 7 h 142"/>
                <a:gd name="T40" fmla="*/ 8 w 36"/>
                <a:gd name="T41" fmla="*/ 3 h 142"/>
                <a:gd name="T42" fmla="*/ 14 w 36"/>
                <a:gd name="T43" fmla="*/ 1 h 142"/>
                <a:gd name="T44" fmla="*/ 18 w 36"/>
                <a:gd name="T4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42">
                  <a:moveTo>
                    <a:pt x="18" y="0"/>
                  </a:moveTo>
                  <a:lnTo>
                    <a:pt x="24" y="1"/>
                  </a:lnTo>
                  <a:lnTo>
                    <a:pt x="29" y="3"/>
                  </a:lnTo>
                  <a:lnTo>
                    <a:pt x="33" y="7"/>
                  </a:lnTo>
                  <a:lnTo>
                    <a:pt x="36" y="12"/>
                  </a:lnTo>
                  <a:lnTo>
                    <a:pt x="36" y="18"/>
                  </a:lnTo>
                  <a:lnTo>
                    <a:pt x="36" y="122"/>
                  </a:lnTo>
                  <a:lnTo>
                    <a:pt x="36" y="128"/>
                  </a:lnTo>
                  <a:lnTo>
                    <a:pt x="33" y="134"/>
                  </a:lnTo>
                  <a:lnTo>
                    <a:pt x="29" y="137"/>
                  </a:lnTo>
                  <a:lnTo>
                    <a:pt x="24" y="140"/>
                  </a:lnTo>
                  <a:lnTo>
                    <a:pt x="18" y="142"/>
                  </a:lnTo>
                  <a:lnTo>
                    <a:pt x="14" y="140"/>
                  </a:lnTo>
                  <a:lnTo>
                    <a:pt x="8" y="137"/>
                  </a:lnTo>
                  <a:lnTo>
                    <a:pt x="5" y="134"/>
                  </a:lnTo>
                  <a:lnTo>
                    <a:pt x="2" y="128"/>
                  </a:lnTo>
                  <a:lnTo>
                    <a:pt x="0" y="122"/>
                  </a:lnTo>
                  <a:lnTo>
                    <a:pt x="0" y="18"/>
                  </a:lnTo>
                  <a:lnTo>
                    <a:pt x="2" y="12"/>
                  </a:lnTo>
                  <a:lnTo>
                    <a:pt x="5" y="7"/>
                  </a:lnTo>
                  <a:lnTo>
                    <a:pt x="8" y="3"/>
                  </a:lnTo>
                  <a:lnTo>
                    <a:pt x="14"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4" name="Freeform 282">
              <a:extLst>
                <a:ext uri="{FF2B5EF4-FFF2-40B4-BE49-F238E27FC236}">
                  <a16:creationId xmlns:a16="http://schemas.microsoft.com/office/drawing/2014/main" id="{A308E680-78E4-4AF8-9BBD-A0D95FEE8060}"/>
                </a:ext>
              </a:extLst>
            </p:cNvPr>
            <p:cNvSpPr>
              <a:spLocks/>
            </p:cNvSpPr>
            <p:nvPr/>
          </p:nvSpPr>
          <p:spPr bwMode="auto">
            <a:xfrm>
              <a:off x="3384551" y="1554163"/>
              <a:ext cx="28575" cy="61912"/>
            </a:xfrm>
            <a:custGeom>
              <a:avLst/>
              <a:gdLst>
                <a:gd name="T0" fmla="*/ 17 w 35"/>
                <a:gd name="T1" fmla="*/ 0 h 79"/>
                <a:gd name="T2" fmla="*/ 23 w 35"/>
                <a:gd name="T3" fmla="*/ 0 h 79"/>
                <a:gd name="T4" fmla="*/ 28 w 35"/>
                <a:gd name="T5" fmla="*/ 3 h 79"/>
                <a:gd name="T6" fmla="*/ 31 w 35"/>
                <a:gd name="T7" fmla="*/ 7 h 79"/>
                <a:gd name="T8" fmla="*/ 34 w 35"/>
                <a:gd name="T9" fmla="*/ 12 h 79"/>
                <a:gd name="T10" fmla="*/ 35 w 35"/>
                <a:gd name="T11" fmla="*/ 18 h 79"/>
                <a:gd name="T12" fmla="*/ 35 w 35"/>
                <a:gd name="T13" fmla="*/ 60 h 79"/>
                <a:gd name="T14" fmla="*/ 34 w 35"/>
                <a:gd name="T15" fmla="*/ 65 h 79"/>
                <a:gd name="T16" fmla="*/ 31 w 35"/>
                <a:gd name="T17" fmla="*/ 71 h 79"/>
                <a:gd name="T18" fmla="*/ 28 w 35"/>
                <a:gd name="T19" fmla="*/ 74 h 79"/>
                <a:gd name="T20" fmla="*/ 23 w 35"/>
                <a:gd name="T21" fmla="*/ 77 h 79"/>
                <a:gd name="T22" fmla="*/ 17 w 35"/>
                <a:gd name="T23" fmla="*/ 79 h 79"/>
                <a:gd name="T24" fmla="*/ 17 w 35"/>
                <a:gd name="T25" fmla="*/ 79 h 79"/>
                <a:gd name="T26" fmla="*/ 11 w 35"/>
                <a:gd name="T27" fmla="*/ 77 h 79"/>
                <a:gd name="T28" fmla="*/ 7 w 35"/>
                <a:gd name="T29" fmla="*/ 74 h 79"/>
                <a:gd name="T30" fmla="*/ 2 w 35"/>
                <a:gd name="T31" fmla="*/ 71 h 79"/>
                <a:gd name="T32" fmla="*/ 1 w 35"/>
                <a:gd name="T33" fmla="*/ 65 h 79"/>
                <a:gd name="T34" fmla="*/ 0 w 35"/>
                <a:gd name="T35" fmla="*/ 60 h 79"/>
                <a:gd name="T36" fmla="*/ 0 w 35"/>
                <a:gd name="T37" fmla="*/ 18 h 79"/>
                <a:gd name="T38" fmla="*/ 1 w 35"/>
                <a:gd name="T39" fmla="*/ 12 h 79"/>
                <a:gd name="T40" fmla="*/ 2 w 35"/>
                <a:gd name="T41" fmla="*/ 7 h 79"/>
                <a:gd name="T42" fmla="*/ 7 w 35"/>
                <a:gd name="T43" fmla="*/ 3 h 79"/>
                <a:gd name="T44" fmla="*/ 11 w 35"/>
                <a:gd name="T45" fmla="*/ 0 h 79"/>
                <a:gd name="T46" fmla="*/ 17 w 35"/>
                <a:gd name="T4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79">
                  <a:moveTo>
                    <a:pt x="17" y="0"/>
                  </a:moveTo>
                  <a:lnTo>
                    <a:pt x="23" y="0"/>
                  </a:lnTo>
                  <a:lnTo>
                    <a:pt x="28" y="3"/>
                  </a:lnTo>
                  <a:lnTo>
                    <a:pt x="31" y="7"/>
                  </a:lnTo>
                  <a:lnTo>
                    <a:pt x="34" y="12"/>
                  </a:lnTo>
                  <a:lnTo>
                    <a:pt x="35" y="18"/>
                  </a:lnTo>
                  <a:lnTo>
                    <a:pt x="35" y="60"/>
                  </a:lnTo>
                  <a:lnTo>
                    <a:pt x="34" y="65"/>
                  </a:lnTo>
                  <a:lnTo>
                    <a:pt x="31" y="71"/>
                  </a:lnTo>
                  <a:lnTo>
                    <a:pt x="28" y="74"/>
                  </a:lnTo>
                  <a:lnTo>
                    <a:pt x="23" y="77"/>
                  </a:lnTo>
                  <a:lnTo>
                    <a:pt x="17" y="79"/>
                  </a:lnTo>
                  <a:lnTo>
                    <a:pt x="17" y="79"/>
                  </a:lnTo>
                  <a:lnTo>
                    <a:pt x="11" y="77"/>
                  </a:lnTo>
                  <a:lnTo>
                    <a:pt x="7" y="74"/>
                  </a:lnTo>
                  <a:lnTo>
                    <a:pt x="2" y="71"/>
                  </a:lnTo>
                  <a:lnTo>
                    <a:pt x="1" y="65"/>
                  </a:lnTo>
                  <a:lnTo>
                    <a:pt x="0" y="60"/>
                  </a:lnTo>
                  <a:lnTo>
                    <a:pt x="0" y="18"/>
                  </a:lnTo>
                  <a:lnTo>
                    <a:pt x="1" y="12"/>
                  </a:lnTo>
                  <a:lnTo>
                    <a:pt x="2" y="7"/>
                  </a:lnTo>
                  <a:lnTo>
                    <a:pt x="7" y="3"/>
                  </a:lnTo>
                  <a:lnTo>
                    <a:pt x="11"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5" name="Freeform 283">
              <a:extLst>
                <a:ext uri="{FF2B5EF4-FFF2-40B4-BE49-F238E27FC236}">
                  <a16:creationId xmlns:a16="http://schemas.microsoft.com/office/drawing/2014/main" id="{C5AC3FF6-A843-42D5-89D8-7735FF8BFC52}"/>
                </a:ext>
              </a:extLst>
            </p:cNvPr>
            <p:cNvSpPr>
              <a:spLocks/>
            </p:cNvSpPr>
            <p:nvPr/>
          </p:nvSpPr>
          <p:spPr bwMode="auto">
            <a:xfrm>
              <a:off x="3500438" y="1687513"/>
              <a:ext cx="100013" cy="26987"/>
            </a:xfrm>
            <a:custGeom>
              <a:avLst/>
              <a:gdLst>
                <a:gd name="T0" fmla="*/ 18 w 127"/>
                <a:gd name="T1" fmla="*/ 0 h 35"/>
                <a:gd name="T2" fmla="*/ 109 w 127"/>
                <a:gd name="T3" fmla="*/ 0 h 35"/>
                <a:gd name="T4" fmla="*/ 115 w 127"/>
                <a:gd name="T5" fmla="*/ 0 h 35"/>
                <a:gd name="T6" fmla="*/ 120 w 127"/>
                <a:gd name="T7" fmla="*/ 3 h 35"/>
                <a:gd name="T8" fmla="*/ 124 w 127"/>
                <a:gd name="T9" fmla="*/ 6 h 35"/>
                <a:gd name="T10" fmla="*/ 126 w 127"/>
                <a:gd name="T11" fmla="*/ 12 h 35"/>
                <a:gd name="T12" fmla="*/ 127 w 127"/>
                <a:gd name="T13" fmla="*/ 17 h 35"/>
                <a:gd name="T14" fmla="*/ 126 w 127"/>
                <a:gd name="T15" fmla="*/ 23 h 35"/>
                <a:gd name="T16" fmla="*/ 124 w 127"/>
                <a:gd name="T17" fmla="*/ 27 h 35"/>
                <a:gd name="T18" fmla="*/ 120 w 127"/>
                <a:gd name="T19" fmla="*/ 32 h 35"/>
                <a:gd name="T20" fmla="*/ 115 w 127"/>
                <a:gd name="T21" fmla="*/ 35 h 35"/>
                <a:gd name="T22" fmla="*/ 109 w 127"/>
                <a:gd name="T23" fmla="*/ 35 h 35"/>
                <a:gd name="T24" fmla="*/ 18 w 127"/>
                <a:gd name="T25" fmla="*/ 35 h 35"/>
                <a:gd name="T26" fmla="*/ 12 w 127"/>
                <a:gd name="T27" fmla="*/ 35 h 35"/>
                <a:gd name="T28" fmla="*/ 8 w 127"/>
                <a:gd name="T29" fmla="*/ 32 h 35"/>
                <a:gd name="T30" fmla="*/ 3 w 127"/>
                <a:gd name="T31" fmla="*/ 27 h 35"/>
                <a:gd name="T32" fmla="*/ 2 w 127"/>
                <a:gd name="T33" fmla="*/ 23 h 35"/>
                <a:gd name="T34" fmla="*/ 0 w 127"/>
                <a:gd name="T35" fmla="*/ 17 h 35"/>
                <a:gd name="T36" fmla="*/ 2 w 127"/>
                <a:gd name="T37" fmla="*/ 12 h 35"/>
                <a:gd name="T38" fmla="*/ 3 w 127"/>
                <a:gd name="T39" fmla="*/ 6 h 35"/>
                <a:gd name="T40" fmla="*/ 8 w 127"/>
                <a:gd name="T41" fmla="*/ 3 h 35"/>
                <a:gd name="T42" fmla="*/ 12 w 127"/>
                <a:gd name="T43" fmla="*/ 0 h 35"/>
                <a:gd name="T44" fmla="*/ 18 w 127"/>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35">
                  <a:moveTo>
                    <a:pt x="18" y="0"/>
                  </a:moveTo>
                  <a:lnTo>
                    <a:pt x="109" y="0"/>
                  </a:lnTo>
                  <a:lnTo>
                    <a:pt x="115" y="0"/>
                  </a:lnTo>
                  <a:lnTo>
                    <a:pt x="120" y="3"/>
                  </a:lnTo>
                  <a:lnTo>
                    <a:pt x="124" y="6"/>
                  </a:lnTo>
                  <a:lnTo>
                    <a:pt x="126" y="12"/>
                  </a:lnTo>
                  <a:lnTo>
                    <a:pt x="127" y="17"/>
                  </a:lnTo>
                  <a:lnTo>
                    <a:pt x="126" y="23"/>
                  </a:lnTo>
                  <a:lnTo>
                    <a:pt x="124" y="27"/>
                  </a:lnTo>
                  <a:lnTo>
                    <a:pt x="120" y="32"/>
                  </a:lnTo>
                  <a:lnTo>
                    <a:pt x="115" y="35"/>
                  </a:lnTo>
                  <a:lnTo>
                    <a:pt x="109" y="35"/>
                  </a:lnTo>
                  <a:lnTo>
                    <a:pt x="18" y="35"/>
                  </a:lnTo>
                  <a:lnTo>
                    <a:pt x="12" y="35"/>
                  </a:lnTo>
                  <a:lnTo>
                    <a:pt x="8" y="32"/>
                  </a:lnTo>
                  <a:lnTo>
                    <a:pt x="3" y="27"/>
                  </a:lnTo>
                  <a:lnTo>
                    <a:pt x="2" y="23"/>
                  </a:lnTo>
                  <a:lnTo>
                    <a:pt x="0" y="17"/>
                  </a:lnTo>
                  <a:lnTo>
                    <a:pt x="2" y="12"/>
                  </a:lnTo>
                  <a:lnTo>
                    <a:pt x="3" y="6"/>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6" name="Freeform 284">
              <a:extLst>
                <a:ext uri="{FF2B5EF4-FFF2-40B4-BE49-F238E27FC236}">
                  <a16:creationId xmlns:a16="http://schemas.microsoft.com/office/drawing/2014/main" id="{4F1F1220-95C1-42DA-AB83-AD75694BE151}"/>
                </a:ext>
              </a:extLst>
            </p:cNvPr>
            <p:cNvSpPr>
              <a:spLocks noEditPoints="1"/>
            </p:cNvSpPr>
            <p:nvPr/>
          </p:nvSpPr>
          <p:spPr bwMode="auto">
            <a:xfrm>
              <a:off x="3432176" y="1682750"/>
              <a:ext cx="31750" cy="34925"/>
            </a:xfrm>
            <a:custGeom>
              <a:avLst/>
              <a:gdLst>
                <a:gd name="T0" fmla="*/ 21 w 41"/>
                <a:gd name="T1" fmla="*/ 19 h 43"/>
                <a:gd name="T2" fmla="*/ 20 w 41"/>
                <a:gd name="T3" fmla="*/ 21 h 43"/>
                <a:gd name="T4" fmla="*/ 18 w 41"/>
                <a:gd name="T5" fmla="*/ 21 h 43"/>
                <a:gd name="T6" fmla="*/ 20 w 41"/>
                <a:gd name="T7" fmla="*/ 22 h 43"/>
                <a:gd name="T8" fmla="*/ 21 w 41"/>
                <a:gd name="T9" fmla="*/ 22 h 43"/>
                <a:gd name="T10" fmla="*/ 23 w 41"/>
                <a:gd name="T11" fmla="*/ 22 h 43"/>
                <a:gd name="T12" fmla="*/ 23 w 41"/>
                <a:gd name="T13" fmla="*/ 21 h 43"/>
                <a:gd name="T14" fmla="*/ 23 w 41"/>
                <a:gd name="T15" fmla="*/ 21 h 43"/>
                <a:gd name="T16" fmla="*/ 21 w 41"/>
                <a:gd name="T17" fmla="*/ 19 h 43"/>
                <a:gd name="T18" fmla="*/ 21 w 41"/>
                <a:gd name="T19" fmla="*/ 0 h 43"/>
                <a:gd name="T20" fmla="*/ 26 w 41"/>
                <a:gd name="T21" fmla="*/ 1 h 43"/>
                <a:gd name="T22" fmla="*/ 32 w 41"/>
                <a:gd name="T23" fmla="*/ 3 h 43"/>
                <a:gd name="T24" fmla="*/ 36 w 41"/>
                <a:gd name="T25" fmla="*/ 6 h 43"/>
                <a:gd name="T26" fmla="*/ 39 w 41"/>
                <a:gd name="T27" fmla="*/ 10 h 43"/>
                <a:gd name="T28" fmla="*/ 41 w 41"/>
                <a:gd name="T29" fmla="*/ 16 h 43"/>
                <a:gd name="T30" fmla="*/ 41 w 41"/>
                <a:gd name="T31" fmla="*/ 21 h 43"/>
                <a:gd name="T32" fmla="*/ 41 w 41"/>
                <a:gd name="T33" fmla="*/ 28 h 43"/>
                <a:gd name="T34" fmla="*/ 38 w 41"/>
                <a:gd name="T35" fmla="*/ 34 h 43"/>
                <a:gd name="T36" fmla="*/ 33 w 41"/>
                <a:gd name="T37" fmla="*/ 39 h 43"/>
                <a:gd name="T38" fmla="*/ 27 w 41"/>
                <a:gd name="T39" fmla="*/ 42 h 43"/>
                <a:gd name="T40" fmla="*/ 21 w 41"/>
                <a:gd name="T41" fmla="*/ 43 h 43"/>
                <a:gd name="T42" fmla="*/ 14 w 41"/>
                <a:gd name="T43" fmla="*/ 42 h 43"/>
                <a:gd name="T44" fmla="*/ 9 w 41"/>
                <a:gd name="T45" fmla="*/ 39 h 43"/>
                <a:gd name="T46" fmla="*/ 5 w 41"/>
                <a:gd name="T47" fmla="*/ 34 h 43"/>
                <a:gd name="T48" fmla="*/ 2 w 41"/>
                <a:gd name="T49" fmla="*/ 28 h 43"/>
                <a:gd name="T50" fmla="*/ 0 w 41"/>
                <a:gd name="T51" fmla="*/ 21 h 43"/>
                <a:gd name="T52" fmla="*/ 2 w 41"/>
                <a:gd name="T53" fmla="*/ 15 h 43"/>
                <a:gd name="T54" fmla="*/ 5 w 41"/>
                <a:gd name="T55" fmla="*/ 9 h 43"/>
                <a:gd name="T56" fmla="*/ 9 w 41"/>
                <a:gd name="T57" fmla="*/ 4 h 43"/>
                <a:gd name="T58" fmla="*/ 14 w 41"/>
                <a:gd name="T59" fmla="*/ 1 h 43"/>
                <a:gd name="T60" fmla="*/ 21 w 41"/>
                <a:gd name="T6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43">
                  <a:moveTo>
                    <a:pt x="21" y="19"/>
                  </a:moveTo>
                  <a:lnTo>
                    <a:pt x="20" y="21"/>
                  </a:lnTo>
                  <a:lnTo>
                    <a:pt x="18" y="21"/>
                  </a:lnTo>
                  <a:lnTo>
                    <a:pt x="20" y="22"/>
                  </a:lnTo>
                  <a:lnTo>
                    <a:pt x="21" y="22"/>
                  </a:lnTo>
                  <a:lnTo>
                    <a:pt x="23" y="22"/>
                  </a:lnTo>
                  <a:lnTo>
                    <a:pt x="23" y="21"/>
                  </a:lnTo>
                  <a:lnTo>
                    <a:pt x="23" y="21"/>
                  </a:lnTo>
                  <a:lnTo>
                    <a:pt x="21" y="19"/>
                  </a:lnTo>
                  <a:close/>
                  <a:moveTo>
                    <a:pt x="21" y="0"/>
                  </a:moveTo>
                  <a:lnTo>
                    <a:pt x="26" y="1"/>
                  </a:lnTo>
                  <a:lnTo>
                    <a:pt x="32" y="3"/>
                  </a:lnTo>
                  <a:lnTo>
                    <a:pt x="36" y="6"/>
                  </a:lnTo>
                  <a:lnTo>
                    <a:pt x="39" y="10"/>
                  </a:lnTo>
                  <a:lnTo>
                    <a:pt x="41" y="16"/>
                  </a:lnTo>
                  <a:lnTo>
                    <a:pt x="41" y="21"/>
                  </a:lnTo>
                  <a:lnTo>
                    <a:pt x="41" y="28"/>
                  </a:lnTo>
                  <a:lnTo>
                    <a:pt x="38" y="34"/>
                  </a:lnTo>
                  <a:lnTo>
                    <a:pt x="33" y="39"/>
                  </a:lnTo>
                  <a:lnTo>
                    <a:pt x="27" y="42"/>
                  </a:lnTo>
                  <a:lnTo>
                    <a:pt x="21" y="43"/>
                  </a:lnTo>
                  <a:lnTo>
                    <a:pt x="14" y="42"/>
                  </a:lnTo>
                  <a:lnTo>
                    <a:pt x="9" y="39"/>
                  </a:lnTo>
                  <a:lnTo>
                    <a:pt x="5" y="34"/>
                  </a:lnTo>
                  <a:lnTo>
                    <a:pt x="2" y="28"/>
                  </a:lnTo>
                  <a:lnTo>
                    <a:pt x="0" y="21"/>
                  </a:lnTo>
                  <a:lnTo>
                    <a:pt x="2" y="15"/>
                  </a:lnTo>
                  <a:lnTo>
                    <a:pt x="5" y="9"/>
                  </a:lnTo>
                  <a:lnTo>
                    <a:pt x="9" y="4"/>
                  </a:lnTo>
                  <a:lnTo>
                    <a:pt x="14"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7" name="Freeform 285">
              <a:extLst>
                <a:ext uri="{FF2B5EF4-FFF2-40B4-BE49-F238E27FC236}">
                  <a16:creationId xmlns:a16="http://schemas.microsoft.com/office/drawing/2014/main" id="{ABF7227E-AAFD-40C1-BA78-29DCC0D0A993}"/>
                </a:ext>
              </a:extLst>
            </p:cNvPr>
            <p:cNvSpPr>
              <a:spLocks noEditPoints="1"/>
            </p:cNvSpPr>
            <p:nvPr/>
          </p:nvSpPr>
          <p:spPr bwMode="auto">
            <a:xfrm>
              <a:off x="2152651" y="1697038"/>
              <a:ext cx="285750" cy="515937"/>
            </a:xfrm>
            <a:custGeom>
              <a:avLst/>
              <a:gdLst>
                <a:gd name="T0" fmla="*/ 96 w 360"/>
                <a:gd name="T1" fmla="*/ 70 h 651"/>
                <a:gd name="T2" fmla="*/ 92 w 360"/>
                <a:gd name="T3" fmla="*/ 79 h 651"/>
                <a:gd name="T4" fmla="*/ 83 w 360"/>
                <a:gd name="T5" fmla="*/ 97 h 651"/>
                <a:gd name="T6" fmla="*/ 74 w 360"/>
                <a:gd name="T7" fmla="*/ 103 h 651"/>
                <a:gd name="T8" fmla="*/ 65 w 360"/>
                <a:gd name="T9" fmla="*/ 109 h 651"/>
                <a:gd name="T10" fmla="*/ 35 w 360"/>
                <a:gd name="T11" fmla="*/ 126 h 651"/>
                <a:gd name="T12" fmla="*/ 24 w 360"/>
                <a:gd name="T13" fmla="*/ 156 h 651"/>
                <a:gd name="T14" fmla="*/ 27 w 360"/>
                <a:gd name="T15" fmla="*/ 511 h 651"/>
                <a:gd name="T16" fmla="*/ 48 w 360"/>
                <a:gd name="T17" fmla="*/ 537 h 651"/>
                <a:gd name="T18" fmla="*/ 74 w 360"/>
                <a:gd name="T19" fmla="*/ 543 h 651"/>
                <a:gd name="T20" fmla="*/ 78 w 360"/>
                <a:gd name="T21" fmla="*/ 550 h 651"/>
                <a:gd name="T22" fmla="*/ 90 w 360"/>
                <a:gd name="T23" fmla="*/ 564 h 651"/>
                <a:gd name="T24" fmla="*/ 93 w 360"/>
                <a:gd name="T25" fmla="*/ 585 h 651"/>
                <a:gd name="T26" fmla="*/ 96 w 360"/>
                <a:gd name="T27" fmla="*/ 597 h 651"/>
                <a:gd name="T28" fmla="*/ 265 w 360"/>
                <a:gd name="T29" fmla="*/ 627 h 651"/>
                <a:gd name="T30" fmla="*/ 268 w 360"/>
                <a:gd name="T31" fmla="*/ 588 h 651"/>
                <a:gd name="T32" fmla="*/ 272 w 360"/>
                <a:gd name="T33" fmla="*/ 565 h 651"/>
                <a:gd name="T34" fmla="*/ 286 w 360"/>
                <a:gd name="T35" fmla="*/ 549 h 651"/>
                <a:gd name="T36" fmla="*/ 298 w 360"/>
                <a:gd name="T37" fmla="*/ 541 h 651"/>
                <a:gd name="T38" fmla="*/ 326 w 360"/>
                <a:gd name="T39" fmla="*/ 526 h 651"/>
                <a:gd name="T40" fmla="*/ 338 w 360"/>
                <a:gd name="T41" fmla="*/ 495 h 651"/>
                <a:gd name="T42" fmla="*/ 335 w 360"/>
                <a:gd name="T43" fmla="*/ 139 h 651"/>
                <a:gd name="T44" fmla="*/ 314 w 360"/>
                <a:gd name="T45" fmla="*/ 115 h 651"/>
                <a:gd name="T46" fmla="*/ 284 w 360"/>
                <a:gd name="T47" fmla="*/ 108 h 651"/>
                <a:gd name="T48" fmla="*/ 283 w 360"/>
                <a:gd name="T49" fmla="*/ 100 h 651"/>
                <a:gd name="T50" fmla="*/ 272 w 360"/>
                <a:gd name="T51" fmla="*/ 88 h 651"/>
                <a:gd name="T52" fmla="*/ 268 w 360"/>
                <a:gd name="T53" fmla="*/ 67 h 651"/>
                <a:gd name="T54" fmla="*/ 265 w 360"/>
                <a:gd name="T55" fmla="*/ 24 h 651"/>
                <a:gd name="T56" fmla="*/ 74 w 360"/>
                <a:gd name="T57" fmla="*/ 0 h 651"/>
                <a:gd name="T58" fmla="*/ 289 w 360"/>
                <a:gd name="T59" fmla="*/ 42 h 651"/>
                <a:gd name="T60" fmla="*/ 292 w 360"/>
                <a:gd name="T61" fmla="*/ 61 h 651"/>
                <a:gd name="T62" fmla="*/ 292 w 360"/>
                <a:gd name="T63" fmla="*/ 73 h 651"/>
                <a:gd name="T64" fmla="*/ 295 w 360"/>
                <a:gd name="T65" fmla="*/ 81 h 651"/>
                <a:gd name="T66" fmla="*/ 301 w 360"/>
                <a:gd name="T67" fmla="*/ 84 h 651"/>
                <a:gd name="T68" fmla="*/ 314 w 360"/>
                <a:gd name="T69" fmla="*/ 90 h 651"/>
                <a:gd name="T70" fmla="*/ 348 w 360"/>
                <a:gd name="T71" fmla="*/ 115 h 651"/>
                <a:gd name="T72" fmla="*/ 360 w 360"/>
                <a:gd name="T73" fmla="*/ 156 h 651"/>
                <a:gd name="T74" fmla="*/ 357 w 360"/>
                <a:gd name="T75" fmla="*/ 517 h 651"/>
                <a:gd name="T76" fmla="*/ 333 w 360"/>
                <a:gd name="T77" fmla="*/ 552 h 651"/>
                <a:gd name="T78" fmla="*/ 316 w 360"/>
                <a:gd name="T79" fmla="*/ 564 h 651"/>
                <a:gd name="T80" fmla="*/ 298 w 360"/>
                <a:gd name="T81" fmla="*/ 570 h 651"/>
                <a:gd name="T82" fmla="*/ 293 w 360"/>
                <a:gd name="T83" fmla="*/ 574 h 651"/>
                <a:gd name="T84" fmla="*/ 292 w 360"/>
                <a:gd name="T85" fmla="*/ 583 h 651"/>
                <a:gd name="T86" fmla="*/ 292 w 360"/>
                <a:gd name="T87" fmla="*/ 600 h 651"/>
                <a:gd name="T88" fmla="*/ 289 w 360"/>
                <a:gd name="T89" fmla="*/ 651 h 651"/>
                <a:gd name="T90" fmla="*/ 74 w 360"/>
                <a:gd name="T91" fmla="*/ 607 h 651"/>
                <a:gd name="T92" fmla="*/ 71 w 360"/>
                <a:gd name="T93" fmla="*/ 591 h 651"/>
                <a:gd name="T94" fmla="*/ 69 w 360"/>
                <a:gd name="T95" fmla="*/ 579 h 651"/>
                <a:gd name="T96" fmla="*/ 66 w 360"/>
                <a:gd name="T97" fmla="*/ 571 h 651"/>
                <a:gd name="T98" fmla="*/ 62 w 360"/>
                <a:gd name="T99" fmla="*/ 568 h 651"/>
                <a:gd name="T100" fmla="*/ 51 w 360"/>
                <a:gd name="T101" fmla="*/ 562 h 651"/>
                <a:gd name="T102" fmla="*/ 14 w 360"/>
                <a:gd name="T103" fmla="*/ 537 h 651"/>
                <a:gd name="T104" fmla="*/ 0 w 360"/>
                <a:gd name="T105" fmla="*/ 495 h 651"/>
                <a:gd name="T106" fmla="*/ 5 w 360"/>
                <a:gd name="T107" fmla="*/ 133 h 651"/>
                <a:gd name="T108" fmla="*/ 30 w 360"/>
                <a:gd name="T109" fmla="*/ 99 h 651"/>
                <a:gd name="T110" fmla="*/ 50 w 360"/>
                <a:gd name="T111" fmla="*/ 87 h 651"/>
                <a:gd name="T112" fmla="*/ 65 w 360"/>
                <a:gd name="T113" fmla="*/ 82 h 651"/>
                <a:gd name="T114" fmla="*/ 69 w 360"/>
                <a:gd name="T115" fmla="*/ 78 h 651"/>
                <a:gd name="T116" fmla="*/ 71 w 360"/>
                <a:gd name="T117" fmla="*/ 67 h 651"/>
                <a:gd name="T118" fmla="*/ 71 w 360"/>
                <a:gd name="T119" fmla="*/ 39 h 651"/>
                <a:gd name="T120" fmla="*/ 74 w 360"/>
                <a:gd name="T121"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0" h="651">
                  <a:moveTo>
                    <a:pt x="96" y="24"/>
                  </a:moveTo>
                  <a:lnTo>
                    <a:pt x="96" y="70"/>
                  </a:lnTo>
                  <a:lnTo>
                    <a:pt x="93" y="70"/>
                  </a:lnTo>
                  <a:lnTo>
                    <a:pt x="92" y="79"/>
                  </a:lnTo>
                  <a:lnTo>
                    <a:pt x="89" y="88"/>
                  </a:lnTo>
                  <a:lnTo>
                    <a:pt x="83" y="97"/>
                  </a:lnTo>
                  <a:lnTo>
                    <a:pt x="78" y="100"/>
                  </a:lnTo>
                  <a:lnTo>
                    <a:pt x="74" y="103"/>
                  </a:lnTo>
                  <a:lnTo>
                    <a:pt x="74" y="108"/>
                  </a:lnTo>
                  <a:lnTo>
                    <a:pt x="65" y="109"/>
                  </a:lnTo>
                  <a:lnTo>
                    <a:pt x="48" y="115"/>
                  </a:lnTo>
                  <a:lnTo>
                    <a:pt x="35" y="126"/>
                  </a:lnTo>
                  <a:lnTo>
                    <a:pt x="27" y="139"/>
                  </a:lnTo>
                  <a:lnTo>
                    <a:pt x="24" y="156"/>
                  </a:lnTo>
                  <a:lnTo>
                    <a:pt x="24" y="495"/>
                  </a:lnTo>
                  <a:lnTo>
                    <a:pt x="27" y="511"/>
                  </a:lnTo>
                  <a:lnTo>
                    <a:pt x="35" y="526"/>
                  </a:lnTo>
                  <a:lnTo>
                    <a:pt x="48" y="537"/>
                  </a:lnTo>
                  <a:lnTo>
                    <a:pt x="65" y="541"/>
                  </a:lnTo>
                  <a:lnTo>
                    <a:pt x="74" y="543"/>
                  </a:lnTo>
                  <a:lnTo>
                    <a:pt x="74" y="549"/>
                  </a:lnTo>
                  <a:lnTo>
                    <a:pt x="78" y="550"/>
                  </a:lnTo>
                  <a:lnTo>
                    <a:pt x="83" y="555"/>
                  </a:lnTo>
                  <a:lnTo>
                    <a:pt x="90" y="564"/>
                  </a:lnTo>
                  <a:lnTo>
                    <a:pt x="93" y="574"/>
                  </a:lnTo>
                  <a:lnTo>
                    <a:pt x="93" y="585"/>
                  </a:lnTo>
                  <a:lnTo>
                    <a:pt x="96" y="585"/>
                  </a:lnTo>
                  <a:lnTo>
                    <a:pt x="96" y="597"/>
                  </a:lnTo>
                  <a:lnTo>
                    <a:pt x="96" y="627"/>
                  </a:lnTo>
                  <a:lnTo>
                    <a:pt x="265" y="627"/>
                  </a:lnTo>
                  <a:lnTo>
                    <a:pt x="265" y="591"/>
                  </a:lnTo>
                  <a:lnTo>
                    <a:pt x="268" y="588"/>
                  </a:lnTo>
                  <a:lnTo>
                    <a:pt x="269" y="577"/>
                  </a:lnTo>
                  <a:lnTo>
                    <a:pt x="272" y="565"/>
                  </a:lnTo>
                  <a:lnTo>
                    <a:pt x="280" y="555"/>
                  </a:lnTo>
                  <a:lnTo>
                    <a:pt x="286" y="549"/>
                  </a:lnTo>
                  <a:lnTo>
                    <a:pt x="284" y="544"/>
                  </a:lnTo>
                  <a:lnTo>
                    <a:pt x="298" y="541"/>
                  </a:lnTo>
                  <a:lnTo>
                    <a:pt x="314" y="537"/>
                  </a:lnTo>
                  <a:lnTo>
                    <a:pt x="326" y="526"/>
                  </a:lnTo>
                  <a:lnTo>
                    <a:pt x="335" y="511"/>
                  </a:lnTo>
                  <a:lnTo>
                    <a:pt x="338" y="495"/>
                  </a:lnTo>
                  <a:lnTo>
                    <a:pt x="338" y="156"/>
                  </a:lnTo>
                  <a:lnTo>
                    <a:pt x="335" y="139"/>
                  </a:lnTo>
                  <a:lnTo>
                    <a:pt x="326" y="126"/>
                  </a:lnTo>
                  <a:lnTo>
                    <a:pt x="314" y="115"/>
                  </a:lnTo>
                  <a:lnTo>
                    <a:pt x="298" y="109"/>
                  </a:lnTo>
                  <a:lnTo>
                    <a:pt x="284" y="108"/>
                  </a:lnTo>
                  <a:lnTo>
                    <a:pt x="286" y="102"/>
                  </a:lnTo>
                  <a:lnTo>
                    <a:pt x="283" y="100"/>
                  </a:lnTo>
                  <a:lnTo>
                    <a:pt x="280" y="97"/>
                  </a:lnTo>
                  <a:lnTo>
                    <a:pt x="272" y="88"/>
                  </a:lnTo>
                  <a:lnTo>
                    <a:pt x="269" y="78"/>
                  </a:lnTo>
                  <a:lnTo>
                    <a:pt x="268" y="67"/>
                  </a:lnTo>
                  <a:lnTo>
                    <a:pt x="265" y="69"/>
                  </a:lnTo>
                  <a:lnTo>
                    <a:pt x="265" y="24"/>
                  </a:lnTo>
                  <a:lnTo>
                    <a:pt x="96" y="24"/>
                  </a:lnTo>
                  <a:close/>
                  <a:moveTo>
                    <a:pt x="74" y="0"/>
                  </a:moveTo>
                  <a:lnTo>
                    <a:pt x="289" y="0"/>
                  </a:lnTo>
                  <a:lnTo>
                    <a:pt x="289" y="42"/>
                  </a:lnTo>
                  <a:lnTo>
                    <a:pt x="292" y="42"/>
                  </a:lnTo>
                  <a:lnTo>
                    <a:pt x="292" y="61"/>
                  </a:lnTo>
                  <a:lnTo>
                    <a:pt x="292" y="67"/>
                  </a:lnTo>
                  <a:lnTo>
                    <a:pt x="292" y="73"/>
                  </a:lnTo>
                  <a:lnTo>
                    <a:pt x="293" y="78"/>
                  </a:lnTo>
                  <a:lnTo>
                    <a:pt x="295" y="81"/>
                  </a:lnTo>
                  <a:lnTo>
                    <a:pt x="298" y="82"/>
                  </a:lnTo>
                  <a:lnTo>
                    <a:pt x="301" y="84"/>
                  </a:lnTo>
                  <a:lnTo>
                    <a:pt x="314" y="87"/>
                  </a:lnTo>
                  <a:lnTo>
                    <a:pt x="314" y="90"/>
                  </a:lnTo>
                  <a:lnTo>
                    <a:pt x="333" y="100"/>
                  </a:lnTo>
                  <a:lnTo>
                    <a:pt x="348" y="115"/>
                  </a:lnTo>
                  <a:lnTo>
                    <a:pt x="357" y="135"/>
                  </a:lnTo>
                  <a:lnTo>
                    <a:pt x="360" y="156"/>
                  </a:lnTo>
                  <a:lnTo>
                    <a:pt x="360" y="495"/>
                  </a:lnTo>
                  <a:lnTo>
                    <a:pt x="357" y="517"/>
                  </a:lnTo>
                  <a:lnTo>
                    <a:pt x="348" y="535"/>
                  </a:lnTo>
                  <a:lnTo>
                    <a:pt x="333" y="552"/>
                  </a:lnTo>
                  <a:lnTo>
                    <a:pt x="314" y="561"/>
                  </a:lnTo>
                  <a:lnTo>
                    <a:pt x="316" y="564"/>
                  </a:lnTo>
                  <a:lnTo>
                    <a:pt x="301" y="568"/>
                  </a:lnTo>
                  <a:lnTo>
                    <a:pt x="298" y="570"/>
                  </a:lnTo>
                  <a:lnTo>
                    <a:pt x="295" y="571"/>
                  </a:lnTo>
                  <a:lnTo>
                    <a:pt x="293" y="574"/>
                  </a:lnTo>
                  <a:lnTo>
                    <a:pt x="292" y="579"/>
                  </a:lnTo>
                  <a:lnTo>
                    <a:pt x="292" y="583"/>
                  </a:lnTo>
                  <a:lnTo>
                    <a:pt x="292" y="591"/>
                  </a:lnTo>
                  <a:lnTo>
                    <a:pt x="292" y="600"/>
                  </a:lnTo>
                  <a:lnTo>
                    <a:pt x="289" y="603"/>
                  </a:lnTo>
                  <a:lnTo>
                    <a:pt x="289" y="651"/>
                  </a:lnTo>
                  <a:lnTo>
                    <a:pt x="74" y="651"/>
                  </a:lnTo>
                  <a:lnTo>
                    <a:pt x="74" y="607"/>
                  </a:lnTo>
                  <a:lnTo>
                    <a:pt x="71" y="607"/>
                  </a:lnTo>
                  <a:lnTo>
                    <a:pt x="71" y="591"/>
                  </a:lnTo>
                  <a:lnTo>
                    <a:pt x="71" y="583"/>
                  </a:lnTo>
                  <a:lnTo>
                    <a:pt x="69" y="579"/>
                  </a:lnTo>
                  <a:lnTo>
                    <a:pt x="69" y="574"/>
                  </a:lnTo>
                  <a:lnTo>
                    <a:pt x="66" y="571"/>
                  </a:lnTo>
                  <a:lnTo>
                    <a:pt x="65" y="570"/>
                  </a:lnTo>
                  <a:lnTo>
                    <a:pt x="62" y="568"/>
                  </a:lnTo>
                  <a:lnTo>
                    <a:pt x="51" y="565"/>
                  </a:lnTo>
                  <a:lnTo>
                    <a:pt x="51" y="562"/>
                  </a:lnTo>
                  <a:lnTo>
                    <a:pt x="30" y="553"/>
                  </a:lnTo>
                  <a:lnTo>
                    <a:pt x="14" y="537"/>
                  </a:lnTo>
                  <a:lnTo>
                    <a:pt x="5" y="517"/>
                  </a:lnTo>
                  <a:lnTo>
                    <a:pt x="0" y="495"/>
                  </a:lnTo>
                  <a:lnTo>
                    <a:pt x="0" y="156"/>
                  </a:lnTo>
                  <a:lnTo>
                    <a:pt x="5" y="133"/>
                  </a:lnTo>
                  <a:lnTo>
                    <a:pt x="14" y="114"/>
                  </a:lnTo>
                  <a:lnTo>
                    <a:pt x="30" y="99"/>
                  </a:lnTo>
                  <a:lnTo>
                    <a:pt x="50" y="88"/>
                  </a:lnTo>
                  <a:lnTo>
                    <a:pt x="50" y="87"/>
                  </a:lnTo>
                  <a:lnTo>
                    <a:pt x="62" y="84"/>
                  </a:lnTo>
                  <a:lnTo>
                    <a:pt x="65" y="82"/>
                  </a:lnTo>
                  <a:lnTo>
                    <a:pt x="66" y="81"/>
                  </a:lnTo>
                  <a:lnTo>
                    <a:pt x="69" y="78"/>
                  </a:lnTo>
                  <a:lnTo>
                    <a:pt x="69" y="73"/>
                  </a:lnTo>
                  <a:lnTo>
                    <a:pt x="71" y="67"/>
                  </a:lnTo>
                  <a:lnTo>
                    <a:pt x="71" y="61"/>
                  </a:lnTo>
                  <a:lnTo>
                    <a:pt x="71" y="39"/>
                  </a:lnTo>
                  <a:lnTo>
                    <a:pt x="74" y="40"/>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8" name="Freeform 286">
              <a:extLst>
                <a:ext uri="{FF2B5EF4-FFF2-40B4-BE49-F238E27FC236}">
                  <a16:creationId xmlns:a16="http://schemas.microsoft.com/office/drawing/2014/main" id="{EFDA67B3-31DB-4EF3-A5C9-22262164A77A}"/>
                </a:ext>
              </a:extLst>
            </p:cNvPr>
            <p:cNvSpPr>
              <a:spLocks noEditPoints="1"/>
            </p:cNvSpPr>
            <p:nvPr/>
          </p:nvSpPr>
          <p:spPr bwMode="auto">
            <a:xfrm>
              <a:off x="2179638" y="1801813"/>
              <a:ext cx="234950" cy="304800"/>
            </a:xfrm>
            <a:custGeom>
              <a:avLst/>
              <a:gdLst>
                <a:gd name="T0" fmla="*/ 34 w 297"/>
                <a:gd name="T1" fmla="*/ 23 h 384"/>
                <a:gd name="T2" fmla="*/ 30 w 297"/>
                <a:gd name="T3" fmla="*/ 24 h 384"/>
                <a:gd name="T4" fmla="*/ 27 w 297"/>
                <a:gd name="T5" fmla="*/ 27 h 384"/>
                <a:gd name="T6" fmla="*/ 24 w 297"/>
                <a:gd name="T7" fmla="*/ 30 h 384"/>
                <a:gd name="T8" fmla="*/ 22 w 297"/>
                <a:gd name="T9" fmla="*/ 35 h 384"/>
                <a:gd name="T10" fmla="*/ 22 w 297"/>
                <a:gd name="T11" fmla="*/ 350 h 384"/>
                <a:gd name="T12" fmla="*/ 24 w 297"/>
                <a:gd name="T13" fmla="*/ 355 h 384"/>
                <a:gd name="T14" fmla="*/ 27 w 297"/>
                <a:gd name="T15" fmla="*/ 358 h 384"/>
                <a:gd name="T16" fmla="*/ 30 w 297"/>
                <a:gd name="T17" fmla="*/ 361 h 384"/>
                <a:gd name="T18" fmla="*/ 34 w 297"/>
                <a:gd name="T19" fmla="*/ 362 h 384"/>
                <a:gd name="T20" fmla="*/ 263 w 297"/>
                <a:gd name="T21" fmla="*/ 362 h 384"/>
                <a:gd name="T22" fmla="*/ 267 w 297"/>
                <a:gd name="T23" fmla="*/ 361 h 384"/>
                <a:gd name="T24" fmla="*/ 270 w 297"/>
                <a:gd name="T25" fmla="*/ 358 h 384"/>
                <a:gd name="T26" fmla="*/ 273 w 297"/>
                <a:gd name="T27" fmla="*/ 355 h 384"/>
                <a:gd name="T28" fmla="*/ 275 w 297"/>
                <a:gd name="T29" fmla="*/ 350 h 384"/>
                <a:gd name="T30" fmla="*/ 275 w 297"/>
                <a:gd name="T31" fmla="*/ 35 h 384"/>
                <a:gd name="T32" fmla="*/ 273 w 297"/>
                <a:gd name="T33" fmla="*/ 30 h 384"/>
                <a:gd name="T34" fmla="*/ 270 w 297"/>
                <a:gd name="T35" fmla="*/ 27 h 384"/>
                <a:gd name="T36" fmla="*/ 267 w 297"/>
                <a:gd name="T37" fmla="*/ 24 h 384"/>
                <a:gd name="T38" fmla="*/ 263 w 297"/>
                <a:gd name="T39" fmla="*/ 23 h 384"/>
                <a:gd name="T40" fmla="*/ 34 w 297"/>
                <a:gd name="T41" fmla="*/ 23 h 384"/>
                <a:gd name="T42" fmla="*/ 34 w 297"/>
                <a:gd name="T43" fmla="*/ 0 h 384"/>
                <a:gd name="T44" fmla="*/ 263 w 297"/>
                <a:gd name="T45" fmla="*/ 0 h 384"/>
                <a:gd name="T46" fmla="*/ 276 w 297"/>
                <a:gd name="T47" fmla="*/ 3 h 384"/>
                <a:gd name="T48" fmla="*/ 287 w 297"/>
                <a:gd name="T49" fmla="*/ 11 h 384"/>
                <a:gd name="T50" fmla="*/ 294 w 297"/>
                <a:gd name="T51" fmla="*/ 21 h 384"/>
                <a:gd name="T52" fmla="*/ 297 w 297"/>
                <a:gd name="T53" fmla="*/ 35 h 384"/>
                <a:gd name="T54" fmla="*/ 297 w 297"/>
                <a:gd name="T55" fmla="*/ 350 h 384"/>
                <a:gd name="T56" fmla="*/ 294 w 297"/>
                <a:gd name="T57" fmla="*/ 364 h 384"/>
                <a:gd name="T58" fmla="*/ 287 w 297"/>
                <a:gd name="T59" fmla="*/ 374 h 384"/>
                <a:gd name="T60" fmla="*/ 276 w 297"/>
                <a:gd name="T61" fmla="*/ 381 h 384"/>
                <a:gd name="T62" fmla="*/ 263 w 297"/>
                <a:gd name="T63" fmla="*/ 384 h 384"/>
                <a:gd name="T64" fmla="*/ 34 w 297"/>
                <a:gd name="T65" fmla="*/ 384 h 384"/>
                <a:gd name="T66" fmla="*/ 21 w 297"/>
                <a:gd name="T67" fmla="*/ 381 h 384"/>
                <a:gd name="T68" fmla="*/ 10 w 297"/>
                <a:gd name="T69" fmla="*/ 374 h 384"/>
                <a:gd name="T70" fmla="*/ 3 w 297"/>
                <a:gd name="T71" fmla="*/ 364 h 384"/>
                <a:gd name="T72" fmla="*/ 0 w 297"/>
                <a:gd name="T73" fmla="*/ 350 h 384"/>
                <a:gd name="T74" fmla="*/ 0 w 297"/>
                <a:gd name="T75" fmla="*/ 35 h 384"/>
                <a:gd name="T76" fmla="*/ 3 w 297"/>
                <a:gd name="T77" fmla="*/ 21 h 384"/>
                <a:gd name="T78" fmla="*/ 10 w 297"/>
                <a:gd name="T79" fmla="*/ 11 h 384"/>
                <a:gd name="T80" fmla="*/ 21 w 297"/>
                <a:gd name="T81" fmla="*/ 3 h 384"/>
                <a:gd name="T82" fmla="*/ 34 w 297"/>
                <a:gd name="T8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 h="384">
                  <a:moveTo>
                    <a:pt x="34" y="23"/>
                  </a:moveTo>
                  <a:lnTo>
                    <a:pt x="30" y="24"/>
                  </a:lnTo>
                  <a:lnTo>
                    <a:pt x="27" y="27"/>
                  </a:lnTo>
                  <a:lnTo>
                    <a:pt x="24" y="30"/>
                  </a:lnTo>
                  <a:lnTo>
                    <a:pt x="22" y="35"/>
                  </a:lnTo>
                  <a:lnTo>
                    <a:pt x="22" y="350"/>
                  </a:lnTo>
                  <a:lnTo>
                    <a:pt x="24" y="355"/>
                  </a:lnTo>
                  <a:lnTo>
                    <a:pt x="27" y="358"/>
                  </a:lnTo>
                  <a:lnTo>
                    <a:pt x="30" y="361"/>
                  </a:lnTo>
                  <a:lnTo>
                    <a:pt x="34" y="362"/>
                  </a:lnTo>
                  <a:lnTo>
                    <a:pt x="263" y="362"/>
                  </a:lnTo>
                  <a:lnTo>
                    <a:pt x="267" y="361"/>
                  </a:lnTo>
                  <a:lnTo>
                    <a:pt x="270" y="358"/>
                  </a:lnTo>
                  <a:lnTo>
                    <a:pt x="273" y="355"/>
                  </a:lnTo>
                  <a:lnTo>
                    <a:pt x="275" y="350"/>
                  </a:lnTo>
                  <a:lnTo>
                    <a:pt x="275" y="35"/>
                  </a:lnTo>
                  <a:lnTo>
                    <a:pt x="273" y="30"/>
                  </a:lnTo>
                  <a:lnTo>
                    <a:pt x="270" y="27"/>
                  </a:lnTo>
                  <a:lnTo>
                    <a:pt x="267" y="24"/>
                  </a:lnTo>
                  <a:lnTo>
                    <a:pt x="263" y="23"/>
                  </a:lnTo>
                  <a:lnTo>
                    <a:pt x="34" y="23"/>
                  </a:lnTo>
                  <a:close/>
                  <a:moveTo>
                    <a:pt x="34" y="0"/>
                  </a:moveTo>
                  <a:lnTo>
                    <a:pt x="263" y="0"/>
                  </a:lnTo>
                  <a:lnTo>
                    <a:pt x="276" y="3"/>
                  </a:lnTo>
                  <a:lnTo>
                    <a:pt x="287" y="11"/>
                  </a:lnTo>
                  <a:lnTo>
                    <a:pt x="294" y="21"/>
                  </a:lnTo>
                  <a:lnTo>
                    <a:pt x="297" y="35"/>
                  </a:lnTo>
                  <a:lnTo>
                    <a:pt x="297" y="350"/>
                  </a:lnTo>
                  <a:lnTo>
                    <a:pt x="294" y="364"/>
                  </a:lnTo>
                  <a:lnTo>
                    <a:pt x="287" y="374"/>
                  </a:lnTo>
                  <a:lnTo>
                    <a:pt x="276" y="381"/>
                  </a:lnTo>
                  <a:lnTo>
                    <a:pt x="263" y="384"/>
                  </a:lnTo>
                  <a:lnTo>
                    <a:pt x="34" y="384"/>
                  </a:lnTo>
                  <a:lnTo>
                    <a:pt x="21" y="381"/>
                  </a:lnTo>
                  <a:lnTo>
                    <a:pt x="10" y="374"/>
                  </a:lnTo>
                  <a:lnTo>
                    <a:pt x="3" y="364"/>
                  </a:lnTo>
                  <a:lnTo>
                    <a:pt x="0" y="350"/>
                  </a:lnTo>
                  <a:lnTo>
                    <a:pt x="0" y="35"/>
                  </a:lnTo>
                  <a:lnTo>
                    <a:pt x="3" y="21"/>
                  </a:lnTo>
                  <a:lnTo>
                    <a:pt x="10" y="11"/>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9" name="Freeform 287">
              <a:extLst>
                <a:ext uri="{FF2B5EF4-FFF2-40B4-BE49-F238E27FC236}">
                  <a16:creationId xmlns:a16="http://schemas.microsoft.com/office/drawing/2014/main" id="{80C7DA94-FDA1-4EFB-BED3-B17F9FAC9F2D}"/>
                </a:ext>
              </a:extLst>
            </p:cNvPr>
            <p:cNvSpPr>
              <a:spLocks noEditPoints="1"/>
            </p:cNvSpPr>
            <p:nvPr/>
          </p:nvSpPr>
          <p:spPr bwMode="auto">
            <a:xfrm>
              <a:off x="2266951" y="2119313"/>
              <a:ext cx="61913" cy="49212"/>
            </a:xfrm>
            <a:custGeom>
              <a:avLst/>
              <a:gdLst>
                <a:gd name="T0" fmla="*/ 23 w 78"/>
                <a:gd name="T1" fmla="*/ 24 h 63"/>
                <a:gd name="T2" fmla="*/ 23 w 78"/>
                <a:gd name="T3" fmla="*/ 39 h 63"/>
                <a:gd name="T4" fmla="*/ 56 w 78"/>
                <a:gd name="T5" fmla="*/ 39 h 63"/>
                <a:gd name="T6" fmla="*/ 56 w 78"/>
                <a:gd name="T7" fmla="*/ 39 h 63"/>
                <a:gd name="T8" fmla="*/ 56 w 78"/>
                <a:gd name="T9" fmla="*/ 24 h 63"/>
                <a:gd name="T10" fmla="*/ 23 w 78"/>
                <a:gd name="T11" fmla="*/ 24 h 63"/>
                <a:gd name="T12" fmla="*/ 23 w 78"/>
                <a:gd name="T13" fmla="*/ 0 h 63"/>
                <a:gd name="T14" fmla="*/ 56 w 78"/>
                <a:gd name="T15" fmla="*/ 0 h 63"/>
                <a:gd name="T16" fmla="*/ 62 w 78"/>
                <a:gd name="T17" fmla="*/ 2 h 63"/>
                <a:gd name="T18" fmla="*/ 67 w 78"/>
                <a:gd name="T19" fmla="*/ 5 h 63"/>
                <a:gd name="T20" fmla="*/ 72 w 78"/>
                <a:gd name="T21" fmla="*/ 8 h 63"/>
                <a:gd name="T22" fmla="*/ 75 w 78"/>
                <a:gd name="T23" fmla="*/ 12 h 63"/>
                <a:gd name="T24" fmla="*/ 78 w 78"/>
                <a:gd name="T25" fmla="*/ 18 h 63"/>
                <a:gd name="T26" fmla="*/ 78 w 78"/>
                <a:gd name="T27" fmla="*/ 24 h 63"/>
                <a:gd name="T28" fmla="*/ 78 w 78"/>
                <a:gd name="T29" fmla="*/ 39 h 63"/>
                <a:gd name="T30" fmla="*/ 78 w 78"/>
                <a:gd name="T31" fmla="*/ 45 h 63"/>
                <a:gd name="T32" fmla="*/ 75 w 78"/>
                <a:gd name="T33" fmla="*/ 51 h 63"/>
                <a:gd name="T34" fmla="*/ 72 w 78"/>
                <a:gd name="T35" fmla="*/ 56 h 63"/>
                <a:gd name="T36" fmla="*/ 67 w 78"/>
                <a:gd name="T37" fmla="*/ 59 h 63"/>
                <a:gd name="T38" fmla="*/ 62 w 78"/>
                <a:gd name="T39" fmla="*/ 62 h 63"/>
                <a:gd name="T40" fmla="*/ 56 w 78"/>
                <a:gd name="T41" fmla="*/ 63 h 63"/>
                <a:gd name="T42" fmla="*/ 23 w 78"/>
                <a:gd name="T43" fmla="*/ 63 h 63"/>
                <a:gd name="T44" fmla="*/ 17 w 78"/>
                <a:gd name="T45" fmla="*/ 62 h 63"/>
                <a:gd name="T46" fmla="*/ 12 w 78"/>
                <a:gd name="T47" fmla="*/ 59 h 63"/>
                <a:gd name="T48" fmla="*/ 6 w 78"/>
                <a:gd name="T49" fmla="*/ 56 h 63"/>
                <a:gd name="T50" fmla="*/ 3 w 78"/>
                <a:gd name="T51" fmla="*/ 51 h 63"/>
                <a:gd name="T52" fmla="*/ 0 w 78"/>
                <a:gd name="T53" fmla="*/ 45 h 63"/>
                <a:gd name="T54" fmla="*/ 0 w 78"/>
                <a:gd name="T55" fmla="*/ 39 h 63"/>
                <a:gd name="T56" fmla="*/ 0 w 78"/>
                <a:gd name="T57" fmla="*/ 24 h 63"/>
                <a:gd name="T58" fmla="*/ 0 w 78"/>
                <a:gd name="T59" fmla="*/ 18 h 63"/>
                <a:gd name="T60" fmla="*/ 3 w 78"/>
                <a:gd name="T61" fmla="*/ 12 h 63"/>
                <a:gd name="T62" fmla="*/ 6 w 78"/>
                <a:gd name="T63" fmla="*/ 8 h 63"/>
                <a:gd name="T64" fmla="*/ 12 w 78"/>
                <a:gd name="T65" fmla="*/ 5 h 63"/>
                <a:gd name="T66" fmla="*/ 17 w 78"/>
                <a:gd name="T67" fmla="*/ 2 h 63"/>
                <a:gd name="T68" fmla="*/ 23 w 78"/>
                <a:gd name="T6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63">
                  <a:moveTo>
                    <a:pt x="23" y="24"/>
                  </a:moveTo>
                  <a:lnTo>
                    <a:pt x="23" y="39"/>
                  </a:lnTo>
                  <a:lnTo>
                    <a:pt x="56" y="39"/>
                  </a:lnTo>
                  <a:lnTo>
                    <a:pt x="56" y="39"/>
                  </a:lnTo>
                  <a:lnTo>
                    <a:pt x="56" y="24"/>
                  </a:lnTo>
                  <a:lnTo>
                    <a:pt x="23" y="24"/>
                  </a:lnTo>
                  <a:close/>
                  <a:moveTo>
                    <a:pt x="23" y="0"/>
                  </a:moveTo>
                  <a:lnTo>
                    <a:pt x="56" y="0"/>
                  </a:lnTo>
                  <a:lnTo>
                    <a:pt x="62" y="2"/>
                  </a:lnTo>
                  <a:lnTo>
                    <a:pt x="67" y="5"/>
                  </a:lnTo>
                  <a:lnTo>
                    <a:pt x="72" y="8"/>
                  </a:lnTo>
                  <a:lnTo>
                    <a:pt x="75" y="12"/>
                  </a:lnTo>
                  <a:lnTo>
                    <a:pt x="78" y="18"/>
                  </a:lnTo>
                  <a:lnTo>
                    <a:pt x="78" y="24"/>
                  </a:lnTo>
                  <a:lnTo>
                    <a:pt x="78" y="39"/>
                  </a:lnTo>
                  <a:lnTo>
                    <a:pt x="78" y="45"/>
                  </a:lnTo>
                  <a:lnTo>
                    <a:pt x="75" y="51"/>
                  </a:lnTo>
                  <a:lnTo>
                    <a:pt x="72" y="56"/>
                  </a:lnTo>
                  <a:lnTo>
                    <a:pt x="67" y="59"/>
                  </a:lnTo>
                  <a:lnTo>
                    <a:pt x="62" y="62"/>
                  </a:lnTo>
                  <a:lnTo>
                    <a:pt x="56" y="63"/>
                  </a:lnTo>
                  <a:lnTo>
                    <a:pt x="23" y="63"/>
                  </a:lnTo>
                  <a:lnTo>
                    <a:pt x="17" y="62"/>
                  </a:lnTo>
                  <a:lnTo>
                    <a:pt x="12" y="59"/>
                  </a:lnTo>
                  <a:lnTo>
                    <a:pt x="6" y="56"/>
                  </a:lnTo>
                  <a:lnTo>
                    <a:pt x="3" y="51"/>
                  </a:lnTo>
                  <a:lnTo>
                    <a:pt x="0" y="45"/>
                  </a:lnTo>
                  <a:lnTo>
                    <a:pt x="0" y="39"/>
                  </a:lnTo>
                  <a:lnTo>
                    <a:pt x="0" y="24"/>
                  </a:lnTo>
                  <a:lnTo>
                    <a:pt x="0" y="18"/>
                  </a:lnTo>
                  <a:lnTo>
                    <a:pt x="3" y="12"/>
                  </a:lnTo>
                  <a:lnTo>
                    <a:pt x="6" y="8"/>
                  </a:lnTo>
                  <a:lnTo>
                    <a:pt x="12" y="5"/>
                  </a:lnTo>
                  <a:lnTo>
                    <a:pt x="17"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0" name="Freeform 288">
              <a:extLst>
                <a:ext uri="{FF2B5EF4-FFF2-40B4-BE49-F238E27FC236}">
                  <a16:creationId xmlns:a16="http://schemas.microsoft.com/office/drawing/2014/main" id="{59CF32BD-BD5A-492E-8F15-1FBC059BD26A}"/>
                </a:ext>
              </a:extLst>
            </p:cNvPr>
            <p:cNvSpPr>
              <a:spLocks/>
            </p:cNvSpPr>
            <p:nvPr/>
          </p:nvSpPr>
          <p:spPr bwMode="auto">
            <a:xfrm>
              <a:off x="2274888" y="1754188"/>
              <a:ext cx="46038" cy="36512"/>
            </a:xfrm>
            <a:custGeom>
              <a:avLst/>
              <a:gdLst>
                <a:gd name="T0" fmla="*/ 21 w 60"/>
                <a:gd name="T1" fmla="*/ 0 h 45"/>
                <a:gd name="T2" fmla="*/ 38 w 60"/>
                <a:gd name="T3" fmla="*/ 0 h 45"/>
                <a:gd name="T4" fmla="*/ 45 w 60"/>
                <a:gd name="T5" fmla="*/ 2 h 45"/>
                <a:gd name="T6" fmla="*/ 51 w 60"/>
                <a:gd name="T7" fmla="*/ 5 h 45"/>
                <a:gd name="T8" fmla="*/ 56 w 60"/>
                <a:gd name="T9" fmla="*/ 9 h 45"/>
                <a:gd name="T10" fmla="*/ 58 w 60"/>
                <a:gd name="T11" fmla="*/ 15 h 45"/>
                <a:gd name="T12" fmla="*/ 60 w 60"/>
                <a:gd name="T13" fmla="*/ 23 h 45"/>
                <a:gd name="T14" fmla="*/ 58 w 60"/>
                <a:gd name="T15" fmla="*/ 30 h 45"/>
                <a:gd name="T16" fmla="*/ 56 w 60"/>
                <a:gd name="T17" fmla="*/ 36 h 45"/>
                <a:gd name="T18" fmla="*/ 51 w 60"/>
                <a:gd name="T19" fmla="*/ 41 h 45"/>
                <a:gd name="T20" fmla="*/ 45 w 60"/>
                <a:gd name="T21" fmla="*/ 44 h 45"/>
                <a:gd name="T22" fmla="*/ 38 w 60"/>
                <a:gd name="T23" fmla="*/ 45 h 45"/>
                <a:gd name="T24" fmla="*/ 21 w 60"/>
                <a:gd name="T25" fmla="*/ 45 h 45"/>
                <a:gd name="T26" fmla="*/ 15 w 60"/>
                <a:gd name="T27" fmla="*/ 44 h 45"/>
                <a:gd name="T28" fmla="*/ 9 w 60"/>
                <a:gd name="T29" fmla="*/ 41 h 45"/>
                <a:gd name="T30" fmla="*/ 5 w 60"/>
                <a:gd name="T31" fmla="*/ 36 h 45"/>
                <a:gd name="T32" fmla="*/ 2 w 60"/>
                <a:gd name="T33" fmla="*/ 30 h 45"/>
                <a:gd name="T34" fmla="*/ 0 w 60"/>
                <a:gd name="T35" fmla="*/ 23 h 45"/>
                <a:gd name="T36" fmla="*/ 2 w 60"/>
                <a:gd name="T37" fmla="*/ 15 h 45"/>
                <a:gd name="T38" fmla="*/ 5 w 60"/>
                <a:gd name="T39" fmla="*/ 9 h 45"/>
                <a:gd name="T40" fmla="*/ 9 w 60"/>
                <a:gd name="T41" fmla="*/ 5 h 45"/>
                <a:gd name="T42" fmla="*/ 15 w 60"/>
                <a:gd name="T43" fmla="*/ 2 h 45"/>
                <a:gd name="T44" fmla="*/ 21 w 60"/>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5">
                  <a:moveTo>
                    <a:pt x="21" y="0"/>
                  </a:moveTo>
                  <a:lnTo>
                    <a:pt x="38" y="0"/>
                  </a:lnTo>
                  <a:lnTo>
                    <a:pt x="45" y="2"/>
                  </a:lnTo>
                  <a:lnTo>
                    <a:pt x="51" y="5"/>
                  </a:lnTo>
                  <a:lnTo>
                    <a:pt x="56" y="9"/>
                  </a:lnTo>
                  <a:lnTo>
                    <a:pt x="58" y="15"/>
                  </a:lnTo>
                  <a:lnTo>
                    <a:pt x="60" y="23"/>
                  </a:lnTo>
                  <a:lnTo>
                    <a:pt x="58" y="30"/>
                  </a:lnTo>
                  <a:lnTo>
                    <a:pt x="56" y="36"/>
                  </a:lnTo>
                  <a:lnTo>
                    <a:pt x="51" y="41"/>
                  </a:lnTo>
                  <a:lnTo>
                    <a:pt x="45" y="44"/>
                  </a:lnTo>
                  <a:lnTo>
                    <a:pt x="38" y="45"/>
                  </a:lnTo>
                  <a:lnTo>
                    <a:pt x="21" y="45"/>
                  </a:lnTo>
                  <a:lnTo>
                    <a:pt x="15" y="44"/>
                  </a:lnTo>
                  <a:lnTo>
                    <a:pt x="9" y="41"/>
                  </a:lnTo>
                  <a:lnTo>
                    <a:pt x="5" y="36"/>
                  </a:lnTo>
                  <a:lnTo>
                    <a:pt x="2" y="30"/>
                  </a:lnTo>
                  <a:lnTo>
                    <a:pt x="0" y="23"/>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1" name="Freeform 289">
              <a:extLst>
                <a:ext uri="{FF2B5EF4-FFF2-40B4-BE49-F238E27FC236}">
                  <a16:creationId xmlns:a16="http://schemas.microsoft.com/office/drawing/2014/main" id="{B3D06B3D-F5C9-4581-9FD0-E912862F25B6}"/>
                </a:ext>
              </a:extLst>
            </p:cNvPr>
            <p:cNvSpPr>
              <a:spLocks/>
            </p:cNvSpPr>
            <p:nvPr/>
          </p:nvSpPr>
          <p:spPr bwMode="auto">
            <a:xfrm>
              <a:off x="2189163" y="1873250"/>
              <a:ext cx="217488" cy="257175"/>
            </a:xfrm>
            <a:custGeom>
              <a:avLst/>
              <a:gdLst>
                <a:gd name="T0" fmla="*/ 110 w 275"/>
                <a:gd name="T1" fmla="*/ 0 h 324"/>
                <a:gd name="T2" fmla="*/ 127 w 275"/>
                <a:gd name="T3" fmla="*/ 161 h 324"/>
                <a:gd name="T4" fmla="*/ 140 w 275"/>
                <a:gd name="T5" fmla="*/ 84 h 324"/>
                <a:gd name="T6" fmla="*/ 160 w 275"/>
                <a:gd name="T7" fmla="*/ 161 h 324"/>
                <a:gd name="T8" fmla="*/ 170 w 275"/>
                <a:gd name="T9" fmla="*/ 137 h 324"/>
                <a:gd name="T10" fmla="*/ 192 w 275"/>
                <a:gd name="T11" fmla="*/ 164 h 324"/>
                <a:gd name="T12" fmla="*/ 275 w 275"/>
                <a:gd name="T13" fmla="*/ 164 h 324"/>
                <a:gd name="T14" fmla="*/ 275 w 275"/>
                <a:gd name="T15" fmla="*/ 187 h 324"/>
                <a:gd name="T16" fmla="*/ 180 w 275"/>
                <a:gd name="T17" fmla="*/ 187 h 324"/>
                <a:gd name="T18" fmla="*/ 174 w 275"/>
                <a:gd name="T19" fmla="*/ 181 h 324"/>
                <a:gd name="T20" fmla="*/ 151 w 275"/>
                <a:gd name="T21" fmla="*/ 230 h 324"/>
                <a:gd name="T22" fmla="*/ 143 w 275"/>
                <a:gd name="T23" fmla="*/ 197 h 324"/>
                <a:gd name="T24" fmla="*/ 121 w 275"/>
                <a:gd name="T25" fmla="*/ 324 h 324"/>
                <a:gd name="T26" fmla="*/ 109 w 275"/>
                <a:gd name="T27" fmla="*/ 218 h 324"/>
                <a:gd name="T28" fmla="*/ 106 w 275"/>
                <a:gd name="T29" fmla="*/ 256 h 324"/>
                <a:gd name="T30" fmla="*/ 77 w 275"/>
                <a:gd name="T31" fmla="*/ 187 h 324"/>
                <a:gd name="T32" fmla="*/ 0 w 275"/>
                <a:gd name="T33" fmla="*/ 187 h 324"/>
                <a:gd name="T34" fmla="*/ 0 w 275"/>
                <a:gd name="T35" fmla="*/ 164 h 324"/>
                <a:gd name="T36" fmla="*/ 92 w 275"/>
                <a:gd name="T37" fmla="*/ 164 h 324"/>
                <a:gd name="T38" fmla="*/ 110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10" y="0"/>
                  </a:moveTo>
                  <a:lnTo>
                    <a:pt x="127" y="161"/>
                  </a:lnTo>
                  <a:lnTo>
                    <a:pt x="140" y="84"/>
                  </a:lnTo>
                  <a:lnTo>
                    <a:pt x="160" y="161"/>
                  </a:lnTo>
                  <a:lnTo>
                    <a:pt x="170" y="137"/>
                  </a:lnTo>
                  <a:lnTo>
                    <a:pt x="192" y="164"/>
                  </a:lnTo>
                  <a:lnTo>
                    <a:pt x="275" y="164"/>
                  </a:lnTo>
                  <a:lnTo>
                    <a:pt x="275" y="187"/>
                  </a:lnTo>
                  <a:lnTo>
                    <a:pt x="180" y="187"/>
                  </a:lnTo>
                  <a:lnTo>
                    <a:pt x="174" y="181"/>
                  </a:lnTo>
                  <a:lnTo>
                    <a:pt x="151" y="230"/>
                  </a:lnTo>
                  <a:lnTo>
                    <a:pt x="143" y="197"/>
                  </a:lnTo>
                  <a:lnTo>
                    <a:pt x="121" y="324"/>
                  </a:lnTo>
                  <a:lnTo>
                    <a:pt x="109" y="218"/>
                  </a:lnTo>
                  <a:lnTo>
                    <a:pt x="106" y="256"/>
                  </a:lnTo>
                  <a:lnTo>
                    <a:pt x="77" y="187"/>
                  </a:lnTo>
                  <a:lnTo>
                    <a:pt x="0" y="187"/>
                  </a:lnTo>
                  <a:lnTo>
                    <a:pt x="0" y="164"/>
                  </a:lnTo>
                  <a:lnTo>
                    <a:pt x="92" y="164"/>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2" name="Freeform 290">
              <a:extLst>
                <a:ext uri="{FF2B5EF4-FFF2-40B4-BE49-F238E27FC236}">
                  <a16:creationId xmlns:a16="http://schemas.microsoft.com/office/drawing/2014/main" id="{7B78D30A-BBFB-4899-B1A1-DA1692E2F02B}"/>
                </a:ext>
              </a:extLst>
            </p:cNvPr>
            <p:cNvSpPr>
              <a:spLocks noEditPoints="1"/>
            </p:cNvSpPr>
            <p:nvPr/>
          </p:nvSpPr>
          <p:spPr bwMode="auto">
            <a:xfrm>
              <a:off x="2241551" y="1830388"/>
              <a:ext cx="112713" cy="114300"/>
            </a:xfrm>
            <a:custGeom>
              <a:avLst/>
              <a:gdLst>
                <a:gd name="T0" fmla="*/ 72 w 142"/>
                <a:gd name="T1" fmla="*/ 23 h 144"/>
                <a:gd name="T2" fmla="*/ 53 w 142"/>
                <a:gd name="T3" fmla="*/ 27 h 144"/>
                <a:gd name="T4" fmla="*/ 38 w 142"/>
                <a:gd name="T5" fmla="*/ 37 h 144"/>
                <a:gd name="T6" fmla="*/ 27 w 142"/>
                <a:gd name="T7" fmla="*/ 52 h 144"/>
                <a:gd name="T8" fmla="*/ 23 w 142"/>
                <a:gd name="T9" fmla="*/ 72 h 144"/>
                <a:gd name="T10" fmla="*/ 27 w 142"/>
                <a:gd name="T11" fmla="*/ 90 h 144"/>
                <a:gd name="T12" fmla="*/ 38 w 142"/>
                <a:gd name="T13" fmla="*/ 106 h 144"/>
                <a:gd name="T14" fmla="*/ 53 w 142"/>
                <a:gd name="T15" fmla="*/ 117 h 144"/>
                <a:gd name="T16" fmla="*/ 72 w 142"/>
                <a:gd name="T17" fmla="*/ 120 h 144"/>
                <a:gd name="T18" fmla="*/ 90 w 142"/>
                <a:gd name="T19" fmla="*/ 117 h 144"/>
                <a:gd name="T20" fmla="*/ 105 w 142"/>
                <a:gd name="T21" fmla="*/ 106 h 144"/>
                <a:gd name="T22" fmla="*/ 115 w 142"/>
                <a:gd name="T23" fmla="*/ 90 h 144"/>
                <a:gd name="T24" fmla="*/ 120 w 142"/>
                <a:gd name="T25" fmla="*/ 72 h 144"/>
                <a:gd name="T26" fmla="*/ 115 w 142"/>
                <a:gd name="T27" fmla="*/ 52 h 144"/>
                <a:gd name="T28" fmla="*/ 105 w 142"/>
                <a:gd name="T29" fmla="*/ 37 h 144"/>
                <a:gd name="T30" fmla="*/ 90 w 142"/>
                <a:gd name="T31" fmla="*/ 27 h 144"/>
                <a:gd name="T32" fmla="*/ 72 w 142"/>
                <a:gd name="T33" fmla="*/ 23 h 144"/>
                <a:gd name="T34" fmla="*/ 72 w 142"/>
                <a:gd name="T35" fmla="*/ 0 h 144"/>
                <a:gd name="T36" fmla="*/ 95 w 142"/>
                <a:gd name="T37" fmla="*/ 3 h 144"/>
                <a:gd name="T38" fmla="*/ 114 w 142"/>
                <a:gd name="T39" fmla="*/ 14 h 144"/>
                <a:gd name="T40" fmla="*/ 129 w 142"/>
                <a:gd name="T41" fmla="*/ 28 h 144"/>
                <a:gd name="T42" fmla="*/ 139 w 142"/>
                <a:gd name="T43" fmla="*/ 49 h 144"/>
                <a:gd name="T44" fmla="*/ 142 w 142"/>
                <a:gd name="T45" fmla="*/ 72 h 144"/>
                <a:gd name="T46" fmla="*/ 139 w 142"/>
                <a:gd name="T47" fmla="*/ 94 h 144"/>
                <a:gd name="T48" fmla="*/ 129 w 142"/>
                <a:gd name="T49" fmla="*/ 114 h 144"/>
                <a:gd name="T50" fmla="*/ 114 w 142"/>
                <a:gd name="T51" fmla="*/ 129 h 144"/>
                <a:gd name="T52" fmla="*/ 95 w 142"/>
                <a:gd name="T53" fmla="*/ 139 h 144"/>
                <a:gd name="T54" fmla="*/ 72 w 142"/>
                <a:gd name="T55" fmla="*/ 144 h 144"/>
                <a:gd name="T56" fmla="*/ 48 w 142"/>
                <a:gd name="T57" fmla="*/ 139 h 144"/>
                <a:gd name="T58" fmla="*/ 29 w 142"/>
                <a:gd name="T59" fmla="*/ 129 h 144"/>
                <a:gd name="T60" fmla="*/ 14 w 142"/>
                <a:gd name="T61" fmla="*/ 114 h 144"/>
                <a:gd name="T62" fmla="*/ 3 w 142"/>
                <a:gd name="T63" fmla="*/ 94 h 144"/>
                <a:gd name="T64" fmla="*/ 0 w 142"/>
                <a:gd name="T65" fmla="*/ 72 h 144"/>
                <a:gd name="T66" fmla="*/ 3 w 142"/>
                <a:gd name="T67" fmla="*/ 49 h 144"/>
                <a:gd name="T68" fmla="*/ 14 w 142"/>
                <a:gd name="T69" fmla="*/ 28 h 144"/>
                <a:gd name="T70" fmla="*/ 29 w 142"/>
                <a:gd name="T71" fmla="*/ 14 h 144"/>
                <a:gd name="T72" fmla="*/ 48 w 142"/>
                <a:gd name="T73" fmla="*/ 3 h 144"/>
                <a:gd name="T74" fmla="*/ 72 w 142"/>
                <a:gd name="T7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4">
                  <a:moveTo>
                    <a:pt x="72" y="23"/>
                  </a:moveTo>
                  <a:lnTo>
                    <a:pt x="53" y="27"/>
                  </a:lnTo>
                  <a:lnTo>
                    <a:pt x="38" y="37"/>
                  </a:lnTo>
                  <a:lnTo>
                    <a:pt x="27" y="52"/>
                  </a:lnTo>
                  <a:lnTo>
                    <a:pt x="23" y="72"/>
                  </a:lnTo>
                  <a:lnTo>
                    <a:pt x="27" y="90"/>
                  </a:lnTo>
                  <a:lnTo>
                    <a:pt x="38" y="106"/>
                  </a:lnTo>
                  <a:lnTo>
                    <a:pt x="53" y="117"/>
                  </a:lnTo>
                  <a:lnTo>
                    <a:pt x="72" y="120"/>
                  </a:lnTo>
                  <a:lnTo>
                    <a:pt x="90" y="117"/>
                  </a:lnTo>
                  <a:lnTo>
                    <a:pt x="105" y="106"/>
                  </a:lnTo>
                  <a:lnTo>
                    <a:pt x="115" y="90"/>
                  </a:lnTo>
                  <a:lnTo>
                    <a:pt x="120" y="72"/>
                  </a:lnTo>
                  <a:lnTo>
                    <a:pt x="115" y="52"/>
                  </a:lnTo>
                  <a:lnTo>
                    <a:pt x="105" y="37"/>
                  </a:lnTo>
                  <a:lnTo>
                    <a:pt x="90" y="27"/>
                  </a:lnTo>
                  <a:lnTo>
                    <a:pt x="72" y="23"/>
                  </a:lnTo>
                  <a:close/>
                  <a:moveTo>
                    <a:pt x="72" y="0"/>
                  </a:moveTo>
                  <a:lnTo>
                    <a:pt x="95" y="3"/>
                  </a:lnTo>
                  <a:lnTo>
                    <a:pt x="114" y="14"/>
                  </a:lnTo>
                  <a:lnTo>
                    <a:pt x="129" y="28"/>
                  </a:lnTo>
                  <a:lnTo>
                    <a:pt x="139" y="49"/>
                  </a:lnTo>
                  <a:lnTo>
                    <a:pt x="142" y="72"/>
                  </a:lnTo>
                  <a:lnTo>
                    <a:pt x="139" y="94"/>
                  </a:lnTo>
                  <a:lnTo>
                    <a:pt x="129" y="114"/>
                  </a:lnTo>
                  <a:lnTo>
                    <a:pt x="114" y="129"/>
                  </a:lnTo>
                  <a:lnTo>
                    <a:pt x="95" y="139"/>
                  </a:lnTo>
                  <a:lnTo>
                    <a:pt x="72" y="144"/>
                  </a:lnTo>
                  <a:lnTo>
                    <a:pt x="48" y="139"/>
                  </a:lnTo>
                  <a:lnTo>
                    <a:pt x="29" y="129"/>
                  </a:lnTo>
                  <a:lnTo>
                    <a:pt x="14" y="114"/>
                  </a:lnTo>
                  <a:lnTo>
                    <a:pt x="3" y="94"/>
                  </a:lnTo>
                  <a:lnTo>
                    <a:pt x="0" y="72"/>
                  </a:lnTo>
                  <a:lnTo>
                    <a:pt x="3" y="49"/>
                  </a:lnTo>
                  <a:lnTo>
                    <a:pt x="14" y="28"/>
                  </a:lnTo>
                  <a:lnTo>
                    <a:pt x="29" y="14"/>
                  </a:lnTo>
                  <a:lnTo>
                    <a:pt x="48"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3" name="Freeform 291">
              <a:extLst>
                <a:ext uri="{FF2B5EF4-FFF2-40B4-BE49-F238E27FC236}">
                  <a16:creationId xmlns:a16="http://schemas.microsoft.com/office/drawing/2014/main" id="{3877F5DD-43F4-4C95-9497-32AE5116AA50}"/>
                </a:ext>
              </a:extLst>
            </p:cNvPr>
            <p:cNvSpPr>
              <a:spLocks noEditPoints="1"/>
            </p:cNvSpPr>
            <p:nvPr/>
          </p:nvSpPr>
          <p:spPr bwMode="auto">
            <a:xfrm>
              <a:off x="2260601" y="1860550"/>
              <a:ext cx="71438" cy="71437"/>
            </a:xfrm>
            <a:custGeom>
              <a:avLst/>
              <a:gdLst>
                <a:gd name="T0" fmla="*/ 61 w 89"/>
                <a:gd name="T1" fmla="*/ 23 h 90"/>
                <a:gd name="T2" fmla="*/ 60 w 89"/>
                <a:gd name="T3" fmla="*/ 23 h 90"/>
                <a:gd name="T4" fmla="*/ 58 w 89"/>
                <a:gd name="T5" fmla="*/ 24 h 90"/>
                <a:gd name="T6" fmla="*/ 55 w 89"/>
                <a:gd name="T7" fmla="*/ 26 h 90"/>
                <a:gd name="T8" fmla="*/ 51 w 89"/>
                <a:gd name="T9" fmla="*/ 30 h 90"/>
                <a:gd name="T10" fmla="*/ 43 w 89"/>
                <a:gd name="T11" fmla="*/ 39 h 90"/>
                <a:gd name="T12" fmla="*/ 34 w 89"/>
                <a:gd name="T13" fmla="*/ 29 h 90"/>
                <a:gd name="T14" fmla="*/ 33 w 89"/>
                <a:gd name="T15" fmla="*/ 27 h 90"/>
                <a:gd name="T16" fmla="*/ 30 w 89"/>
                <a:gd name="T17" fmla="*/ 26 h 90"/>
                <a:gd name="T18" fmla="*/ 27 w 89"/>
                <a:gd name="T19" fmla="*/ 24 h 90"/>
                <a:gd name="T20" fmla="*/ 25 w 89"/>
                <a:gd name="T21" fmla="*/ 24 h 90"/>
                <a:gd name="T22" fmla="*/ 25 w 89"/>
                <a:gd name="T23" fmla="*/ 24 h 90"/>
                <a:gd name="T24" fmla="*/ 24 w 89"/>
                <a:gd name="T25" fmla="*/ 26 h 90"/>
                <a:gd name="T26" fmla="*/ 22 w 89"/>
                <a:gd name="T27" fmla="*/ 27 h 90"/>
                <a:gd name="T28" fmla="*/ 24 w 89"/>
                <a:gd name="T29" fmla="*/ 33 h 90"/>
                <a:gd name="T30" fmla="*/ 28 w 89"/>
                <a:gd name="T31" fmla="*/ 42 h 90"/>
                <a:gd name="T32" fmla="*/ 36 w 89"/>
                <a:gd name="T33" fmla="*/ 51 h 90"/>
                <a:gd name="T34" fmla="*/ 45 w 89"/>
                <a:gd name="T35" fmla="*/ 60 h 90"/>
                <a:gd name="T36" fmla="*/ 55 w 89"/>
                <a:gd name="T37" fmla="*/ 51 h 90"/>
                <a:gd name="T38" fmla="*/ 63 w 89"/>
                <a:gd name="T39" fmla="*/ 41 h 90"/>
                <a:gd name="T40" fmla="*/ 66 w 89"/>
                <a:gd name="T41" fmla="*/ 32 h 90"/>
                <a:gd name="T42" fmla="*/ 66 w 89"/>
                <a:gd name="T43" fmla="*/ 26 h 90"/>
                <a:gd name="T44" fmla="*/ 66 w 89"/>
                <a:gd name="T45" fmla="*/ 24 h 90"/>
                <a:gd name="T46" fmla="*/ 64 w 89"/>
                <a:gd name="T47" fmla="*/ 24 h 90"/>
                <a:gd name="T48" fmla="*/ 61 w 89"/>
                <a:gd name="T49" fmla="*/ 23 h 90"/>
                <a:gd name="T50" fmla="*/ 61 w 89"/>
                <a:gd name="T51" fmla="*/ 0 h 90"/>
                <a:gd name="T52" fmla="*/ 72 w 89"/>
                <a:gd name="T53" fmla="*/ 2 h 90"/>
                <a:gd name="T54" fmla="*/ 79 w 89"/>
                <a:gd name="T55" fmla="*/ 6 h 90"/>
                <a:gd name="T56" fmla="*/ 83 w 89"/>
                <a:gd name="T57" fmla="*/ 11 h 90"/>
                <a:gd name="T58" fmla="*/ 86 w 89"/>
                <a:gd name="T59" fmla="*/ 14 h 90"/>
                <a:gd name="T60" fmla="*/ 89 w 89"/>
                <a:gd name="T61" fmla="*/ 27 h 90"/>
                <a:gd name="T62" fmla="*/ 88 w 89"/>
                <a:gd name="T63" fmla="*/ 41 h 90"/>
                <a:gd name="T64" fmla="*/ 82 w 89"/>
                <a:gd name="T65" fmla="*/ 53 h 90"/>
                <a:gd name="T66" fmla="*/ 73 w 89"/>
                <a:gd name="T67" fmla="*/ 65 h 90"/>
                <a:gd name="T68" fmla="*/ 64 w 89"/>
                <a:gd name="T69" fmla="*/ 74 h 90"/>
                <a:gd name="T70" fmla="*/ 57 w 89"/>
                <a:gd name="T71" fmla="*/ 81 h 90"/>
                <a:gd name="T72" fmla="*/ 52 w 89"/>
                <a:gd name="T73" fmla="*/ 84 h 90"/>
                <a:gd name="T74" fmla="*/ 46 w 89"/>
                <a:gd name="T75" fmla="*/ 90 h 90"/>
                <a:gd name="T76" fmla="*/ 39 w 89"/>
                <a:gd name="T77" fmla="*/ 84 h 90"/>
                <a:gd name="T78" fmla="*/ 33 w 89"/>
                <a:gd name="T79" fmla="*/ 80 h 90"/>
                <a:gd name="T80" fmla="*/ 22 w 89"/>
                <a:gd name="T81" fmla="*/ 71 h 90"/>
                <a:gd name="T82" fmla="*/ 12 w 89"/>
                <a:gd name="T83" fmla="*/ 59 h 90"/>
                <a:gd name="T84" fmla="*/ 4 w 89"/>
                <a:gd name="T85" fmla="*/ 47 h 90"/>
                <a:gd name="T86" fmla="*/ 0 w 89"/>
                <a:gd name="T87" fmla="*/ 32 h 90"/>
                <a:gd name="T88" fmla="*/ 1 w 89"/>
                <a:gd name="T89" fmla="*/ 18 h 90"/>
                <a:gd name="T90" fmla="*/ 6 w 89"/>
                <a:gd name="T91" fmla="*/ 11 h 90"/>
                <a:gd name="T92" fmla="*/ 10 w 89"/>
                <a:gd name="T93" fmla="*/ 6 h 90"/>
                <a:gd name="T94" fmla="*/ 13 w 89"/>
                <a:gd name="T95" fmla="*/ 3 h 90"/>
                <a:gd name="T96" fmla="*/ 18 w 89"/>
                <a:gd name="T97" fmla="*/ 2 h 90"/>
                <a:gd name="T98" fmla="*/ 22 w 89"/>
                <a:gd name="T99" fmla="*/ 0 h 90"/>
                <a:gd name="T100" fmla="*/ 25 w 89"/>
                <a:gd name="T101" fmla="*/ 0 h 90"/>
                <a:gd name="T102" fmla="*/ 31 w 89"/>
                <a:gd name="T103" fmla="*/ 2 h 90"/>
                <a:gd name="T104" fmla="*/ 37 w 89"/>
                <a:gd name="T105" fmla="*/ 3 h 90"/>
                <a:gd name="T106" fmla="*/ 43 w 89"/>
                <a:gd name="T107" fmla="*/ 6 h 90"/>
                <a:gd name="T108" fmla="*/ 49 w 89"/>
                <a:gd name="T109" fmla="*/ 3 h 90"/>
                <a:gd name="T110" fmla="*/ 55 w 89"/>
                <a:gd name="T111" fmla="*/ 0 h 90"/>
                <a:gd name="T112" fmla="*/ 61 w 89"/>
                <a:gd name="T11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0">
                  <a:moveTo>
                    <a:pt x="61" y="23"/>
                  </a:moveTo>
                  <a:lnTo>
                    <a:pt x="60" y="23"/>
                  </a:lnTo>
                  <a:lnTo>
                    <a:pt x="58" y="24"/>
                  </a:lnTo>
                  <a:lnTo>
                    <a:pt x="55" y="26"/>
                  </a:lnTo>
                  <a:lnTo>
                    <a:pt x="51" y="30"/>
                  </a:lnTo>
                  <a:lnTo>
                    <a:pt x="43" y="39"/>
                  </a:lnTo>
                  <a:lnTo>
                    <a:pt x="34" y="29"/>
                  </a:lnTo>
                  <a:lnTo>
                    <a:pt x="33" y="27"/>
                  </a:lnTo>
                  <a:lnTo>
                    <a:pt x="30" y="26"/>
                  </a:lnTo>
                  <a:lnTo>
                    <a:pt x="27" y="24"/>
                  </a:lnTo>
                  <a:lnTo>
                    <a:pt x="25" y="24"/>
                  </a:lnTo>
                  <a:lnTo>
                    <a:pt x="25" y="24"/>
                  </a:lnTo>
                  <a:lnTo>
                    <a:pt x="24" y="26"/>
                  </a:lnTo>
                  <a:lnTo>
                    <a:pt x="22" y="27"/>
                  </a:lnTo>
                  <a:lnTo>
                    <a:pt x="24" y="33"/>
                  </a:lnTo>
                  <a:lnTo>
                    <a:pt x="28" y="42"/>
                  </a:lnTo>
                  <a:lnTo>
                    <a:pt x="36" y="51"/>
                  </a:lnTo>
                  <a:lnTo>
                    <a:pt x="45" y="60"/>
                  </a:lnTo>
                  <a:lnTo>
                    <a:pt x="55" y="51"/>
                  </a:lnTo>
                  <a:lnTo>
                    <a:pt x="63" y="41"/>
                  </a:lnTo>
                  <a:lnTo>
                    <a:pt x="66" y="32"/>
                  </a:lnTo>
                  <a:lnTo>
                    <a:pt x="66" y="26"/>
                  </a:lnTo>
                  <a:lnTo>
                    <a:pt x="66" y="24"/>
                  </a:lnTo>
                  <a:lnTo>
                    <a:pt x="64" y="24"/>
                  </a:lnTo>
                  <a:lnTo>
                    <a:pt x="61" y="23"/>
                  </a:lnTo>
                  <a:close/>
                  <a:moveTo>
                    <a:pt x="61" y="0"/>
                  </a:moveTo>
                  <a:lnTo>
                    <a:pt x="72" y="2"/>
                  </a:lnTo>
                  <a:lnTo>
                    <a:pt x="79" y="6"/>
                  </a:lnTo>
                  <a:lnTo>
                    <a:pt x="83" y="11"/>
                  </a:lnTo>
                  <a:lnTo>
                    <a:pt x="86" y="14"/>
                  </a:lnTo>
                  <a:lnTo>
                    <a:pt x="89" y="27"/>
                  </a:lnTo>
                  <a:lnTo>
                    <a:pt x="88" y="41"/>
                  </a:lnTo>
                  <a:lnTo>
                    <a:pt x="82" y="53"/>
                  </a:lnTo>
                  <a:lnTo>
                    <a:pt x="73" y="65"/>
                  </a:lnTo>
                  <a:lnTo>
                    <a:pt x="64" y="74"/>
                  </a:lnTo>
                  <a:lnTo>
                    <a:pt x="57" y="81"/>
                  </a:lnTo>
                  <a:lnTo>
                    <a:pt x="52" y="84"/>
                  </a:lnTo>
                  <a:lnTo>
                    <a:pt x="46" y="90"/>
                  </a:lnTo>
                  <a:lnTo>
                    <a:pt x="39" y="84"/>
                  </a:lnTo>
                  <a:lnTo>
                    <a:pt x="33" y="80"/>
                  </a:lnTo>
                  <a:lnTo>
                    <a:pt x="22" y="71"/>
                  </a:lnTo>
                  <a:lnTo>
                    <a:pt x="12" y="59"/>
                  </a:lnTo>
                  <a:lnTo>
                    <a:pt x="4" y="47"/>
                  </a:lnTo>
                  <a:lnTo>
                    <a:pt x="0" y="32"/>
                  </a:lnTo>
                  <a:lnTo>
                    <a:pt x="1" y="18"/>
                  </a:lnTo>
                  <a:lnTo>
                    <a:pt x="6" y="11"/>
                  </a:lnTo>
                  <a:lnTo>
                    <a:pt x="10" y="6"/>
                  </a:lnTo>
                  <a:lnTo>
                    <a:pt x="13" y="3"/>
                  </a:lnTo>
                  <a:lnTo>
                    <a:pt x="18" y="2"/>
                  </a:lnTo>
                  <a:lnTo>
                    <a:pt x="22" y="0"/>
                  </a:lnTo>
                  <a:lnTo>
                    <a:pt x="25" y="0"/>
                  </a:lnTo>
                  <a:lnTo>
                    <a:pt x="31" y="2"/>
                  </a:lnTo>
                  <a:lnTo>
                    <a:pt x="37" y="3"/>
                  </a:lnTo>
                  <a:lnTo>
                    <a:pt x="43" y="6"/>
                  </a:lnTo>
                  <a:lnTo>
                    <a:pt x="49" y="3"/>
                  </a:lnTo>
                  <a:lnTo>
                    <a:pt x="55"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4" name="Freeform 292">
              <a:extLst>
                <a:ext uri="{FF2B5EF4-FFF2-40B4-BE49-F238E27FC236}">
                  <a16:creationId xmlns:a16="http://schemas.microsoft.com/office/drawing/2014/main" id="{AE65F2D7-CD03-434A-A610-86BCE8C27E07}"/>
                </a:ext>
              </a:extLst>
            </p:cNvPr>
            <p:cNvSpPr>
              <a:spLocks noEditPoints="1"/>
            </p:cNvSpPr>
            <p:nvPr/>
          </p:nvSpPr>
          <p:spPr bwMode="auto">
            <a:xfrm>
              <a:off x="1914526" y="2947988"/>
              <a:ext cx="514350" cy="287337"/>
            </a:xfrm>
            <a:custGeom>
              <a:avLst/>
              <a:gdLst>
                <a:gd name="T0" fmla="*/ 139 w 650"/>
                <a:gd name="T1" fmla="*/ 27 h 362"/>
                <a:gd name="T2" fmla="*/ 114 w 650"/>
                <a:gd name="T3" fmla="*/ 48 h 362"/>
                <a:gd name="T4" fmla="*/ 106 w 650"/>
                <a:gd name="T5" fmla="*/ 78 h 362"/>
                <a:gd name="T6" fmla="*/ 100 w 650"/>
                <a:gd name="T7" fmla="*/ 80 h 362"/>
                <a:gd name="T8" fmla="*/ 87 w 650"/>
                <a:gd name="T9" fmla="*/ 90 h 362"/>
                <a:gd name="T10" fmla="*/ 67 w 650"/>
                <a:gd name="T11" fmla="*/ 93 h 362"/>
                <a:gd name="T12" fmla="*/ 24 w 650"/>
                <a:gd name="T13" fmla="*/ 96 h 362"/>
                <a:gd name="T14" fmla="*/ 70 w 650"/>
                <a:gd name="T15" fmla="*/ 267 h 362"/>
                <a:gd name="T16" fmla="*/ 78 w 650"/>
                <a:gd name="T17" fmla="*/ 270 h 362"/>
                <a:gd name="T18" fmla="*/ 97 w 650"/>
                <a:gd name="T19" fmla="*/ 280 h 362"/>
                <a:gd name="T20" fmla="*/ 103 w 650"/>
                <a:gd name="T21" fmla="*/ 289 h 362"/>
                <a:gd name="T22" fmla="*/ 109 w 650"/>
                <a:gd name="T23" fmla="*/ 298 h 362"/>
                <a:gd name="T24" fmla="*/ 124 w 650"/>
                <a:gd name="T25" fmla="*/ 326 h 362"/>
                <a:gd name="T26" fmla="*/ 156 w 650"/>
                <a:gd name="T27" fmla="*/ 338 h 362"/>
                <a:gd name="T28" fmla="*/ 511 w 650"/>
                <a:gd name="T29" fmla="*/ 335 h 362"/>
                <a:gd name="T30" fmla="*/ 536 w 650"/>
                <a:gd name="T31" fmla="*/ 314 h 362"/>
                <a:gd name="T32" fmla="*/ 542 w 650"/>
                <a:gd name="T33" fmla="*/ 289 h 362"/>
                <a:gd name="T34" fmla="*/ 550 w 650"/>
                <a:gd name="T35" fmla="*/ 285 h 362"/>
                <a:gd name="T36" fmla="*/ 563 w 650"/>
                <a:gd name="T37" fmla="*/ 273 h 362"/>
                <a:gd name="T38" fmla="*/ 584 w 650"/>
                <a:gd name="T39" fmla="*/ 270 h 362"/>
                <a:gd name="T40" fmla="*/ 595 w 650"/>
                <a:gd name="T41" fmla="*/ 267 h 362"/>
                <a:gd name="T42" fmla="*/ 626 w 650"/>
                <a:gd name="T43" fmla="*/ 96 h 362"/>
                <a:gd name="T44" fmla="*/ 587 w 650"/>
                <a:gd name="T45" fmla="*/ 93 h 362"/>
                <a:gd name="T46" fmla="*/ 577 w 650"/>
                <a:gd name="T47" fmla="*/ 93 h 362"/>
                <a:gd name="T48" fmla="*/ 553 w 650"/>
                <a:gd name="T49" fmla="*/ 83 h 362"/>
                <a:gd name="T50" fmla="*/ 544 w 650"/>
                <a:gd name="T51" fmla="*/ 78 h 362"/>
                <a:gd name="T52" fmla="*/ 536 w 650"/>
                <a:gd name="T53" fmla="*/ 48 h 362"/>
                <a:gd name="T54" fmla="*/ 511 w 650"/>
                <a:gd name="T55" fmla="*/ 27 h 362"/>
                <a:gd name="T56" fmla="*/ 156 w 650"/>
                <a:gd name="T57" fmla="*/ 24 h 362"/>
                <a:gd name="T58" fmla="*/ 495 w 650"/>
                <a:gd name="T59" fmla="*/ 0 h 362"/>
                <a:gd name="T60" fmla="*/ 535 w 650"/>
                <a:gd name="T61" fmla="*/ 14 h 362"/>
                <a:gd name="T62" fmla="*/ 560 w 650"/>
                <a:gd name="T63" fmla="*/ 47 h 362"/>
                <a:gd name="T64" fmla="*/ 568 w 650"/>
                <a:gd name="T65" fmla="*/ 62 h 362"/>
                <a:gd name="T66" fmla="*/ 571 w 650"/>
                <a:gd name="T67" fmla="*/ 66 h 362"/>
                <a:gd name="T68" fmla="*/ 577 w 650"/>
                <a:gd name="T69" fmla="*/ 69 h 362"/>
                <a:gd name="T70" fmla="*/ 586 w 650"/>
                <a:gd name="T71" fmla="*/ 71 h 362"/>
                <a:gd name="T72" fmla="*/ 602 w 650"/>
                <a:gd name="T73" fmla="*/ 74 h 362"/>
                <a:gd name="T74" fmla="*/ 650 w 650"/>
                <a:gd name="T75" fmla="*/ 289 h 362"/>
                <a:gd name="T76" fmla="*/ 607 w 650"/>
                <a:gd name="T77" fmla="*/ 292 h 362"/>
                <a:gd name="T78" fmla="*/ 581 w 650"/>
                <a:gd name="T79" fmla="*/ 292 h 362"/>
                <a:gd name="T80" fmla="*/ 572 w 650"/>
                <a:gd name="T81" fmla="*/ 294 h 362"/>
                <a:gd name="T82" fmla="*/ 569 w 650"/>
                <a:gd name="T83" fmla="*/ 298 h 362"/>
                <a:gd name="T84" fmla="*/ 565 w 650"/>
                <a:gd name="T85" fmla="*/ 311 h 362"/>
                <a:gd name="T86" fmla="*/ 553 w 650"/>
                <a:gd name="T87" fmla="*/ 331 h 362"/>
                <a:gd name="T88" fmla="*/ 517 w 650"/>
                <a:gd name="T89" fmla="*/ 358 h 362"/>
                <a:gd name="T90" fmla="*/ 156 w 650"/>
                <a:gd name="T91" fmla="*/ 362 h 362"/>
                <a:gd name="T92" fmla="*/ 114 w 650"/>
                <a:gd name="T93" fmla="*/ 347 h 362"/>
                <a:gd name="T94" fmla="*/ 88 w 650"/>
                <a:gd name="T95" fmla="*/ 311 h 362"/>
                <a:gd name="T96" fmla="*/ 82 w 650"/>
                <a:gd name="T97" fmla="*/ 301 h 362"/>
                <a:gd name="T98" fmla="*/ 81 w 650"/>
                <a:gd name="T99" fmla="*/ 295 h 362"/>
                <a:gd name="T100" fmla="*/ 75 w 650"/>
                <a:gd name="T101" fmla="*/ 292 h 362"/>
                <a:gd name="T102" fmla="*/ 64 w 650"/>
                <a:gd name="T103" fmla="*/ 292 h 362"/>
                <a:gd name="T104" fmla="*/ 39 w 650"/>
                <a:gd name="T105" fmla="*/ 289 h 362"/>
                <a:gd name="T106" fmla="*/ 0 w 650"/>
                <a:gd name="T107" fmla="*/ 74 h 362"/>
                <a:gd name="T108" fmla="*/ 42 w 650"/>
                <a:gd name="T109" fmla="*/ 71 h 362"/>
                <a:gd name="T110" fmla="*/ 70 w 650"/>
                <a:gd name="T111" fmla="*/ 71 h 362"/>
                <a:gd name="T112" fmla="*/ 78 w 650"/>
                <a:gd name="T113" fmla="*/ 69 h 362"/>
                <a:gd name="T114" fmla="*/ 82 w 650"/>
                <a:gd name="T115" fmla="*/ 65 h 362"/>
                <a:gd name="T116" fmla="*/ 87 w 650"/>
                <a:gd name="T117" fmla="*/ 47 h 362"/>
                <a:gd name="T118" fmla="*/ 100 w 650"/>
                <a:gd name="T119" fmla="*/ 29 h 362"/>
                <a:gd name="T120" fmla="*/ 135 w 650"/>
                <a:gd name="T12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2">
                  <a:moveTo>
                    <a:pt x="156" y="24"/>
                  </a:moveTo>
                  <a:lnTo>
                    <a:pt x="139" y="27"/>
                  </a:lnTo>
                  <a:lnTo>
                    <a:pt x="124" y="35"/>
                  </a:lnTo>
                  <a:lnTo>
                    <a:pt x="114" y="48"/>
                  </a:lnTo>
                  <a:lnTo>
                    <a:pt x="109" y="65"/>
                  </a:lnTo>
                  <a:lnTo>
                    <a:pt x="106" y="78"/>
                  </a:lnTo>
                  <a:lnTo>
                    <a:pt x="102" y="77"/>
                  </a:lnTo>
                  <a:lnTo>
                    <a:pt x="100" y="80"/>
                  </a:lnTo>
                  <a:lnTo>
                    <a:pt x="97" y="83"/>
                  </a:lnTo>
                  <a:lnTo>
                    <a:pt x="87" y="90"/>
                  </a:lnTo>
                  <a:lnTo>
                    <a:pt x="76" y="93"/>
                  </a:lnTo>
                  <a:lnTo>
                    <a:pt x="67" y="93"/>
                  </a:lnTo>
                  <a:lnTo>
                    <a:pt x="67" y="96"/>
                  </a:lnTo>
                  <a:lnTo>
                    <a:pt x="24" y="96"/>
                  </a:lnTo>
                  <a:lnTo>
                    <a:pt x="24" y="267"/>
                  </a:lnTo>
                  <a:lnTo>
                    <a:pt x="70" y="267"/>
                  </a:lnTo>
                  <a:lnTo>
                    <a:pt x="69" y="270"/>
                  </a:lnTo>
                  <a:lnTo>
                    <a:pt x="78" y="270"/>
                  </a:lnTo>
                  <a:lnTo>
                    <a:pt x="88" y="273"/>
                  </a:lnTo>
                  <a:lnTo>
                    <a:pt x="97" y="280"/>
                  </a:lnTo>
                  <a:lnTo>
                    <a:pt x="100" y="283"/>
                  </a:lnTo>
                  <a:lnTo>
                    <a:pt x="103" y="289"/>
                  </a:lnTo>
                  <a:lnTo>
                    <a:pt x="108" y="289"/>
                  </a:lnTo>
                  <a:lnTo>
                    <a:pt x="109" y="298"/>
                  </a:lnTo>
                  <a:lnTo>
                    <a:pt x="114" y="314"/>
                  </a:lnTo>
                  <a:lnTo>
                    <a:pt x="124" y="326"/>
                  </a:lnTo>
                  <a:lnTo>
                    <a:pt x="139" y="335"/>
                  </a:lnTo>
                  <a:lnTo>
                    <a:pt x="156" y="338"/>
                  </a:lnTo>
                  <a:lnTo>
                    <a:pt x="495" y="338"/>
                  </a:lnTo>
                  <a:lnTo>
                    <a:pt x="511" y="335"/>
                  </a:lnTo>
                  <a:lnTo>
                    <a:pt x="526" y="326"/>
                  </a:lnTo>
                  <a:lnTo>
                    <a:pt x="536" y="314"/>
                  </a:lnTo>
                  <a:lnTo>
                    <a:pt x="541" y="298"/>
                  </a:lnTo>
                  <a:lnTo>
                    <a:pt x="542" y="289"/>
                  </a:lnTo>
                  <a:lnTo>
                    <a:pt x="547" y="289"/>
                  </a:lnTo>
                  <a:lnTo>
                    <a:pt x="550" y="285"/>
                  </a:lnTo>
                  <a:lnTo>
                    <a:pt x="553" y="280"/>
                  </a:lnTo>
                  <a:lnTo>
                    <a:pt x="563" y="273"/>
                  </a:lnTo>
                  <a:lnTo>
                    <a:pt x="575" y="270"/>
                  </a:lnTo>
                  <a:lnTo>
                    <a:pt x="584" y="270"/>
                  </a:lnTo>
                  <a:lnTo>
                    <a:pt x="584" y="267"/>
                  </a:lnTo>
                  <a:lnTo>
                    <a:pt x="595" y="267"/>
                  </a:lnTo>
                  <a:lnTo>
                    <a:pt x="626" y="267"/>
                  </a:lnTo>
                  <a:lnTo>
                    <a:pt x="626" y="96"/>
                  </a:lnTo>
                  <a:lnTo>
                    <a:pt x="590" y="96"/>
                  </a:lnTo>
                  <a:lnTo>
                    <a:pt x="587" y="93"/>
                  </a:lnTo>
                  <a:lnTo>
                    <a:pt x="586" y="93"/>
                  </a:lnTo>
                  <a:lnTo>
                    <a:pt x="577" y="93"/>
                  </a:lnTo>
                  <a:lnTo>
                    <a:pt x="565" y="90"/>
                  </a:lnTo>
                  <a:lnTo>
                    <a:pt x="553" y="83"/>
                  </a:lnTo>
                  <a:lnTo>
                    <a:pt x="548" y="77"/>
                  </a:lnTo>
                  <a:lnTo>
                    <a:pt x="544" y="78"/>
                  </a:lnTo>
                  <a:lnTo>
                    <a:pt x="541" y="65"/>
                  </a:lnTo>
                  <a:lnTo>
                    <a:pt x="536" y="48"/>
                  </a:lnTo>
                  <a:lnTo>
                    <a:pt x="526" y="35"/>
                  </a:lnTo>
                  <a:lnTo>
                    <a:pt x="511" y="27"/>
                  </a:lnTo>
                  <a:lnTo>
                    <a:pt x="495" y="24"/>
                  </a:lnTo>
                  <a:lnTo>
                    <a:pt x="156" y="24"/>
                  </a:lnTo>
                  <a:close/>
                  <a:moveTo>
                    <a:pt x="156" y="0"/>
                  </a:moveTo>
                  <a:lnTo>
                    <a:pt x="495" y="0"/>
                  </a:lnTo>
                  <a:lnTo>
                    <a:pt x="515" y="3"/>
                  </a:lnTo>
                  <a:lnTo>
                    <a:pt x="535" y="14"/>
                  </a:lnTo>
                  <a:lnTo>
                    <a:pt x="550" y="29"/>
                  </a:lnTo>
                  <a:lnTo>
                    <a:pt x="560" y="47"/>
                  </a:lnTo>
                  <a:lnTo>
                    <a:pt x="563" y="47"/>
                  </a:lnTo>
                  <a:lnTo>
                    <a:pt x="568" y="62"/>
                  </a:lnTo>
                  <a:lnTo>
                    <a:pt x="569" y="65"/>
                  </a:lnTo>
                  <a:lnTo>
                    <a:pt x="571" y="66"/>
                  </a:lnTo>
                  <a:lnTo>
                    <a:pt x="572" y="69"/>
                  </a:lnTo>
                  <a:lnTo>
                    <a:pt x="577" y="69"/>
                  </a:lnTo>
                  <a:lnTo>
                    <a:pt x="581" y="71"/>
                  </a:lnTo>
                  <a:lnTo>
                    <a:pt x="586" y="71"/>
                  </a:lnTo>
                  <a:lnTo>
                    <a:pt x="599" y="71"/>
                  </a:lnTo>
                  <a:lnTo>
                    <a:pt x="602" y="74"/>
                  </a:lnTo>
                  <a:lnTo>
                    <a:pt x="650" y="74"/>
                  </a:lnTo>
                  <a:lnTo>
                    <a:pt x="650" y="289"/>
                  </a:lnTo>
                  <a:lnTo>
                    <a:pt x="607" y="289"/>
                  </a:lnTo>
                  <a:lnTo>
                    <a:pt x="607" y="292"/>
                  </a:lnTo>
                  <a:lnTo>
                    <a:pt x="586" y="292"/>
                  </a:lnTo>
                  <a:lnTo>
                    <a:pt x="581" y="292"/>
                  </a:lnTo>
                  <a:lnTo>
                    <a:pt x="577" y="292"/>
                  </a:lnTo>
                  <a:lnTo>
                    <a:pt x="572" y="294"/>
                  </a:lnTo>
                  <a:lnTo>
                    <a:pt x="571" y="295"/>
                  </a:lnTo>
                  <a:lnTo>
                    <a:pt x="569" y="298"/>
                  </a:lnTo>
                  <a:lnTo>
                    <a:pt x="568" y="301"/>
                  </a:lnTo>
                  <a:lnTo>
                    <a:pt x="565" y="311"/>
                  </a:lnTo>
                  <a:lnTo>
                    <a:pt x="562" y="311"/>
                  </a:lnTo>
                  <a:lnTo>
                    <a:pt x="553" y="331"/>
                  </a:lnTo>
                  <a:lnTo>
                    <a:pt x="536" y="347"/>
                  </a:lnTo>
                  <a:lnTo>
                    <a:pt x="517" y="358"/>
                  </a:lnTo>
                  <a:lnTo>
                    <a:pt x="495" y="362"/>
                  </a:lnTo>
                  <a:lnTo>
                    <a:pt x="156" y="362"/>
                  </a:lnTo>
                  <a:lnTo>
                    <a:pt x="133" y="358"/>
                  </a:lnTo>
                  <a:lnTo>
                    <a:pt x="114" y="347"/>
                  </a:lnTo>
                  <a:lnTo>
                    <a:pt x="99" y="332"/>
                  </a:lnTo>
                  <a:lnTo>
                    <a:pt x="88" y="311"/>
                  </a:lnTo>
                  <a:lnTo>
                    <a:pt x="87" y="311"/>
                  </a:lnTo>
                  <a:lnTo>
                    <a:pt x="82" y="301"/>
                  </a:lnTo>
                  <a:lnTo>
                    <a:pt x="82" y="298"/>
                  </a:lnTo>
                  <a:lnTo>
                    <a:pt x="81" y="295"/>
                  </a:lnTo>
                  <a:lnTo>
                    <a:pt x="78" y="294"/>
                  </a:lnTo>
                  <a:lnTo>
                    <a:pt x="75" y="292"/>
                  </a:lnTo>
                  <a:lnTo>
                    <a:pt x="70" y="292"/>
                  </a:lnTo>
                  <a:lnTo>
                    <a:pt x="64" y="292"/>
                  </a:lnTo>
                  <a:lnTo>
                    <a:pt x="39" y="292"/>
                  </a:lnTo>
                  <a:lnTo>
                    <a:pt x="39" y="289"/>
                  </a:lnTo>
                  <a:lnTo>
                    <a:pt x="0" y="289"/>
                  </a:lnTo>
                  <a:lnTo>
                    <a:pt x="0" y="74"/>
                  </a:lnTo>
                  <a:lnTo>
                    <a:pt x="42" y="74"/>
                  </a:lnTo>
                  <a:lnTo>
                    <a:pt x="42" y="71"/>
                  </a:lnTo>
                  <a:lnTo>
                    <a:pt x="64" y="71"/>
                  </a:lnTo>
                  <a:lnTo>
                    <a:pt x="70" y="71"/>
                  </a:lnTo>
                  <a:lnTo>
                    <a:pt x="75" y="69"/>
                  </a:lnTo>
                  <a:lnTo>
                    <a:pt x="78" y="69"/>
                  </a:lnTo>
                  <a:lnTo>
                    <a:pt x="81" y="66"/>
                  </a:lnTo>
                  <a:lnTo>
                    <a:pt x="82" y="65"/>
                  </a:lnTo>
                  <a:lnTo>
                    <a:pt x="82" y="62"/>
                  </a:lnTo>
                  <a:lnTo>
                    <a:pt x="87" y="47"/>
                  </a:lnTo>
                  <a:lnTo>
                    <a:pt x="90" y="48"/>
                  </a:lnTo>
                  <a:lnTo>
                    <a:pt x="100" y="29"/>
                  </a:lnTo>
                  <a:lnTo>
                    <a:pt x="115" y="14"/>
                  </a:lnTo>
                  <a:lnTo>
                    <a:pt x="135" y="3"/>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5" name="Freeform 293">
              <a:extLst>
                <a:ext uri="{FF2B5EF4-FFF2-40B4-BE49-F238E27FC236}">
                  <a16:creationId xmlns:a16="http://schemas.microsoft.com/office/drawing/2014/main" id="{97889404-47B7-45C2-BC50-AD44279BBE15}"/>
                </a:ext>
              </a:extLst>
            </p:cNvPr>
            <p:cNvSpPr>
              <a:spLocks noEditPoints="1"/>
            </p:cNvSpPr>
            <p:nvPr/>
          </p:nvSpPr>
          <p:spPr bwMode="auto">
            <a:xfrm>
              <a:off x="2019301" y="2970213"/>
              <a:ext cx="304800" cy="238125"/>
            </a:xfrm>
            <a:custGeom>
              <a:avLst/>
              <a:gdLst>
                <a:gd name="T0" fmla="*/ 35 w 384"/>
                <a:gd name="T1" fmla="*/ 24 h 299"/>
                <a:gd name="T2" fmla="*/ 30 w 384"/>
                <a:gd name="T3" fmla="*/ 24 h 299"/>
                <a:gd name="T4" fmla="*/ 27 w 384"/>
                <a:gd name="T5" fmla="*/ 27 h 299"/>
                <a:gd name="T6" fmla="*/ 24 w 384"/>
                <a:gd name="T7" fmla="*/ 31 h 299"/>
                <a:gd name="T8" fmla="*/ 23 w 384"/>
                <a:gd name="T9" fmla="*/ 36 h 299"/>
                <a:gd name="T10" fmla="*/ 23 w 384"/>
                <a:gd name="T11" fmla="*/ 263 h 299"/>
                <a:gd name="T12" fmla="*/ 24 w 384"/>
                <a:gd name="T13" fmla="*/ 268 h 299"/>
                <a:gd name="T14" fmla="*/ 27 w 384"/>
                <a:gd name="T15" fmla="*/ 272 h 299"/>
                <a:gd name="T16" fmla="*/ 30 w 384"/>
                <a:gd name="T17" fmla="*/ 275 h 299"/>
                <a:gd name="T18" fmla="*/ 35 w 384"/>
                <a:gd name="T19" fmla="*/ 275 h 299"/>
                <a:gd name="T20" fmla="*/ 348 w 384"/>
                <a:gd name="T21" fmla="*/ 275 h 299"/>
                <a:gd name="T22" fmla="*/ 354 w 384"/>
                <a:gd name="T23" fmla="*/ 275 h 299"/>
                <a:gd name="T24" fmla="*/ 357 w 384"/>
                <a:gd name="T25" fmla="*/ 272 h 299"/>
                <a:gd name="T26" fmla="*/ 360 w 384"/>
                <a:gd name="T27" fmla="*/ 268 h 299"/>
                <a:gd name="T28" fmla="*/ 360 w 384"/>
                <a:gd name="T29" fmla="*/ 263 h 299"/>
                <a:gd name="T30" fmla="*/ 360 w 384"/>
                <a:gd name="T31" fmla="*/ 36 h 299"/>
                <a:gd name="T32" fmla="*/ 360 w 384"/>
                <a:gd name="T33" fmla="*/ 31 h 299"/>
                <a:gd name="T34" fmla="*/ 357 w 384"/>
                <a:gd name="T35" fmla="*/ 27 h 299"/>
                <a:gd name="T36" fmla="*/ 354 w 384"/>
                <a:gd name="T37" fmla="*/ 24 h 299"/>
                <a:gd name="T38" fmla="*/ 348 w 384"/>
                <a:gd name="T39" fmla="*/ 24 h 299"/>
                <a:gd name="T40" fmla="*/ 35 w 384"/>
                <a:gd name="T41" fmla="*/ 24 h 299"/>
                <a:gd name="T42" fmla="*/ 35 w 384"/>
                <a:gd name="T43" fmla="*/ 0 h 299"/>
                <a:gd name="T44" fmla="*/ 348 w 384"/>
                <a:gd name="T45" fmla="*/ 0 h 299"/>
                <a:gd name="T46" fmla="*/ 363 w 384"/>
                <a:gd name="T47" fmla="*/ 3 h 299"/>
                <a:gd name="T48" fmla="*/ 374 w 384"/>
                <a:gd name="T49" fmla="*/ 10 h 299"/>
                <a:gd name="T50" fmla="*/ 381 w 384"/>
                <a:gd name="T51" fmla="*/ 22 h 299"/>
                <a:gd name="T52" fmla="*/ 384 w 384"/>
                <a:gd name="T53" fmla="*/ 36 h 299"/>
                <a:gd name="T54" fmla="*/ 384 w 384"/>
                <a:gd name="T55" fmla="*/ 263 h 299"/>
                <a:gd name="T56" fmla="*/ 381 w 384"/>
                <a:gd name="T57" fmla="*/ 276 h 299"/>
                <a:gd name="T58" fmla="*/ 374 w 384"/>
                <a:gd name="T59" fmla="*/ 288 h 299"/>
                <a:gd name="T60" fmla="*/ 363 w 384"/>
                <a:gd name="T61" fmla="*/ 296 h 299"/>
                <a:gd name="T62" fmla="*/ 348 w 384"/>
                <a:gd name="T63" fmla="*/ 299 h 299"/>
                <a:gd name="T64" fmla="*/ 35 w 384"/>
                <a:gd name="T65" fmla="*/ 299 h 299"/>
                <a:gd name="T66" fmla="*/ 21 w 384"/>
                <a:gd name="T67" fmla="*/ 296 h 299"/>
                <a:gd name="T68" fmla="*/ 11 w 384"/>
                <a:gd name="T69" fmla="*/ 288 h 299"/>
                <a:gd name="T70" fmla="*/ 3 w 384"/>
                <a:gd name="T71" fmla="*/ 276 h 299"/>
                <a:gd name="T72" fmla="*/ 0 w 384"/>
                <a:gd name="T73" fmla="*/ 263 h 299"/>
                <a:gd name="T74" fmla="*/ 0 w 384"/>
                <a:gd name="T75" fmla="*/ 36 h 299"/>
                <a:gd name="T76" fmla="*/ 3 w 384"/>
                <a:gd name="T77" fmla="*/ 22 h 299"/>
                <a:gd name="T78" fmla="*/ 11 w 384"/>
                <a:gd name="T79" fmla="*/ 10 h 299"/>
                <a:gd name="T80" fmla="*/ 21 w 384"/>
                <a:gd name="T81" fmla="*/ 3 h 299"/>
                <a:gd name="T82" fmla="*/ 35 w 384"/>
                <a:gd name="T8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9">
                  <a:moveTo>
                    <a:pt x="35" y="24"/>
                  </a:moveTo>
                  <a:lnTo>
                    <a:pt x="30" y="24"/>
                  </a:lnTo>
                  <a:lnTo>
                    <a:pt x="27" y="27"/>
                  </a:lnTo>
                  <a:lnTo>
                    <a:pt x="24" y="31"/>
                  </a:lnTo>
                  <a:lnTo>
                    <a:pt x="23" y="36"/>
                  </a:lnTo>
                  <a:lnTo>
                    <a:pt x="23" y="263"/>
                  </a:lnTo>
                  <a:lnTo>
                    <a:pt x="24" y="268"/>
                  </a:lnTo>
                  <a:lnTo>
                    <a:pt x="27" y="272"/>
                  </a:lnTo>
                  <a:lnTo>
                    <a:pt x="30" y="275"/>
                  </a:lnTo>
                  <a:lnTo>
                    <a:pt x="35" y="275"/>
                  </a:lnTo>
                  <a:lnTo>
                    <a:pt x="348" y="275"/>
                  </a:lnTo>
                  <a:lnTo>
                    <a:pt x="354" y="275"/>
                  </a:lnTo>
                  <a:lnTo>
                    <a:pt x="357" y="272"/>
                  </a:lnTo>
                  <a:lnTo>
                    <a:pt x="360" y="268"/>
                  </a:lnTo>
                  <a:lnTo>
                    <a:pt x="360" y="263"/>
                  </a:lnTo>
                  <a:lnTo>
                    <a:pt x="360" y="36"/>
                  </a:lnTo>
                  <a:lnTo>
                    <a:pt x="360" y="31"/>
                  </a:lnTo>
                  <a:lnTo>
                    <a:pt x="357" y="27"/>
                  </a:lnTo>
                  <a:lnTo>
                    <a:pt x="354" y="24"/>
                  </a:lnTo>
                  <a:lnTo>
                    <a:pt x="348" y="24"/>
                  </a:lnTo>
                  <a:lnTo>
                    <a:pt x="35" y="24"/>
                  </a:lnTo>
                  <a:close/>
                  <a:moveTo>
                    <a:pt x="35" y="0"/>
                  </a:moveTo>
                  <a:lnTo>
                    <a:pt x="348" y="0"/>
                  </a:lnTo>
                  <a:lnTo>
                    <a:pt x="363" y="3"/>
                  </a:lnTo>
                  <a:lnTo>
                    <a:pt x="374" y="10"/>
                  </a:lnTo>
                  <a:lnTo>
                    <a:pt x="381" y="22"/>
                  </a:lnTo>
                  <a:lnTo>
                    <a:pt x="384" y="36"/>
                  </a:lnTo>
                  <a:lnTo>
                    <a:pt x="384" y="263"/>
                  </a:lnTo>
                  <a:lnTo>
                    <a:pt x="381" y="276"/>
                  </a:lnTo>
                  <a:lnTo>
                    <a:pt x="374" y="288"/>
                  </a:lnTo>
                  <a:lnTo>
                    <a:pt x="363" y="296"/>
                  </a:lnTo>
                  <a:lnTo>
                    <a:pt x="348" y="299"/>
                  </a:lnTo>
                  <a:lnTo>
                    <a:pt x="35" y="299"/>
                  </a:lnTo>
                  <a:lnTo>
                    <a:pt x="21" y="296"/>
                  </a:lnTo>
                  <a:lnTo>
                    <a:pt x="11" y="288"/>
                  </a:lnTo>
                  <a:lnTo>
                    <a:pt x="3" y="276"/>
                  </a:lnTo>
                  <a:lnTo>
                    <a:pt x="0" y="263"/>
                  </a:lnTo>
                  <a:lnTo>
                    <a:pt x="0" y="36"/>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6" name="Freeform 294">
              <a:extLst>
                <a:ext uri="{FF2B5EF4-FFF2-40B4-BE49-F238E27FC236}">
                  <a16:creationId xmlns:a16="http://schemas.microsoft.com/office/drawing/2014/main" id="{9891DBDC-AAB2-423F-9210-0CCACBAD89C5}"/>
                </a:ext>
              </a:extLst>
            </p:cNvPr>
            <p:cNvSpPr>
              <a:spLocks noEditPoints="1"/>
            </p:cNvSpPr>
            <p:nvPr/>
          </p:nvSpPr>
          <p:spPr bwMode="auto">
            <a:xfrm>
              <a:off x="2335213" y="3057525"/>
              <a:ext cx="49213" cy="63500"/>
            </a:xfrm>
            <a:custGeom>
              <a:avLst/>
              <a:gdLst>
                <a:gd name="T0" fmla="*/ 24 w 61"/>
                <a:gd name="T1" fmla="*/ 24 h 79"/>
                <a:gd name="T2" fmla="*/ 24 w 61"/>
                <a:gd name="T3" fmla="*/ 55 h 79"/>
                <a:gd name="T4" fmla="*/ 39 w 61"/>
                <a:gd name="T5" fmla="*/ 55 h 79"/>
                <a:gd name="T6" fmla="*/ 39 w 61"/>
                <a:gd name="T7" fmla="*/ 55 h 79"/>
                <a:gd name="T8" fmla="*/ 39 w 61"/>
                <a:gd name="T9" fmla="*/ 24 h 79"/>
                <a:gd name="T10" fmla="*/ 24 w 61"/>
                <a:gd name="T11" fmla="*/ 24 h 79"/>
                <a:gd name="T12" fmla="*/ 24 w 61"/>
                <a:gd name="T13" fmla="*/ 0 h 79"/>
                <a:gd name="T14" fmla="*/ 39 w 61"/>
                <a:gd name="T15" fmla="*/ 0 h 79"/>
                <a:gd name="T16" fmla="*/ 45 w 61"/>
                <a:gd name="T17" fmla="*/ 2 h 79"/>
                <a:gd name="T18" fmla="*/ 51 w 61"/>
                <a:gd name="T19" fmla="*/ 3 h 79"/>
                <a:gd name="T20" fmla="*/ 55 w 61"/>
                <a:gd name="T21" fmla="*/ 8 h 79"/>
                <a:gd name="T22" fmla="*/ 58 w 61"/>
                <a:gd name="T23" fmla="*/ 12 h 79"/>
                <a:gd name="T24" fmla="*/ 61 w 61"/>
                <a:gd name="T25" fmla="*/ 18 h 79"/>
                <a:gd name="T26" fmla="*/ 61 w 61"/>
                <a:gd name="T27" fmla="*/ 24 h 79"/>
                <a:gd name="T28" fmla="*/ 61 w 61"/>
                <a:gd name="T29" fmla="*/ 55 h 79"/>
                <a:gd name="T30" fmla="*/ 61 w 61"/>
                <a:gd name="T31" fmla="*/ 61 h 79"/>
                <a:gd name="T32" fmla="*/ 58 w 61"/>
                <a:gd name="T33" fmla="*/ 67 h 79"/>
                <a:gd name="T34" fmla="*/ 55 w 61"/>
                <a:gd name="T35" fmla="*/ 72 h 79"/>
                <a:gd name="T36" fmla="*/ 51 w 61"/>
                <a:gd name="T37" fmla="*/ 76 h 79"/>
                <a:gd name="T38" fmla="*/ 45 w 61"/>
                <a:gd name="T39" fmla="*/ 78 h 79"/>
                <a:gd name="T40" fmla="*/ 39 w 61"/>
                <a:gd name="T41" fmla="*/ 79 h 79"/>
                <a:gd name="T42" fmla="*/ 24 w 61"/>
                <a:gd name="T43" fmla="*/ 79 h 79"/>
                <a:gd name="T44" fmla="*/ 18 w 61"/>
                <a:gd name="T45" fmla="*/ 78 h 79"/>
                <a:gd name="T46" fmla="*/ 12 w 61"/>
                <a:gd name="T47" fmla="*/ 76 h 79"/>
                <a:gd name="T48" fmla="*/ 7 w 61"/>
                <a:gd name="T49" fmla="*/ 72 h 79"/>
                <a:gd name="T50" fmla="*/ 3 w 61"/>
                <a:gd name="T51" fmla="*/ 67 h 79"/>
                <a:gd name="T52" fmla="*/ 1 w 61"/>
                <a:gd name="T53" fmla="*/ 61 h 79"/>
                <a:gd name="T54" fmla="*/ 0 w 61"/>
                <a:gd name="T55" fmla="*/ 55 h 79"/>
                <a:gd name="T56" fmla="*/ 0 w 61"/>
                <a:gd name="T57" fmla="*/ 24 h 79"/>
                <a:gd name="T58" fmla="*/ 1 w 61"/>
                <a:gd name="T59" fmla="*/ 18 h 79"/>
                <a:gd name="T60" fmla="*/ 3 w 61"/>
                <a:gd name="T61" fmla="*/ 12 h 79"/>
                <a:gd name="T62" fmla="*/ 7 w 61"/>
                <a:gd name="T63" fmla="*/ 8 h 79"/>
                <a:gd name="T64" fmla="*/ 12 w 61"/>
                <a:gd name="T65" fmla="*/ 3 h 79"/>
                <a:gd name="T66" fmla="*/ 18 w 61"/>
                <a:gd name="T67" fmla="*/ 2 h 79"/>
                <a:gd name="T68" fmla="*/ 24 w 61"/>
                <a:gd name="T6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79">
                  <a:moveTo>
                    <a:pt x="24" y="24"/>
                  </a:moveTo>
                  <a:lnTo>
                    <a:pt x="24" y="55"/>
                  </a:lnTo>
                  <a:lnTo>
                    <a:pt x="39" y="55"/>
                  </a:lnTo>
                  <a:lnTo>
                    <a:pt x="39" y="55"/>
                  </a:lnTo>
                  <a:lnTo>
                    <a:pt x="39" y="24"/>
                  </a:lnTo>
                  <a:lnTo>
                    <a:pt x="24" y="24"/>
                  </a:lnTo>
                  <a:close/>
                  <a:moveTo>
                    <a:pt x="24" y="0"/>
                  </a:moveTo>
                  <a:lnTo>
                    <a:pt x="39" y="0"/>
                  </a:lnTo>
                  <a:lnTo>
                    <a:pt x="45" y="2"/>
                  </a:lnTo>
                  <a:lnTo>
                    <a:pt x="51" y="3"/>
                  </a:lnTo>
                  <a:lnTo>
                    <a:pt x="55" y="8"/>
                  </a:lnTo>
                  <a:lnTo>
                    <a:pt x="58" y="12"/>
                  </a:lnTo>
                  <a:lnTo>
                    <a:pt x="61" y="18"/>
                  </a:lnTo>
                  <a:lnTo>
                    <a:pt x="61" y="24"/>
                  </a:lnTo>
                  <a:lnTo>
                    <a:pt x="61" y="55"/>
                  </a:lnTo>
                  <a:lnTo>
                    <a:pt x="61" y="61"/>
                  </a:lnTo>
                  <a:lnTo>
                    <a:pt x="58" y="67"/>
                  </a:lnTo>
                  <a:lnTo>
                    <a:pt x="55" y="72"/>
                  </a:lnTo>
                  <a:lnTo>
                    <a:pt x="51" y="76"/>
                  </a:lnTo>
                  <a:lnTo>
                    <a:pt x="45" y="78"/>
                  </a:lnTo>
                  <a:lnTo>
                    <a:pt x="39" y="79"/>
                  </a:lnTo>
                  <a:lnTo>
                    <a:pt x="24" y="79"/>
                  </a:lnTo>
                  <a:lnTo>
                    <a:pt x="18" y="78"/>
                  </a:lnTo>
                  <a:lnTo>
                    <a:pt x="12" y="76"/>
                  </a:lnTo>
                  <a:lnTo>
                    <a:pt x="7" y="72"/>
                  </a:lnTo>
                  <a:lnTo>
                    <a:pt x="3" y="67"/>
                  </a:lnTo>
                  <a:lnTo>
                    <a:pt x="1" y="61"/>
                  </a:lnTo>
                  <a:lnTo>
                    <a:pt x="0" y="55"/>
                  </a:lnTo>
                  <a:lnTo>
                    <a:pt x="0" y="24"/>
                  </a:lnTo>
                  <a:lnTo>
                    <a:pt x="1" y="18"/>
                  </a:lnTo>
                  <a:lnTo>
                    <a:pt x="3" y="12"/>
                  </a:lnTo>
                  <a:lnTo>
                    <a:pt x="7" y="8"/>
                  </a:lnTo>
                  <a:lnTo>
                    <a:pt x="12" y="3"/>
                  </a:lnTo>
                  <a:lnTo>
                    <a:pt x="18" y="2"/>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7" name="Freeform 295">
              <a:extLst>
                <a:ext uri="{FF2B5EF4-FFF2-40B4-BE49-F238E27FC236}">
                  <a16:creationId xmlns:a16="http://schemas.microsoft.com/office/drawing/2014/main" id="{4D733969-2504-497E-B9AD-258EF4795385}"/>
                </a:ext>
              </a:extLst>
            </p:cNvPr>
            <p:cNvSpPr>
              <a:spLocks/>
            </p:cNvSpPr>
            <p:nvPr/>
          </p:nvSpPr>
          <p:spPr bwMode="auto">
            <a:xfrm>
              <a:off x="1971676" y="3065463"/>
              <a:ext cx="34925" cy="47625"/>
            </a:xfrm>
            <a:custGeom>
              <a:avLst/>
              <a:gdLst>
                <a:gd name="T0" fmla="*/ 23 w 44"/>
                <a:gd name="T1" fmla="*/ 0 h 59"/>
                <a:gd name="T2" fmla="*/ 29 w 44"/>
                <a:gd name="T3" fmla="*/ 1 h 59"/>
                <a:gd name="T4" fmla="*/ 35 w 44"/>
                <a:gd name="T5" fmla="*/ 4 h 59"/>
                <a:gd name="T6" fmla="*/ 41 w 44"/>
                <a:gd name="T7" fmla="*/ 8 h 59"/>
                <a:gd name="T8" fmla="*/ 44 w 44"/>
                <a:gd name="T9" fmla="*/ 14 h 59"/>
                <a:gd name="T10" fmla="*/ 44 w 44"/>
                <a:gd name="T11" fmla="*/ 22 h 59"/>
                <a:gd name="T12" fmla="*/ 44 w 44"/>
                <a:gd name="T13" fmla="*/ 37 h 59"/>
                <a:gd name="T14" fmla="*/ 44 w 44"/>
                <a:gd name="T15" fmla="*/ 44 h 59"/>
                <a:gd name="T16" fmla="*/ 41 w 44"/>
                <a:gd name="T17" fmla="*/ 50 h 59"/>
                <a:gd name="T18" fmla="*/ 35 w 44"/>
                <a:gd name="T19" fmla="*/ 55 h 59"/>
                <a:gd name="T20" fmla="*/ 29 w 44"/>
                <a:gd name="T21" fmla="*/ 58 h 59"/>
                <a:gd name="T22" fmla="*/ 23 w 44"/>
                <a:gd name="T23" fmla="*/ 59 h 59"/>
                <a:gd name="T24" fmla="*/ 15 w 44"/>
                <a:gd name="T25" fmla="*/ 58 h 59"/>
                <a:gd name="T26" fmla="*/ 9 w 44"/>
                <a:gd name="T27" fmla="*/ 55 h 59"/>
                <a:gd name="T28" fmla="*/ 5 w 44"/>
                <a:gd name="T29" fmla="*/ 50 h 59"/>
                <a:gd name="T30" fmla="*/ 2 w 44"/>
                <a:gd name="T31" fmla="*/ 44 h 59"/>
                <a:gd name="T32" fmla="*/ 0 w 44"/>
                <a:gd name="T33" fmla="*/ 37 h 59"/>
                <a:gd name="T34" fmla="*/ 0 w 44"/>
                <a:gd name="T35" fmla="*/ 22 h 59"/>
                <a:gd name="T36" fmla="*/ 2 w 44"/>
                <a:gd name="T37" fmla="*/ 14 h 59"/>
                <a:gd name="T38" fmla="*/ 5 w 44"/>
                <a:gd name="T39" fmla="*/ 8 h 59"/>
                <a:gd name="T40" fmla="*/ 9 w 44"/>
                <a:gd name="T41" fmla="*/ 4 h 59"/>
                <a:gd name="T42" fmla="*/ 15 w 44"/>
                <a:gd name="T43" fmla="*/ 1 h 59"/>
                <a:gd name="T44" fmla="*/ 23 w 44"/>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59">
                  <a:moveTo>
                    <a:pt x="23" y="0"/>
                  </a:moveTo>
                  <a:lnTo>
                    <a:pt x="29" y="1"/>
                  </a:lnTo>
                  <a:lnTo>
                    <a:pt x="35" y="4"/>
                  </a:lnTo>
                  <a:lnTo>
                    <a:pt x="41" y="8"/>
                  </a:lnTo>
                  <a:lnTo>
                    <a:pt x="44" y="14"/>
                  </a:lnTo>
                  <a:lnTo>
                    <a:pt x="44" y="22"/>
                  </a:lnTo>
                  <a:lnTo>
                    <a:pt x="44" y="37"/>
                  </a:lnTo>
                  <a:lnTo>
                    <a:pt x="44" y="44"/>
                  </a:lnTo>
                  <a:lnTo>
                    <a:pt x="41" y="50"/>
                  </a:lnTo>
                  <a:lnTo>
                    <a:pt x="35" y="55"/>
                  </a:lnTo>
                  <a:lnTo>
                    <a:pt x="29" y="58"/>
                  </a:lnTo>
                  <a:lnTo>
                    <a:pt x="23" y="59"/>
                  </a:lnTo>
                  <a:lnTo>
                    <a:pt x="15" y="58"/>
                  </a:lnTo>
                  <a:lnTo>
                    <a:pt x="9" y="55"/>
                  </a:lnTo>
                  <a:lnTo>
                    <a:pt x="5" y="50"/>
                  </a:lnTo>
                  <a:lnTo>
                    <a:pt x="2" y="44"/>
                  </a:lnTo>
                  <a:lnTo>
                    <a:pt x="0" y="37"/>
                  </a:lnTo>
                  <a:lnTo>
                    <a:pt x="0" y="22"/>
                  </a:lnTo>
                  <a:lnTo>
                    <a:pt x="2" y="14"/>
                  </a:lnTo>
                  <a:lnTo>
                    <a:pt x="5" y="8"/>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8" name="Freeform 296">
              <a:extLst>
                <a:ext uri="{FF2B5EF4-FFF2-40B4-BE49-F238E27FC236}">
                  <a16:creationId xmlns:a16="http://schemas.microsoft.com/office/drawing/2014/main" id="{7E5EF5E3-A7E6-4774-BD93-646D46555327}"/>
                </a:ext>
              </a:extLst>
            </p:cNvPr>
            <p:cNvSpPr>
              <a:spLocks/>
            </p:cNvSpPr>
            <p:nvPr/>
          </p:nvSpPr>
          <p:spPr bwMode="auto">
            <a:xfrm>
              <a:off x="2090738" y="2979738"/>
              <a:ext cx="257175" cy="219075"/>
            </a:xfrm>
            <a:custGeom>
              <a:avLst/>
              <a:gdLst>
                <a:gd name="T0" fmla="*/ 164 w 324"/>
                <a:gd name="T1" fmla="*/ 0 h 275"/>
                <a:gd name="T2" fmla="*/ 186 w 324"/>
                <a:gd name="T3" fmla="*/ 0 h 275"/>
                <a:gd name="T4" fmla="*/ 186 w 324"/>
                <a:gd name="T5" fmla="*/ 93 h 275"/>
                <a:gd name="T6" fmla="*/ 179 w 324"/>
                <a:gd name="T7" fmla="*/ 99 h 275"/>
                <a:gd name="T8" fmla="*/ 228 w 324"/>
                <a:gd name="T9" fmla="*/ 122 h 275"/>
                <a:gd name="T10" fmla="*/ 195 w 324"/>
                <a:gd name="T11" fmla="*/ 130 h 275"/>
                <a:gd name="T12" fmla="*/ 324 w 324"/>
                <a:gd name="T13" fmla="*/ 154 h 275"/>
                <a:gd name="T14" fmla="*/ 218 w 324"/>
                <a:gd name="T15" fmla="*/ 164 h 275"/>
                <a:gd name="T16" fmla="*/ 255 w 324"/>
                <a:gd name="T17" fmla="*/ 169 h 275"/>
                <a:gd name="T18" fmla="*/ 186 w 324"/>
                <a:gd name="T19" fmla="*/ 197 h 275"/>
                <a:gd name="T20" fmla="*/ 186 w 324"/>
                <a:gd name="T21" fmla="*/ 275 h 275"/>
                <a:gd name="T22" fmla="*/ 163 w 324"/>
                <a:gd name="T23" fmla="*/ 275 h 275"/>
                <a:gd name="T24" fmla="*/ 163 w 324"/>
                <a:gd name="T25" fmla="*/ 182 h 275"/>
                <a:gd name="T26" fmla="*/ 0 w 324"/>
                <a:gd name="T27" fmla="*/ 164 h 275"/>
                <a:gd name="T28" fmla="*/ 161 w 324"/>
                <a:gd name="T29" fmla="*/ 148 h 275"/>
                <a:gd name="T30" fmla="*/ 82 w 324"/>
                <a:gd name="T31" fmla="*/ 133 h 275"/>
                <a:gd name="T32" fmla="*/ 160 w 324"/>
                <a:gd name="T33" fmla="*/ 115 h 275"/>
                <a:gd name="T34" fmla="*/ 137 w 324"/>
                <a:gd name="T35" fmla="*/ 103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79" y="99"/>
                  </a:lnTo>
                  <a:lnTo>
                    <a:pt x="228" y="122"/>
                  </a:lnTo>
                  <a:lnTo>
                    <a:pt x="195" y="130"/>
                  </a:lnTo>
                  <a:lnTo>
                    <a:pt x="324" y="154"/>
                  </a:lnTo>
                  <a:lnTo>
                    <a:pt x="218" y="164"/>
                  </a:lnTo>
                  <a:lnTo>
                    <a:pt x="255" y="169"/>
                  </a:lnTo>
                  <a:lnTo>
                    <a:pt x="186" y="197"/>
                  </a:lnTo>
                  <a:lnTo>
                    <a:pt x="186" y="275"/>
                  </a:lnTo>
                  <a:lnTo>
                    <a:pt x="163" y="275"/>
                  </a:lnTo>
                  <a:lnTo>
                    <a:pt x="163" y="182"/>
                  </a:lnTo>
                  <a:lnTo>
                    <a:pt x="0" y="164"/>
                  </a:lnTo>
                  <a:lnTo>
                    <a:pt x="161" y="148"/>
                  </a:lnTo>
                  <a:lnTo>
                    <a:pt x="82" y="133"/>
                  </a:lnTo>
                  <a:lnTo>
                    <a:pt x="160" y="115"/>
                  </a:lnTo>
                  <a:lnTo>
                    <a:pt x="137" y="103"/>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9" name="Freeform 297">
              <a:extLst>
                <a:ext uri="{FF2B5EF4-FFF2-40B4-BE49-F238E27FC236}">
                  <a16:creationId xmlns:a16="http://schemas.microsoft.com/office/drawing/2014/main" id="{85BA94F1-9C5A-415F-9338-AE2B4AA7C7C0}"/>
                </a:ext>
              </a:extLst>
            </p:cNvPr>
            <p:cNvSpPr>
              <a:spLocks noEditPoints="1"/>
            </p:cNvSpPr>
            <p:nvPr/>
          </p:nvSpPr>
          <p:spPr bwMode="auto">
            <a:xfrm>
              <a:off x="2047876" y="3032125"/>
              <a:ext cx="112713" cy="114300"/>
            </a:xfrm>
            <a:custGeom>
              <a:avLst/>
              <a:gdLst>
                <a:gd name="T0" fmla="*/ 72 w 142"/>
                <a:gd name="T1" fmla="*/ 24 h 143"/>
                <a:gd name="T2" fmla="*/ 52 w 142"/>
                <a:gd name="T3" fmla="*/ 27 h 143"/>
                <a:gd name="T4" fmla="*/ 37 w 142"/>
                <a:gd name="T5" fmla="*/ 37 h 143"/>
                <a:gd name="T6" fmla="*/ 27 w 142"/>
                <a:gd name="T7" fmla="*/ 52 h 143"/>
                <a:gd name="T8" fmla="*/ 22 w 142"/>
                <a:gd name="T9" fmla="*/ 71 h 143"/>
                <a:gd name="T10" fmla="*/ 27 w 142"/>
                <a:gd name="T11" fmla="*/ 91 h 143"/>
                <a:gd name="T12" fmla="*/ 37 w 142"/>
                <a:gd name="T13" fmla="*/ 106 h 143"/>
                <a:gd name="T14" fmla="*/ 52 w 142"/>
                <a:gd name="T15" fmla="*/ 116 h 143"/>
                <a:gd name="T16" fmla="*/ 72 w 142"/>
                <a:gd name="T17" fmla="*/ 119 h 143"/>
                <a:gd name="T18" fmla="*/ 90 w 142"/>
                <a:gd name="T19" fmla="*/ 116 h 143"/>
                <a:gd name="T20" fmla="*/ 105 w 142"/>
                <a:gd name="T21" fmla="*/ 106 h 143"/>
                <a:gd name="T22" fmla="*/ 115 w 142"/>
                <a:gd name="T23" fmla="*/ 91 h 143"/>
                <a:gd name="T24" fmla="*/ 119 w 142"/>
                <a:gd name="T25" fmla="*/ 71 h 143"/>
                <a:gd name="T26" fmla="*/ 115 w 142"/>
                <a:gd name="T27" fmla="*/ 52 h 143"/>
                <a:gd name="T28" fmla="*/ 105 w 142"/>
                <a:gd name="T29" fmla="*/ 37 h 143"/>
                <a:gd name="T30" fmla="*/ 90 w 142"/>
                <a:gd name="T31" fmla="*/ 27 h 143"/>
                <a:gd name="T32" fmla="*/ 72 w 142"/>
                <a:gd name="T33" fmla="*/ 24 h 143"/>
                <a:gd name="T34" fmla="*/ 72 w 142"/>
                <a:gd name="T35" fmla="*/ 0 h 143"/>
                <a:gd name="T36" fmla="*/ 94 w 142"/>
                <a:gd name="T37" fmla="*/ 4 h 143"/>
                <a:gd name="T38" fmla="*/ 114 w 142"/>
                <a:gd name="T39" fmla="*/ 13 h 143"/>
                <a:gd name="T40" fmla="*/ 128 w 142"/>
                <a:gd name="T41" fmla="*/ 30 h 143"/>
                <a:gd name="T42" fmla="*/ 139 w 142"/>
                <a:gd name="T43" fmla="*/ 49 h 143"/>
                <a:gd name="T44" fmla="*/ 142 w 142"/>
                <a:gd name="T45" fmla="*/ 71 h 143"/>
                <a:gd name="T46" fmla="*/ 139 w 142"/>
                <a:gd name="T47" fmla="*/ 94 h 143"/>
                <a:gd name="T48" fmla="*/ 128 w 142"/>
                <a:gd name="T49" fmla="*/ 113 h 143"/>
                <a:gd name="T50" fmla="*/ 114 w 142"/>
                <a:gd name="T51" fmla="*/ 130 h 143"/>
                <a:gd name="T52" fmla="*/ 94 w 142"/>
                <a:gd name="T53" fmla="*/ 139 h 143"/>
                <a:gd name="T54" fmla="*/ 72 w 142"/>
                <a:gd name="T55" fmla="*/ 143 h 143"/>
                <a:gd name="T56" fmla="*/ 48 w 142"/>
                <a:gd name="T57" fmla="*/ 139 h 143"/>
                <a:gd name="T58" fmla="*/ 28 w 142"/>
                <a:gd name="T59" fmla="*/ 130 h 143"/>
                <a:gd name="T60" fmla="*/ 13 w 142"/>
                <a:gd name="T61" fmla="*/ 113 h 143"/>
                <a:gd name="T62" fmla="*/ 3 w 142"/>
                <a:gd name="T63" fmla="*/ 94 h 143"/>
                <a:gd name="T64" fmla="*/ 0 w 142"/>
                <a:gd name="T65" fmla="*/ 71 h 143"/>
                <a:gd name="T66" fmla="*/ 3 w 142"/>
                <a:gd name="T67" fmla="*/ 49 h 143"/>
                <a:gd name="T68" fmla="*/ 13 w 142"/>
                <a:gd name="T69" fmla="*/ 30 h 143"/>
                <a:gd name="T70" fmla="*/ 28 w 142"/>
                <a:gd name="T71" fmla="*/ 13 h 143"/>
                <a:gd name="T72" fmla="*/ 48 w 142"/>
                <a:gd name="T73" fmla="*/ 4 h 143"/>
                <a:gd name="T74" fmla="*/ 72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2" y="24"/>
                  </a:moveTo>
                  <a:lnTo>
                    <a:pt x="52" y="27"/>
                  </a:lnTo>
                  <a:lnTo>
                    <a:pt x="37" y="37"/>
                  </a:lnTo>
                  <a:lnTo>
                    <a:pt x="27" y="52"/>
                  </a:lnTo>
                  <a:lnTo>
                    <a:pt x="22" y="71"/>
                  </a:lnTo>
                  <a:lnTo>
                    <a:pt x="27" y="91"/>
                  </a:lnTo>
                  <a:lnTo>
                    <a:pt x="37" y="106"/>
                  </a:lnTo>
                  <a:lnTo>
                    <a:pt x="52" y="116"/>
                  </a:lnTo>
                  <a:lnTo>
                    <a:pt x="72" y="119"/>
                  </a:lnTo>
                  <a:lnTo>
                    <a:pt x="90" y="116"/>
                  </a:lnTo>
                  <a:lnTo>
                    <a:pt x="105" y="106"/>
                  </a:lnTo>
                  <a:lnTo>
                    <a:pt x="115" y="91"/>
                  </a:lnTo>
                  <a:lnTo>
                    <a:pt x="119" y="71"/>
                  </a:lnTo>
                  <a:lnTo>
                    <a:pt x="115" y="52"/>
                  </a:lnTo>
                  <a:lnTo>
                    <a:pt x="105" y="37"/>
                  </a:lnTo>
                  <a:lnTo>
                    <a:pt x="90" y="27"/>
                  </a:lnTo>
                  <a:lnTo>
                    <a:pt x="72" y="24"/>
                  </a:lnTo>
                  <a:close/>
                  <a:moveTo>
                    <a:pt x="72" y="0"/>
                  </a:moveTo>
                  <a:lnTo>
                    <a:pt x="94" y="4"/>
                  </a:lnTo>
                  <a:lnTo>
                    <a:pt x="114" y="13"/>
                  </a:lnTo>
                  <a:lnTo>
                    <a:pt x="128" y="30"/>
                  </a:lnTo>
                  <a:lnTo>
                    <a:pt x="139" y="49"/>
                  </a:lnTo>
                  <a:lnTo>
                    <a:pt x="142" y="71"/>
                  </a:lnTo>
                  <a:lnTo>
                    <a:pt x="139" y="94"/>
                  </a:lnTo>
                  <a:lnTo>
                    <a:pt x="128" y="113"/>
                  </a:lnTo>
                  <a:lnTo>
                    <a:pt x="114" y="130"/>
                  </a:lnTo>
                  <a:lnTo>
                    <a:pt x="94" y="139"/>
                  </a:lnTo>
                  <a:lnTo>
                    <a:pt x="72" y="143"/>
                  </a:lnTo>
                  <a:lnTo>
                    <a:pt x="48" y="139"/>
                  </a:lnTo>
                  <a:lnTo>
                    <a:pt x="28" y="130"/>
                  </a:lnTo>
                  <a:lnTo>
                    <a:pt x="13" y="113"/>
                  </a:lnTo>
                  <a:lnTo>
                    <a:pt x="3" y="94"/>
                  </a:lnTo>
                  <a:lnTo>
                    <a:pt x="0" y="71"/>
                  </a:lnTo>
                  <a:lnTo>
                    <a:pt x="3" y="49"/>
                  </a:lnTo>
                  <a:lnTo>
                    <a:pt x="13" y="30"/>
                  </a:lnTo>
                  <a:lnTo>
                    <a:pt x="28" y="13"/>
                  </a:lnTo>
                  <a:lnTo>
                    <a:pt x="48" y="4"/>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0" name="Freeform 298">
              <a:extLst>
                <a:ext uri="{FF2B5EF4-FFF2-40B4-BE49-F238E27FC236}">
                  <a16:creationId xmlns:a16="http://schemas.microsoft.com/office/drawing/2014/main" id="{931913DF-6F20-4ECF-9BC7-6A4CFAC5278A}"/>
                </a:ext>
              </a:extLst>
            </p:cNvPr>
            <p:cNvSpPr>
              <a:spLocks noEditPoints="1"/>
            </p:cNvSpPr>
            <p:nvPr/>
          </p:nvSpPr>
          <p:spPr bwMode="auto">
            <a:xfrm>
              <a:off x="2078038" y="3054350"/>
              <a:ext cx="69850" cy="71437"/>
            </a:xfrm>
            <a:custGeom>
              <a:avLst/>
              <a:gdLst>
                <a:gd name="T0" fmla="*/ 32 w 88"/>
                <a:gd name="T1" fmla="*/ 23 h 91"/>
                <a:gd name="T2" fmla="*/ 26 w 88"/>
                <a:gd name="T3" fmla="*/ 23 h 91"/>
                <a:gd name="T4" fmla="*/ 24 w 88"/>
                <a:gd name="T5" fmla="*/ 25 h 91"/>
                <a:gd name="T6" fmla="*/ 24 w 88"/>
                <a:gd name="T7" fmla="*/ 26 h 91"/>
                <a:gd name="T8" fmla="*/ 23 w 88"/>
                <a:gd name="T9" fmla="*/ 28 h 91"/>
                <a:gd name="T10" fmla="*/ 23 w 88"/>
                <a:gd name="T11" fmla="*/ 31 h 91"/>
                <a:gd name="T12" fmla="*/ 26 w 88"/>
                <a:gd name="T13" fmla="*/ 35 h 91"/>
                <a:gd name="T14" fmla="*/ 29 w 88"/>
                <a:gd name="T15" fmla="*/ 38 h 91"/>
                <a:gd name="T16" fmla="*/ 38 w 88"/>
                <a:gd name="T17" fmla="*/ 47 h 91"/>
                <a:gd name="T18" fmla="*/ 29 w 88"/>
                <a:gd name="T19" fmla="*/ 56 h 91"/>
                <a:gd name="T20" fmla="*/ 27 w 88"/>
                <a:gd name="T21" fmla="*/ 58 h 91"/>
                <a:gd name="T22" fmla="*/ 26 w 88"/>
                <a:gd name="T23" fmla="*/ 61 h 91"/>
                <a:gd name="T24" fmla="*/ 24 w 88"/>
                <a:gd name="T25" fmla="*/ 62 h 91"/>
                <a:gd name="T26" fmla="*/ 23 w 88"/>
                <a:gd name="T27" fmla="*/ 65 h 91"/>
                <a:gd name="T28" fmla="*/ 24 w 88"/>
                <a:gd name="T29" fmla="*/ 65 h 91"/>
                <a:gd name="T30" fmla="*/ 24 w 88"/>
                <a:gd name="T31" fmla="*/ 65 h 91"/>
                <a:gd name="T32" fmla="*/ 27 w 88"/>
                <a:gd name="T33" fmla="*/ 67 h 91"/>
                <a:gd name="T34" fmla="*/ 27 w 88"/>
                <a:gd name="T35" fmla="*/ 67 h 91"/>
                <a:gd name="T36" fmla="*/ 29 w 88"/>
                <a:gd name="T37" fmla="*/ 67 h 91"/>
                <a:gd name="T38" fmla="*/ 38 w 88"/>
                <a:gd name="T39" fmla="*/ 64 h 91"/>
                <a:gd name="T40" fmla="*/ 50 w 88"/>
                <a:gd name="T41" fmla="*/ 55 h 91"/>
                <a:gd name="T42" fmla="*/ 60 w 88"/>
                <a:gd name="T43" fmla="*/ 44 h 91"/>
                <a:gd name="T44" fmla="*/ 51 w 88"/>
                <a:gd name="T45" fmla="*/ 35 h 91"/>
                <a:gd name="T46" fmla="*/ 41 w 88"/>
                <a:gd name="T47" fmla="*/ 28 h 91"/>
                <a:gd name="T48" fmla="*/ 32 w 88"/>
                <a:gd name="T49" fmla="*/ 23 h 91"/>
                <a:gd name="T50" fmla="*/ 29 w 88"/>
                <a:gd name="T51" fmla="*/ 0 h 91"/>
                <a:gd name="T52" fmla="*/ 44 w 88"/>
                <a:gd name="T53" fmla="*/ 3 h 91"/>
                <a:gd name="T54" fmla="*/ 57 w 88"/>
                <a:gd name="T55" fmla="*/ 12 h 91"/>
                <a:gd name="T56" fmla="*/ 69 w 88"/>
                <a:gd name="T57" fmla="*/ 22 h 91"/>
                <a:gd name="T58" fmla="*/ 78 w 88"/>
                <a:gd name="T59" fmla="*/ 31 h 91"/>
                <a:gd name="T60" fmla="*/ 84 w 88"/>
                <a:gd name="T61" fmla="*/ 37 h 91"/>
                <a:gd name="T62" fmla="*/ 88 w 88"/>
                <a:gd name="T63" fmla="*/ 44 h 91"/>
                <a:gd name="T64" fmla="*/ 84 w 88"/>
                <a:gd name="T65" fmla="*/ 52 h 91"/>
                <a:gd name="T66" fmla="*/ 78 w 88"/>
                <a:gd name="T67" fmla="*/ 58 h 91"/>
                <a:gd name="T68" fmla="*/ 69 w 88"/>
                <a:gd name="T69" fmla="*/ 68 h 91"/>
                <a:gd name="T70" fmla="*/ 57 w 88"/>
                <a:gd name="T71" fmla="*/ 79 h 91"/>
                <a:gd name="T72" fmla="*/ 44 w 88"/>
                <a:gd name="T73" fmla="*/ 88 h 91"/>
                <a:gd name="T74" fmla="*/ 29 w 88"/>
                <a:gd name="T75" fmla="*/ 91 h 91"/>
                <a:gd name="T76" fmla="*/ 29 w 88"/>
                <a:gd name="T77" fmla="*/ 91 h 91"/>
                <a:gd name="T78" fmla="*/ 23 w 88"/>
                <a:gd name="T79" fmla="*/ 91 h 91"/>
                <a:gd name="T80" fmla="*/ 18 w 88"/>
                <a:gd name="T81" fmla="*/ 88 h 91"/>
                <a:gd name="T82" fmla="*/ 11 w 88"/>
                <a:gd name="T83" fmla="*/ 85 h 91"/>
                <a:gd name="T84" fmla="*/ 6 w 88"/>
                <a:gd name="T85" fmla="*/ 80 h 91"/>
                <a:gd name="T86" fmla="*/ 3 w 88"/>
                <a:gd name="T87" fmla="*/ 76 h 91"/>
                <a:gd name="T88" fmla="*/ 2 w 88"/>
                <a:gd name="T89" fmla="*/ 71 h 91"/>
                <a:gd name="T90" fmla="*/ 0 w 88"/>
                <a:gd name="T91" fmla="*/ 68 h 91"/>
                <a:gd name="T92" fmla="*/ 0 w 88"/>
                <a:gd name="T93" fmla="*/ 62 h 91"/>
                <a:gd name="T94" fmla="*/ 2 w 88"/>
                <a:gd name="T95" fmla="*/ 56 h 91"/>
                <a:gd name="T96" fmla="*/ 3 w 88"/>
                <a:gd name="T97" fmla="*/ 52 h 91"/>
                <a:gd name="T98" fmla="*/ 6 w 88"/>
                <a:gd name="T99" fmla="*/ 47 h 91"/>
                <a:gd name="T100" fmla="*/ 2 w 88"/>
                <a:gd name="T101" fmla="*/ 40 h 91"/>
                <a:gd name="T102" fmla="*/ 0 w 88"/>
                <a:gd name="T103" fmla="*/ 32 h 91"/>
                <a:gd name="T104" fmla="*/ 0 w 88"/>
                <a:gd name="T105" fmla="*/ 25 h 91"/>
                <a:gd name="T106" fmla="*/ 2 w 88"/>
                <a:gd name="T107" fmla="*/ 19 h 91"/>
                <a:gd name="T108" fmla="*/ 3 w 88"/>
                <a:gd name="T109" fmla="*/ 15 h 91"/>
                <a:gd name="T110" fmla="*/ 6 w 88"/>
                <a:gd name="T111" fmla="*/ 10 h 91"/>
                <a:gd name="T112" fmla="*/ 9 w 88"/>
                <a:gd name="T113" fmla="*/ 7 h 91"/>
                <a:gd name="T114" fmla="*/ 12 w 88"/>
                <a:gd name="T115" fmla="*/ 6 h 91"/>
                <a:gd name="T116" fmla="*/ 14 w 88"/>
                <a:gd name="T117" fmla="*/ 4 h 91"/>
                <a:gd name="T118" fmla="*/ 21 w 88"/>
                <a:gd name="T119" fmla="*/ 1 h 91"/>
                <a:gd name="T120" fmla="*/ 29 w 88"/>
                <a:gd name="T12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91">
                  <a:moveTo>
                    <a:pt x="32" y="23"/>
                  </a:moveTo>
                  <a:lnTo>
                    <a:pt x="26" y="23"/>
                  </a:lnTo>
                  <a:lnTo>
                    <a:pt x="24" y="25"/>
                  </a:lnTo>
                  <a:lnTo>
                    <a:pt x="24" y="26"/>
                  </a:lnTo>
                  <a:lnTo>
                    <a:pt x="23" y="28"/>
                  </a:lnTo>
                  <a:lnTo>
                    <a:pt x="23" y="31"/>
                  </a:lnTo>
                  <a:lnTo>
                    <a:pt x="26" y="35"/>
                  </a:lnTo>
                  <a:lnTo>
                    <a:pt x="29" y="38"/>
                  </a:lnTo>
                  <a:lnTo>
                    <a:pt x="38" y="47"/>
                  </a:lnTo>
                  <a:lnTo>
                    <a:pt x="29" y="56"/>
                  </a:lnTo>
                  <a:lnTo>
                    <a:pt x="27" y="58"/>
                  </a:lnTo>
                  <a:lnTo>
                    <a:pt x="26" y="61"/>
                  </a:lnTo>
                  <a:lnTo>
                    <a:pt x="24" y="62"/>
                  </a:lnTo>
                  <a:lnTo>
                    <a:pt x="23" y="65"/>
                  </a:lnTo>
                  <a:lnTo>
                    <a:pt x="24" y="65"/>
                  </a:lnTo>
                  <a:lnTo>
                    <a:pt x="24" y="65"/>
                  </a:lnTo>
                  <a:lnTo>
                    <a:pt x="27" y="67"/>
                  </a:lnTo>
                  <a:lnTo>
                    <a:pt x="27" y="67"/>
                  </a:lnTo>
                  <a:lnTo>
                    <a:pt x="29" y="67"/>
                  </a:lnTo>
                  <a:lnTo>
                    <a:pt x="38" y="64"/>
                  </a:lnTo>
                  <a:lnTo>
                    <a:pt x="50" y="55"/>
                  </a:lnTo>
                  <a:lnTo>
                    <a:pt x="60" y="44"/>
                  </a:lnTo>
                  <a:lnTo>
                    <a:pt x="51" y="35"/>
                  </a:lnTo>
                  <a:lnTo>
                    <a:pt x="41" y="28"/>
                  </a:lnTo>
                  <a:lnTo>
                    <a:pt x="32" y="23"/>
                  </a:lnTo>
                  <a:close/>
                  <a:moveTo>
                    <a:pt x="29" y="0"/>
                  </a:moveTo>
                  <a:lnTo>
                    <a:pt x="44" y="3"/>
                  </a:lnTo>
                  <a:lnTo>
                    <a:pt x="57" y="12"/>
                  </a:lnTo>
                  <a:lnTo>
                    <a:pt x="69" y="22"/>
                  </a:lnTo>
                  <a:lnTo>
                    <a:pt x="78" y="31"/>
                  </a:lnTo>
                  <a:lnTo>
                    <a:pt x="84" y="37"/>
                  </a:lnTo>
                  <a:lnTo>
                    <a:pt x="88" y="44"/>
                  </a:lnTo>
                  <a:lnTo>
                    <a:pt x="84" y="52"/>
                  </a:lnTo>
                  <a:lnTo>
                    <a:pt x="78" y="58"/>
                  </a:lnTo>
                  <a:lnTo>
                    <a:pt x="69" y="68"/>
                  </a:lnTo>
                  <a:lnTo>
                    <a:pt x="57" y="79"/>
                  </a:lnTo>
                  <a:lnTo>
                    <a:pt x="44" y="88"/>
                  </a:lnTo>
                  <a:lnTo>
                    <a:pt x="29" y="91"/>
                  </a:lnTo>
                  <a:lnTo>
                    <a:pt x="29" y="91"/>
                  </a:lnTo>
                  <a:lnTo>
                    <a:pt x="23" y="91"/>
                  </a:lnTo>
                  <a:lnTo>
                    <a:pt x="18" y="88"/>
                  </a:lnTo>
                  <a:lnTo>
                    <a:pt x="11" y="85"/>
                  </a:lnTo>
                  <a:lnTo>
                    <a:pt x="6" y="80"/>
                  </a:lnTo>
                  <a:lnTo>
                    <a:pt x="3" y="76"/>
                  </a:lnTo>
                  <a:lnTo>
                    <a:pt x="2" y="71"/>
                  </a:lnTo>
                  <a:lnTo>
                    <a:pt x="0" y="68"/>
                  </a:lnTo>
                  <a:lnTo>
                    <a:pt x="0" y="62"/>
                  </a:lnTo>
                  <a:lnTo>
                    <a:pt x="2" y="56"/>
                  </a:lnTo>
                  <a:lnTo>
                    <a:pt x="3" y="52"/>
                  </a:lnTo>
                  <a:lnTo>
                    <a:pt x="6" y="47"/>
                  </a:lnTo>
                  <a:lnTo>
                    <a:pt x="2" y="40"/>
                  </a:lnTo>
                  <a:lnTo>
                    <a:pt x="0" y="32"/>
                  </a:lnTo>
                  <a:lnTo>
                    <a:pt x="0" y="25"/>
                  </a:lnTo>
                  <a:lnTo>
                    <a:pt x="2" y="19"/>
                  </a:lnTo>
                  <a:lnTo>
                    <a:pt x="3" y="15"/>
                  </a:lnTo>
                  <a:lnTo>
                    <a:pt x="6" y="10"/>
                  </a:lnTo>
                  <a:lnTo>
                    <a:pt x="9" y="7"/>
                  </a:lnTo>
                  <a:lnTo>
                    <a:pt x="12" y="6"/>
                  </a:lnTo>
                  <a:lnTo>
                    <a:pt x="14" y="4"/>
                  </a:lnTo>
                  <a:lnTo>
                    <a:pt x="21" y="1"/>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1" name="Freeform 299">
              <a:extLst>
                <a:ext uri="{FF2B5EF4-FFF2-40B4-BE49-F238E27FC236}">
                  <a16:creationId xmlns:a16="http://schemas.microsoft.com/office/drawing/2014/main" id="{04D2BDC6-B5AB-4FA3-BB31-6844D318F68F}"/>
                </a:ext>
              </a:extLst>
            </p:cNvPr>
            <p:cNvSpPr>
              <a:spLocks noEditPoints="1"/>
            </p:cNvSpPr>
            <p:nvPr/>
          </p:nvSpPr>
          <p:spPr bwMode="auto">
            <a:xfrm>
              <a:off x="2705101" y="3502025"/>
              <a:ext cx="285750" cy="514350"/>
            </a:xfrm>
            <a:custGeom>
              <a:avLst/>
              <a:gdLst>
                <a:gd name="T0" fmla="*/ 96 w 360"/>
                <a:gd name="T1" fmla="*/ 70 h 649"/>
                <a:gd name="T2" fmla="*/ 91 w 360"/>
                <a:gd name="T3" fmla="*/ 78 h 649"/>
                <a:gd name="T4" fmla="*/ 82 w 360"/>
                <a:gd name="T5" fmla="*/ 96 h 649"/>
                <a:gd name="T6" fmla="*/ 74 w 360"/>
                <a:gd name="T7" fmla="*/ 102 h 649"/>
                <a:gd name="T8" fmla="*/ 63 w 360"/>
                <a:gd name="T9" fmla="*/ 108 h 649"/>
                <a:gd name="T10" fmla="*/ 35 w 360"/>
                <a:gd name="T11" fmla="*/ 124 h 649"/>
                <a:gd name="T12" fmla="*/ 23 w 360"/>
                <a:gd name="T13" fmla="*/ 156 h 649"/>
                <a:gd name="T14" fmla="*/ 26 w 360"/>
                <a:gd name="T15" fmla="*/ 512 h 649"/>
                <a:gd name="T16" fmla="*/ 47 w 360"/>
                <a:gd name="T17" fmla="*/ 535 h 649"/>
                <a:gd name="T18" fmla="*/ 72 w 360"/>
                <a:gd name="T19" fmla="*/ 543 h 649"/>
                <a:gd name="T20" fmla="*/ 78 w 360"/>
                <a:gd name="T21" fmla="*/ 550 h 649"/>
                <a:gd name="T22" fmla="*/ 88 w 360"/>
                <a:gd name="T23" fmla="*/ 564 h 649"/>
                <a:gd name="T24" fmla="*/ 93 w 360"/>
                <a:gd name="T25" fmla="*/ 586 h 649"/>
                <a:gd name="T26" fmla="*/ 96 w 360"/>
                <a:gd name="T27" fmla="*/ 595 h 649"/>
                <a:gd name="T28" fmla="*/ 265 w 360"/>
                <a:gd name="T29" fmla="*/ 627 h 649"/>
                <a:gd name="T30" fmla="*/ 268 w 360"/>
                <a:gd name="T31" fmla="*/ 588 h 649"/>
                <a:gd name="T32" fmla="*/ 271 w 360"/>
                <a:gd name="T33" fmla="*/ 564 h 649"/>
                <a:gd name="T34" fmla="*/ 286 w 360"/>
                <a:gd name="T35" fmla="*/ 549 h 649"/>
                <a:gd name="T36" fmla="*/ 298 w 360"/>
                <a:gd name="T37" fmla="*/ 541 h 649"/>
                <a:gd name="T38" fmla="*/ 326 w 360"/>
                <a:gd name="T39" fmla="*/ 525 h 649"/>
                <a:gd name="T40" fmla="*/ 338 w 360"/>
                <a:gd name="T41" fmla="*/ 494 h 649"/>
                <a:gd name="T42" fmla="*/ 335 w 360"/>
                <a:gd name="T43" fmla="*/ 139 h 649"/>
                <a:gd name="T44" fmla="*/ 312 w 360"/>
                <a:gd name="T45" fmla="*/ 114 h 649"/>
                <a:gd name="T46" fmla="*/ 284 w 360"/>
                <a:gd name="T47" fmla="*/ 106 h 649"/>
                <a:gd name="T48" fmla="*/ 281 w 360"/>
                <a:gd name="T49" fmla="*/ 99 h 649"/>
                <a:gd name="T50" fmla="*/ 272 w 360"/>
                <a:gd name="T51" fmla="*/ 87 h 649"/>
                <a:gd name="T52" fmla="*/ 268 w 360"/>
                <a:gd name="T53" fmla="*/ 67 h 649"/>
                <a:gd name="T54" fmla="*/ 265 w 360"/>
                <a:gd name="T55" fmla="*/ 23 h 649"/>
                <a:gd name="T56" fmla="*/ 72 w 360"/>
                <a:gd name="T57" fmla="*/ 0 h 649"/>
                <a:gd name="T58" fmla="*/ 289 w 360"/>
                <a:gd name="T59" fmla="*/ 42 h 649"/>
                <a:gd name="T60" fmla="*/ 292 w 360"/>
                <a:gd name="T61" fmla="*/ 60 h 649"/>
                <a:gd name="T62" fmla="*/ 292 w 360"/>
                <a:gd name="T63" fmla="*/ 72 h 649"/>
                <a:gd name="T64" fmla="*/ 295 w 360"/>
                <a:gd name="T65" fmla="*/ 79 h 649"/>
                <a:gd name="T66" fmla="*/ 299 w 360"/>
                <a:gd name="T67" fmla="*/ 82 h 649"/>
                <a:gd name="T68" fmla="*/ 314 w 360"/>
                <a:gd name="T69" fmla="*/ 88 h 649"/>
                <a:gd name="T70" fmla="*/ 347 w 360"/>
                <a:gd name="T71" fmla="*/ 114 h 649"/>
                <a:gd name="T72" fmla="*/ 360 w 360"/>
                <a:gd name="T73" fmla="*/ 156 h 649"/>
                <a:gd name="T74" fmla="*/ 357 w 360"/>
                <a:gd name="T75" fmla="*/ 516 h 649"/>
                <a:gd name="T76" fmla="*/ 333 w 360"/>
                <a:gd name="T77" fmla="*/ 550 h 649"/>
                <a:gd name="T78" fmla="*/ 315 w 360"/>
                <a:gd name="T79" fmla="*/ 564 h 649"/>
                <a:gd name="T80" fmla="*/ 296 w 360"/>
                <a:gd name="T81" fmla="*/ 568 h 649"/>
                <a:gd name="T82" fmla="*/ 293 w 360"/>
                <a:gd name="T83" fmla="*/ 573 h 649"/>
                <a:gd name="T84" fmla="*/ 292 w 360"/>
                <a:gd name="T85" fmla="*/ 583 h 649"/>
                <a:gd name="T86" fmla="*/ 292 w 360"/>
                <a:gd name="T87" fmla="*/ 600 h 649"/>
                <a:gd name="T88" fmla="*/ 289 w 360"/>
                <a:gd name="T89" fmla="*/ 649 h 649"/>
                <a:gd name="T90" fmla="*/ 72 w 360"/>
                <a:gd name="T91" fmla="*/ 606 h 649"/>
                <a:gd name="T92" fmla="*/ 69 w 360"/>
                <a:gd name="T93" fmla="*/ 589 h 649"/>
                <a:gd name="T94" fmla="*/ 69 w 360"/>
                <a:gd name="T95" fmla="*/ 577 h 649"/>
                <a:gd name="T96" fmla="*/ 66 w 360"/>
                <a:gd name="T97" fmla="*/ 570 h 649"/>
                <a:gd name="T98" fmla="*/ 60 w 360"/>
                <a:gd name="T99" fmla="*/ 567 h 649"/>
                <a:gd name="T100" fmla="*/ 50 w 360"/>
                <a:gd name="T101" fmla="*/ 562 h 649"/>
                <a:gd name="T102" fmla="*/ 14 w 360"/>
                <a:gd name="T103" fmla="*/ 537 h 649"/>
                <a:gd name="T104" fmla="*/ 0 w 360"/>
                <a:gd name="T105" fmla="*/ 494 h 649"/>
                <a:gd name="T106" fmla="*/ 3 w 360"/>
                <a:gd name="T107" fmla="*/ 133 h 649"/>
                <a:gd name="T108" fmla="*/ 30 w 360"/>
                <a:gd name="T109" fmla="*/ 97 h 649"/>
                <a:gd name="T110" fmla="*/ 50 w 360"/>
                <a:gd name="T111" fmla="*/ 85 h 649"/>
                <a:gd name="T112" fmla="*/ 63 w 360"/>
                <a:gd name="T113" fmla="*/ 81 h 649"/>
                <a:gd name="T114" fmla="*/ 68 w 360"/>
                <a:gd name="T115" fmla="*/ 76 h 649"/>
                <a:gd name="T116" fmla="*/ 69 w 360"/>
                <a:gd name="T117" fmla="*/ 67 h 649"/>
                <a:gd name="T118" fmla="*/ 69 w 360"/>
                <a:gd name="T119" fmla="*/ 39 h 649"/>
                <a:gd name="T120" fmla="*/ 72 w 360"/>
                <a:gd name="T12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0" h="649">
                  <a:moveTo>
                    <a:pt x="96" y="23"/>
                  </a:moveTo>
                  <a:lnTo>
                    <a:pt x="96" y="70"/>
                  </a:lnTo>
                  <a:lnTo>
                    <a:pt x="93" y="69"/>
                  </a:lnTo>
                  <a:lnTo>
                    <a:pt x="91" y="78"/>
                  </a:lnTo>
                  <a:lnTo>
                    <a:pt x="88" y="88"/>
                  </a:lnTo>
                  <a:lnTo>
                    <a:pt x="82" y="96"/>
                  </a:lnTo>
                  <a:lnTo>
                    <a:pt x="78" y="100"/>
                  </a:lnTo>
                  <a:lnTo>
                    <a:pt x="74" y="102"/>
                  </a:lnTo>
                  <a:lnTo>
                    <a:pt x="74" y="106"/>
                  </a:lnTo>
                  <a:lnTo>
                    <a:pt x="63" y="108"/>
                  </a:lnTo>
                  <a:lnTo>
                    <a:pt x="47" y="114"/>
                  </a:lnTo>
                  <a:lnTo>
                    <a:pt x="35" y="124"/>
                  </a:lnTo>
                  <a:lnTo>
                    <a:pt x="26" y="139"/>
                  </a:lnTo>
                  <a:lnTo>
                    <a:pt x="23" y="156"/>
                  </a:lnTo>
                  <a:lnTo>
                    <a:pt x="23" y="494"/>
                  </a:lnTo>
                  <a:lnTo>
                    <a:pt x="26" y="512"/>
                  </a:lnTo>
                  <a:lnTo>
                    <a:pt x="35" y="525"/>
                  </a:lnTo>
                  <a:lnTo>
                    <a:pt x="47" y="535"/>
                  </a:lnTo>
                  <a:lnTo>
                    <a:pt x="63" y="541"/>
                  </a:lnTo>
                  <a:lnTo>
                    <a:pt x="72" y="543"/>
                  </a:lnTo>
                  <a:lnTo>
                    <a:pt x="72" y="547"/>
                  </a:lnTo>
                  <a:lnTo>
                    <a:pt x="78" y="550"/>
                  </a:lnTo>
                  <a:lnTo>
                    <a:pt x="82" y="553"/>
                  </a:lnTo>
                  <a:lnTo>
                    <a:pt x="88" y="564"/>
                  </a:lnTo>
                  <a:lnTo>
                    <a:pt x="91" y="574"/>
                  </a:lnTo>
                  <a:lnTo>
                    <a:pt x="93" y="586"/>
                  </a:lnTo>
                  <a:lnTo>
                    <a:pt x="96" y="586"/>
                  </a:lnTo>
                  <a:lnTo>
                    <a:pt x="96" y="595"/>
                  </a:lnTo>
                  <a:lnTo>
                    <a:pt x="96" y="627"/>
                  </a:lnTo>
                  <a:lnTo>
                    <a:pt x="265" y="627"/>
                  </a:lnTo>
                  <a:lnTo>
                    <a:pt x="265" y="589"/>
                  </a:lnTo>
                  <a:lnTo>
                    <a:pt x="268" y="588"/>
                  </a:lnTo>
                  <a:lnTo>
                    <a:pt x="268" y="576"/>
                  </a:lnTo>
                  <a:lnTo>
                    <a:pt x="271" y="564"/>
                  </a:lnTo>
                  <a:lnTo>
                    <a:pt x="278" y="553"/>
                  </a:lnTo>
                  <a:lnTo>
                    <a:pt x="286" y="549"/>
                  </a:lnTo>
                  <a:lnTo>
                    <a:pt x="283" y="543"/>
                  </a:lnTo>
                  <a:lnTo>
                    <a:pt x="298" y="541"/>
                  </a:lnTo>
                  <a:lnTo>
                    <a:pt x="312" y="535"/>
                  </a:lnTo>
                  <a:lnTo>
                    <a:pt x="326" y="525"/>
                  </a:lnTo>
                  <a:lnTo>
                    <a:pt x="335" y="512"/>
                  </a:lnTo>
                  <a:lnTo>
                    <a:pt x="338" y="494"/>
                  </a:lnTo>
                  <a:lnTo>
                    <a:pt x="338" y="156"/>
                  </a:lnTo>
                  <a:lnTo>
                    <a:pt x="335" y="139"/>
                  </a:lnTo>
                  <a:lnTo>
                    <a:pt x="326" y="124"/>
                  </a:lnTo>
                  <a:lnTo>
                    <a:pt x="312" y="114"/>
                  </a:lnTo>
                  <a:lnTo>
                    <a:pt x="298" y="108"/>
                  </a:lnTo>
                  <a:lnTo>
                    <a:pt x="284" y="106"/>
                  </a:lnTo>
                  <a:lnTo>
                    <a:pt x="286" y="102"/>
                  </a:lnTo>
                  <a:lnTo>
                    <a:pt x="281" y="99"/>
                  </a:lnTo>
                  <a:lnTo>
                    <a:pt x="278" y="96"/>
                  </a:lnTo>
                  <a:lnTo>
                    <a:pt x="272" y="87"/>
                  </a:lnTo>
                  <a:lnTo>
                    <a:pt x="269" y="78"/>
                  </a:lnTo>
                  <a:lnTo>
                    <a:pt x="268" y="67"/>
                  </a:lnTo>
                  <a:lnTo>
                    <a:pt x="265" y="67"/>
                  </a:lnTo>
                  <a:lnTo>
                    <a:pt x="265" y="23"/>
                  </a:lnTo>
                  <a:lnTo>
                    <a:pt x="96" y="23"/>
                  </a:lnTo>
                  <a:close/>
                  <a:moveTo>
                    <a:pt x="72" y="0"/>
                  </a:moveTo>
                  <a:lnTo>
                    <a:pt x="289" y="0"/>
                  </a:lnTo>
                  <a:lnTo>
                    <a:pt x="289" y="42"/>
                  </a:lnTo>
                  <a:lnTo>
                    <a:pt x="292" y="42"/>
                  </a:lnTo>
                  <a:lnTo>
                    <a:pt x="292" y="60"/>
                  </a:lnTo>
                  <a:lnTo>
                    <a:pt x="292" y="67"/>
                  </a:lnTo>
                  <a:lnTo>
                    <a:pt x="292" y="72"/>
                  </a:lnTo>
                  <a:lnTo>
                    <a:pt x="293" y="76"/>
                  </a:lnTo>
                  <a:lnTo>
                    <a:pt x="295" y="79"/>
                  </a:lnTo>
                  <a:lnTo>
                    <a:pt x="296" y="81"/>
                  </a:lnTo>
                  <a:lnTo>
                    <a:pt x="299" y="82"/>
                  </a:lnTo>
                  <a:lnTo>
                    <a:pt x="314" y="87"/>
                  </a:lnTo>
                  <a:lnTo>
                    <a:pt x="314" y="88"/>
                  </a:lnTo>
                  <a:lnTo>
                    <a:pt x="332" y="99"/>
                  </a:lnTo>
                  <a:lnTo>
                    <a:pt x="347" y="114"/>
                  </a:lnTo>
                  <a:lnTo>
                    <a:pt x="357" y="133"/>
                  </a:lnTo>
                  <a:lnTo>
                    <a:pt x="360" y="156"/>
                  </a:lnTo>
                  <a:lnTo>
                    <a:pt x="360" y="494"/>
                  </a:lnTo>
                  <a:lnTo>
                    <a:pt x="357" y="516"/>
                  </a:lnTo>
                  <a:lnTo>
                    <a:pt x="347" y="535"/>
                  </a:lnTo>
                  <a:lnTo>
                    <a:pt x="333" y="550"/>
                  </a:lnTo>
                  <a:lnTo>
                    <a:pt x="314" y="561"/>
                  </a:lnTo>
                  <a:lnTo>
                    <a:pt x="315" y="564"/>
                  </a:lnTo>
                  <a:lnTo>
                    <a:pt x="299" y="567"/>
                  </a:lnTo>
                  <a:lnTo>
                    <a:pt x="296" y="568"/>
                  </a:lnTo>
                  <a:lnTo>
                    <a:pt x="295" y="570"/>
                  </a:lnTo>
                  <a:lnTo>
                    <a:pt x="293" y="573"/>
                  </a:lnTo>
                  <a:lnTo>
                    <a:pt x="292" y="577"/>
                  </a:lnTo>
                  <a:lnTo>
                    <a:pt x="292" y="583"/>
                  </a:lnTo>
                  <a:lnTo>
                    <a:pt x="292" y="589"/>
                  </a:lnTo>
                  <a:lnTo>
                    <a:pt x="292" y="600"/>
                  </a:lnTo>
                  <a:lnTo>
                    <a:pt x="289" y="601"/>
                  </a:lnTo>
                  <a:lnTo>
                    <a:pt x="289" y="649"/>
                  </a:lnTo>
                  <a:lnTo>
                    <a:pt x="72" y="649"/>
                  </a:lnTo>
                  <a:lnTo>
                    <a:pt x="72" y="606"/>
                  </a:lnTo>
                  <a:lnTo>
                    <a:pt x="69" y="606"/>
                  </a:lnTo>
                  <a:lnTo>
                    <a:pt x="69" y="589"/>
                  </a:lnTo>
                  <a:lnTo>
                    <a:pt x="69" y="583"/>
                  </a:lnTo>
                  <a:lnTo>
                    <a:pt x="69" y="577"/>
                  </a:lnTo>
                  <a:lnTo>
                    <a:pt x="68" y="573"/>
                  </a:lnTo>
                  <a:lnTo>
                    <a:pt x="66" y="570"/>
                  </a:lnTo>
                  <a:lnTo>
                    <a:pt x="63" y="568"/>
                  </a:lnTo>
                  <a:lnTo>
                    <a:pt x="60" y="567"/>
                  </a:lnTo>
                  <a:lnTo>
                    <a:pt x="51" y="565"/>
                  </a:lnTo>
                  <a:lnTo>
                    <a:pt x="50" y="562"/>
                  </a:lnTo>
                  <a:lnTo>
                    <a:pt x="30" y="552"/>
                  </a:lnTo>
                  <a:lnTo>
                    <a:pt x="14" y="537"/>
                  </a:lnTo>
                  <a:lnTo>
                    <a:pt x="3" y="518"/>
                  </a:lnTo>
                  <a:lnTo>
                    <a:pt x="0" y="494"/>
                  </a:lnTo>
                  <a:lnTo>
                    <a:pt x="0" y="156"/>
                  </a:lnTo>
                  <a:lnTo>
                    <a:pt x="3" y="133"/>
                  </a:lnTo>
                  <a:lnTo>
                    <a:pt x="14" y="114"/>
                  </a:lnTo>
                  <a:lnTo>
                    <a:pt x="30" y="97"/>
                  </a:lnTo>
                  <a:lnTo>
                    <a:pt x="50" y="88"/>
                  </a:lnTo>
                  <a:lnTo>
                    <a:pt x="50" y="85"/>
                  </a:lnTo>
                  <a:lnTo>
                    <a:pt x="60" y="82"/>
                  </a:lnTo>
                  <a:lnTo>
                    <a:pt x="63" y="81"/>
                  </a:lnTo>
                  <a:lnTo>
                    <a:pt x="66" y="79"/>
                  </a:lnTo>
                  <a:lnTo>
                    <a:pt x="68" y="76"/>
                  </a:lnTo>
                  <a:lnTo>
                    <a:pt x="69" y="72"/>
                  </a:lnTo>
                  <a:lnTo>
                    <a:pt x="69" y="67"/>
                  </a:lnTo>
                  <a:lnTo>
                    <a:pt x="69" y="60"/>
                  </a:lnTo>
                  <a:lnTo>
                    <a:pt x="69" y="39"/>
                  </a:lnTo>
                  <a:lnTo>
                    <a:pt x="72" y="39"/>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2" name="Freeform 300">
              <a:extLst>
                <a:ext uri="{FF2B5EF4-FFF2-40B4-BE49-F238E27FC236}">
                  <a16:creationId xmlns:a16="http://schemas.microsoft.com/office/drawing/2014/main" id="{354054D2-22A3-46A5-B54D-A9188128E2C3}"/>
                </a:ext>
              </a:extLst>
            </p:cNvPr>
            <p:cNvSpPr>
              <a:spLocks noEditPoints="1"/>
            </p:cNvSpPr>
            <p:nvPr/>
          </p:nvSpPr>
          <p:spPr bwMode="auto">
            <a:xfrm>
              <a:off x="2732088" y="3605213"/>
              <a:ext cx="234950" cy="306387"/>
            </a:xfrm>
            <a:custGeom>
              <a:avLst/>
              <a:gdLst>
                <a:gd name="T0" fmla="*/ 34 w 297"/>
                <a:gd name="T1" fmla="*/ 24 h 386"/>
                <a:gd name="T2" fmla="*/ 30 w 297"/>
                <a:gd name="T3" fmla="*/ 25 h 386"/>
                <a:gd name="T4" fmla="*/ 25 w 297"/>
                <a:gd name="T5" fmla="*/ 27 h 386"/>
                <a:gd name="T6" fmla="*/ 24 w 297"/>
                <a:gd name="T7" fmla="*/ 31 h 386"/>
                <a:gd name="T8" fmla="*/ 22 w 297"/>
                <a:gd name="T9" fmla="*/ 36 h 386"/>
                <a:gd name="T10" fmla="*/ 22 w 297"/>
                <a:gd name="T11" fmla="*/ 350 h 386"/>
                <a:gd name="T12" fmla="*/ 24 w 297"/>
                <a:gd name="T13" fmla="*/ 354 h 386"/>
                <a:gd name="T14" fmla="*/ 25 w 297"/>
                <a:gd name="T15" fmla="*/ 359 h 386"/>
                <a:gd name="T16" fmla="*/ 30 w 297"/>
                <a:gd name="T17" fmla="*/ 362 h 386"/>
                <a:gd name="T18" fmla="*/ 34 w 297"/>
                <a:gd name="T19" fmla="*/ 362 h 386"/>
                <a:gd name="T20" fmla="*/ 261 w 297"/>
                <a:gd name="T21" fmla="*/ 362 h 386"/>
                <a:gd name="T22" fmla="*/ 267 w 297"/>
                <a:gd name="T23" fmla="*/ 362 h 386"/>
                <a:gd name="T24" fmla="*/ 270 w 297"/>
                <a:gd name="T25" fmla="*/ 359 h 386"/>
                <a:gd name="T26" fmla="*/ 273 w 297"/>
                <a:gd name="T27" fmla="*/ 354 h 386"/>
                <a:gd name="T28" fmla="*/ 273 w 297"/>
                <a:gd name="T29" fmla="*/ 350 h 386"/>
                <a:gd name="T30" fmla="*/ 273 w 297"/>
                <a:gd name="T31" fmla="*/ 36 h 386"/>
                <a:gd name="T32" fmla="*/ 273 w 297"/>
                <a:gd name="T33" fmla="*/ 31 h 386"/>
                <a:gd name="T34" fmla="*/ 270 w 297"/>
                <a:gd name="T35" fmla="*/ 27 h 386"/>
                <a:gd name="T36" fmla="*/ 267 w 297"/>
                <a:gd name="T37" fmla="*/ 25 h 386"/>
                <a:gd name="T38" fmla="*/ 261 w 297"/>
                <a:gd name="T39" fmla="*/ 24 h 386"/>
                <a:gd name="T40" fmla="*/ 34 w 297"/>
                <a:gd name="T41" fmla="*/ 24 h 386"/>
                <a:gd name="T42" fmla="*/ 34 w 297"/>
                <a:gd name="T43" fmla="*/ 0 h 386"/>
                <a:gd name="T44" fmla="*/ 261 w 297"/>
                <a:gd name="T45" fmla="*/ 0 h 386"/>
                <a:gd name="T46" fmla="*/ 276 w 297"/>
                <a:gd name="T47" fmla="*/ 3 h 386"/>
                <a:gd name="T48" fmla="*/ 286 w 297"/>
                <a:gd name="T49" fmla="*/ 10 h 386"/>
                <a:gd name="T50" fmla="*/ 294 w 297"/>
                <a:gd name="T51" fmla="*/ 22 h 386"/>
                <a:gd name="T52" fmla="*/ 297 w 297"/>
                <a:gd name="T53" fmla="*/ 36 h 386"/>
                <a:gd name="T54" fmla="*/ 297 w 297"/>
                <a:gd name="T55" fmla="*/ 350 h 386"/>
                <a:gd name="T56" fmla="*/ 294 w 297"/>
                <a:gd name="T57" fmla="*/ 363 h 386"/>
                <a:gd name="T58" fmla="*/ 286 w 297"/>
                <a:gd name="T59" fmla="*/ 375 h 386"/>
                <a:gd name="T60" fmla="*/ 276 w 297"/>
                <a:gd name="T61" fmla="*/ 383 h 386"/>
                <a:gd name="T62" fmla="*/ 261 w 297"/>
                <a:gd name="T63" fmla="*/ 386 h 386"/>
                <a:gd name="T64" fmla="*/ 34 w 297"/>
                <a:gd name="T65" fmla="*/ 386 h 386"/>
                <a:gd name="T66" fmla="*/ 21 w 297"/>
                <a:gd name="T67" fmla="*/ 383 h 386"/>
                <a:gd name="T68" fmla="*/ 9 w 297"/>
                <a:gd name="T69" fmla="*/ 375 h 386"/>
                <a:gd name="T70" fmla="*/ 1 w 297"/>
                <a:gd name="T71" fmla="*/ 363 h 386"/>
                <a:gd name="T72" fmla="*/ 0 w 297"/>
                <a:gd name="T73" fmla="*/ 350 h 386"/>
                <a:gd name="T74" fmla="*/ 0 w 297"/>
                <a:gd name="T75" fmla="*/ 36 h 386"/>
                <a:gd name="T76" fmla="*/ 1 w 297"/>
                <a:gd name="T77" fmla="*/ 22 h 386"/>
                <a:gd name="T78" fmla="*/ 9 w 297"/>
                <a:gd name="T79" fmla="*/ 10 h 386"/>
                <a:gd name="T80" fmla="*/ 21 w 297"/>
                <a:gd name="T81" fmla="*/ 3 h 386"/>
                <a:gd name="T82" fmla="*/ 34 w 297"/>
                <a:gd name="T8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 h="386">
                  <a:moveTo>
                    <a:pt x="34" y="24"/>
                  </a:moveTo>
                  <a:lnTo>
                    <a:pt x="30" y="25"/>
                  </a:lnTo>
                  <a:lnTo>
                    <a:pt x="25" y="27"/>
                  </a:lnTo>
                  <a:lnTo>
                    <a:pt x="24" y="31"/>
                  </a:lnTo>
                  <a:lnTo>
                    <a:pt x="22" y="36"/>
                  </a:lnTo>
                  <a:lnTo>
                    <a:pt x="22" y="350"/>
                  </a:lnTo>
                  <a:lnTo>
                    <a:pt x="24" y="354"/>
                  </a:lnTo>
                  <a:lnTo>
                    <a:pt x="25" y="359"/>
                  </a:lnTo>
                  <a:lnTo>
                    <a:pt x="30" y="362"/>
                  </a:lnTo>
                  <a:lnTo>
                    <a:pt x="34" y="362"/>
                  </a:lnTo>
                  <a:lnTo>
                    <a:pt x="261" y="362"/>
                  </a:lnTo>
                  <a:lnTo>
                    <a:pt x="267" y="362"/>
                  </a:lnTo>
                  <a:lnTo>
                    <a:pt x="270" y="359"/>
                  </a:lnTo>
                  <a:lnTo>
                    <a:pt x="273" y="354"/>
                  </a:lnTo>
                  <a:lnTo>
                    <a:pt x="273" y="350"/>
                  </a:lnTo>
                  <a:lnTo>
                    <a:pt x="273" y="36"/>
                  </a:lnTo>
                  <a:lnTo>
                    <a:pt x="273" y="31"/>
                  </a:lnTo>
                  <a:lnTo>
                    <a:pt x="270" y="27"/>
                  </a:lnTo>
                  <a:lnTo>
                    <a:pt x="267" y="25"/>
                  </a:lnTo>
                  <a:lnTo>
                    <a:pt x="261" y="24"/>
                  </a:lnTo>
                  <a:lnTo>
                    <a:pt x="34" y="24"/>
                  </a:lnTo>
                  <a:close/>
                  <a:moveTo>
                    <a:pt x="34" y="0"/>
                  </a:moveTo>
                  <a:lnTo>
                    <a:pt x="261" y="0"/>
                  </a:lnTo>
                  <a:lnTo>
                    <a:pt x="276" y="3"/>
                  </a:lnTo>
                  <a:lnTo>
                    <a:pt x="286" y="10"/>
                  </a:lnTo>
                  <a:lnTo>
                    <a:pt x="294" y="22"/>
                  </a:lnTo>
                  <a:lnTo>
                    <a:pt x="297" y="36"/>
                  </a:lnTo>
                  <a:lnTo>
                    <a:pt x="297" y="350"/>
                  </a:lnTo>
                  <a:lnTo>
                    <a:pt x="294" y="363"/>
                  </a:lnTo>
                  <a:lnTo>
                    <a:pt x="286" y="375"/>
                  </a:lnTo>
                  <a:lnTo>
                    <a:pt x="276" y="383"/>
                  </a:lnTo>
                  <a:lnTo>
                    <a:pt x="261" y="386"/>
                  </a:lnTo>
                  <a:lnTo>
                    <a:pt x="34" y="386"/>
                  </a:lnTo>
                  <a:lnTo>
                    <a:pt x="21" y="383"/>
                  </a:lnTo>
                  <a:lnTo>
                    <a:pt x="9" y="375"/>
                  </a:lnTo>
                  <a:lnTo>
                    <a:pt x="1" y="363"/>
                  </a:lnTo>
                  <a:lnTo>
                    <a:pt x="0" y="350"/>
                  </a:lnTo>
                  <a:lnTo>
                    <a:pt x="0" y="36"/>
                  </a:lnTo>
                  <a:lnTo>
                    <a:pt x="1" y="22"/>
                  </a:lnTo>
                  <a:lnTo>
                    <a:pt x="9" y="10"/>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3" name="Freeform 301">
              <a:extLst>
                <a:ext uri="{FF2B5EF4-FFF2-40B4-BE49-F238E27FC236}">
                  <a16:creationId xmlns:a16="http://schemas.microsoft.com/office/drawing/2014/main" id="{18F052B5-FBD9-43D8-83A6-6B5846C686E3}"/>
                </a:ext>
              </a:extLst>
            </p:cNvPr>
            <p:cNvSpPr>
              <a:spLocks noEditPoints="1"/>
            </p:cNvSpPr>
            <p:nvPr/>
          </p:nvSpPr>
          <p:spPr bwMode="auto">
            <a:xfrm>
              <a:off x="2817813" y="3924300"/>
              <a:ext cx="63500" cy="47625"/>
            </a:xfrm>
            <a:custGeom>
              <a:avLst/>
              <a:gdLst>
                <a:gd name="T0" fmla="*/ 24 w 79"/>
                <a:gd name="T1" fmla="*/ 23 h 62"/>
                <a:gd name="T2" fmla="*/ 24 w 79"/>
                <a:gd name="T3" fmla="*/ 38 h 62"/>
                <a:gd name="T4" fmla="*/ 55 w 79"/>
                <a:gd name="T5" fmla="*/ 39 h 62"/>
                <a:gd name="T6" fmla="*/ 55 w 79"/>
                <a:gd name="T7" fmla="*/ 38 h 62"/>
                <a:gd name="T8" fmla="*/ 55 w 79"/>
                <a:gd name="T9" fmla="*/ 24 h 62"/>
                <a:gd name="T10" fmla="*/ 24 w 79"/>
                <a:gd name="T11" fmla="*/ 23 h 62"/>
                <a:gd name="T12" fmla="*/ 24 w 79"/>
                <a:gd name="T13" fmla="*/ 0 h 62"/>
                <a:gd name="T14" fmla="*/ 55 w 79"/>
                <a:gd name="T15" fmla="*/ 0 h 62"/>
                <a:gd name="T16" fmla="*/ 61 w 79"/>
                <a:gd name="T17" fmla="*/ 0 h 62"/>
                <a:gd name="T18" fmla="*/ 67 w 79"/>
                <a:gd name="T19" fmla="*/ 3 h 62"/>
                <a:gd name="T20" fmla="*/ 71 w 79"/>
                <a:gd name="T21" fmla="*/ 8 h 62"/>
                <a:gd name="T22" fmla="*/ 76 w 79"/>
                <a:gd name="T23" fmla="*/ 12 h 62"/>
                <a:gd name="T24" fmla="*/ 77 w 79"/>
                <a:gd name="T25" fmla="*/ 17 h 62"/>
                <a:gd name="T26" fmla="*/ 79 w 79"/>
                <a:gd name="T27" fmla="*/ 24 h 62"/>
                <a:gd name="T28" fmla="*/ 79 w 79"/>
                <a:gd name="T29" fmla="*/ 38 h 62"/>
                <a:gd name="T30" fmla="*/ 77 w 79"/>
                <a:gd name="T31" fmla="*/ 45 h 62"/>
                <a:gd name="T32" fmla="*/ 76 w 79"/>
                <a:gd name="T33" fmla="*/ 50 h 62"/>
                <a:gd name="T34" fmla="*/ 71 w 79"/>
                <a:gd name="T35" fmla="*/ 56 h 62"/>
                <a:gd name="T36" fmla="*/ 67 w 79"/>
                <a:gd name="T37" fmla="*/ 59 h 62"/>
                <a:gd name="T38" fmla="*/ 61 w 79"/>
                <a:gd name="T39" fmla="*/ 62 h 62"/>
                <a:gd name="T40" fmla="*/ 55 w 79"/>
                <a:gd name="T41" fmla="*/ 62 h 62"/>
                <a:gd name="T42" fmla="*/ 24 w 79"/>
                <a:gd name="T43" fmla="*/ 62 h 62"/>
                <a:gd name="T44" fmla="*/ 18 w 79"/>
                <a:gd name="T45" fmla="*/ 62 h 62"/>
                <a:gd name="T46" fmla="*/ 12 w 79"/>
                <a:gd name="T47" fmla="*/ 59 h 62"/>
                <a:gd name="T48" fmla="*/ 7 w 79"/>
                <a:gd name="T49" fmla="*/ 56 h 62"/>
                <a:gd name="T50" fmla="*/ 4 w 79"/>
                <a:gd name="T51" fmla="*/ 50 h 62"/>
                <a:gd name="T52" fmla="*/ 1 w 79"/>
                <a:gd name="T53" fmla="*/ 45 h 62"/>
                <a:gd name="T54" fmla="*/ 0 w 79"/>
                <a:gd name="T55" fmla="*/ 38 h 62"/>
                <a:gd name="T56" fmla="*/ 0 w 79"/>
                <a:gd name="T57" fmla="*/ 24 h 62"/>
                <a:gd name="T58" fmla="*/ 1 w 79"/>
                <a:gd name="T59" fmla="*/ 17 h 62"/>
                <a:gd name="T60" fmla="*/ 4 w 79"/>
                <a:gd name="T61" fmla="*/ 12 h 62"/>
                <a:gd name="T62" fmla="*/ 7 w 79"/>
                <a:gd name="T63" fmla="*/ 8 h 62"/>
                <a:gd name="T64" fmla="*/ 12 w 79"/>
                <a:gd name="T65" fmla="*/ 3 h 62"/>
                <a:gd name="T66" fmla="*/ 18 w 79"/>
                <a:gd name="T67" fmla="*/ 0 h 62"/>
                <a:gd name="T68" fmla="*/ 24 w 79"/>
                <a:gd name="T6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62">
                  <a:moveTo>
                    <a:pt x="24" y="23"/>
                  </a:moveTo>
                  <a:lnTo>
                    <a:pt x="24" y="38"/>
                  </a:lnTo>
                  <a:lnTo>
                    <a:pt x="55" y="39"/>
                  </a:lnTo>
                  <a:lnTo>
                    <a:pt x="55" y="38"/>
                  </a:lnTo>
                  <a:lnTo>
                    <a:pt x="55" y="24"/>
                  </a:lnTo>
                  <a:lnTo>
                    <a:pt x="24" y="23"/>
                  </a:lnTo>
                  <a:close/>
                  <a:moveTo>
                    <a:pt x="24" y="0"/>
                  </a:moveTo>
                  <a:lnTo>
                    <a:pt x="55" y="0"/>
                  </a:lnTo>
                  <a:lnTo>
                    <a:pt x="61" y="0"/>
                  </a:lnTo>
                  <a:lnTo>
                    <a:pt x="67" y="3"/>
                  </a:lnTo>
                  <a:lnTo>
                    <a:pt x="71" y="8"/>
                  </a:lnTo>
                  <a:lnTo>
                    <a:pt x="76" y="12"/>
                  </a:lnTo>
                  <a:lnTo>
                    <a:pt x="77" y="17"/>
                  </a:lnTo>
                  <a:lnTo>
                    <a:pt x="79" y="24"/>
                  </a:lnTo>
                  <a:lnTo>
                    <a:pt x="79" y="38"/>
                  </a:lnTo>
                  <a:lnTo>
                    <a:pt x="77" y="45"/>
                  </a:lnTo>
                  <a:lnTo>
                    <a:pt x="76" y="50"/>
                  </a:lnTo>
                  <a:lnTo>
                    <a:pt x="71" y="56"/>
                  </a:lnTo>
                  <a:lnTo>
                    <a:pt x="67" y="59"/>
                  </a:lnTo>
                  <a:lnTo>
                    <a:pt x="61" y="62"/>
                  </a:lnTo>
                  <a:lnTo>
                    <a:pt x="55" y="62"/>
                  </a:lnTo>
                  <a:lnTo>
                    <a:pt x="24" y="62"/>
                  </a:lnTo>
                  <a:lnTo>
                    <a:pt x="18" y="62"/>
                  </a:lnTo>
                  <a:lnTo>
                    <a:pt x="12" y="59"/>
                  </a:lnTo>
                  <a:lnTo>
                    <a:pt x="7" y="56"/>
                  </a:lnTo>
                  <a:lnTo>
                    <a:pt x="4" y="50"/>
                  </a:lnTo>
                  <a:lnTo>
                    <a:pt x="1" y="45"/>
                  </a:lnTo>
                  <a:lnTo>
                    <a:pt x="0" y="38"/>
                  </a:lnTo>
                  <a:lnTo>
                    <a:pt x="0" y="24"/>
                  </a:lnTo>
                  <a:lnTo>
                    <a:pt x="1" y="17"/>
                  </a:lnTo>
                  <a:lnTo>
                    <a:pt x="4" y="12"/>
                  </a:lnTo>
                  <a:lnTo>
                    <a:pt x="7" y="8"/>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4" name="Freeform 302">
              <a:extLst>
                <a:ext uri="{FF2B5EF4-FFF2-40B4-BE49-F238E27FC236}">
                  <a16:creationId xmlns:a16="http://schemas.microsoft.com/office/drawing/2014/main" id="{E696449E-9A59-4973-99E7-8B19BEA252EB}"/>
                </a:ext>
              </a:extLst>
            </p:cNvPr>
            <p:cNvSpPr>
              <a:spLocks/>
            </p:cNvSpPr>
            <p:nvPr/>
          </p:nvSpPr>
          <p:spPr bwMode="auto">
            <a:xfrm>
              <a:off x="2825751" y="3559175"/>
              <a:ext cx="47625" cy="34925"/>
            </a:xfrm>
            <a:custGeom>
              <a:avLst/>
              <a:gdLst>
                <a:gd name="T0" fmla="*/ 22 w 59"/>
                <a:gd name="T1" fmla="*/ 0 h 44"/>
                <a:gd name="T2" fmla="*/ 38 w 59"/>
                <a:gd name="T3" fmla="*/ 0 h 44"/>
                <a:gd name="T4" fmla="*/ 44 w 59"/>
                <a:gd name="T5" fmla="*/ 2 h 44"/>
                <a:gd name="T6" fmla="*/ 50 w 59"/>
                <a:gd name="T7" fmla="*/ 5 h 44"/>
                <a:gd name="T8" fmla="*/ 56 w 59"/>
                <a:gd name="T9" fmla="*/ 9 h 44"/>
                <a:gd name="T10" fmla="*/ 59 w 59"/>
                <a:gd name="T11" fmla="*/ 15 h 44"/>
                <a:gd name="T12" fmla="*/ 59 w 59"/>
                <a:gd name="T13" fmla="*/ 21 h 44"/>
                <a:gd name="T14" fmla="*/ 59 w 59"/>
                <a:gd name="T15" fmla="*/ 29 h 44"/>
                <a:gd name="T16" fmla="*/ 56 w 59"/>
                <a:gd name="T17" fmla="*/ 35 h 44"/>
                <a:gd name="T18" fmla="*/ 50 w 59"/>
                <a:gd name="T19" fmla="*/ 39 h 44"/>
                <a:gd name="T20" fmla="*/ 44 w 59"/>
                <a:gd name="T21" fmla="*/ 42 h 44"/>
                <a:gd name="T22" fmla="*/ 38 w 59"/>
                <a:gd name="T23" fmla="*/ 44 h 44"/>
                <a:gd name="T24" fmla="*/ 22 w 59"/>
                <a:gd name="T25" fmla="*/ 44 h 44"/>
                <a:gd name="T26" fmla="*/ 15 w 59"/>
                <a:gd name="T27" fmla="*/ 42 h 44"/>
                <a:gd name="T28" fmla="*/ 9 w 59"/>
                <a:gd name="T29" fmla="*/ 39 h 44"/>
                <a:gd name="T30" fmla="*/ 4 w 59"/>
                <a:gd name="T31" fmla="*/ 35 h 44"/>
                <a:gd name="T32" fmla="*/ 1 w 59"/>
                <a:gd name="T33" fmla="*/ 29 h 44"/>
                <a:gd name="T34" fmla="*/ 0 w 59"/>
                <a:gd name="T35" fmla="*/ 21 h 44"/>
                <a:gd name="T36" fmla="*/ 1 w 59"/>
                <a:gd name="T37" fmla="*/ 15 h 44"/>
                <a:gd name="T38" fmla="*/ 4 w 59"/>
                <a:gd name="T39" fmla="*/ 9 h 44"/>
                <a:gd name="T40" fmla="*/ 9 w 59"/>
                <a:gd name="T41" fmla="*/ 5 h 44"/>
                <a:gd name="T42" fmla="*/ 15 w 59"/>
                <a:gd name="T43" fmla="*/ 2 h 44"/>
                <a:gd name="T44" fmla="*/ 22 w 59"/>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4">
                  <a:moveTo>
                    <a:pt x="22" y="0"/>
                  </a:moveTo>
                  <a:lnTo>
                    <a:pt x="38" y="0"/>
                  </a:lnTo>
                  <a:lnTo>
                    <a:pt x="44" y="2"/>
                  </a:lnTo>
                  <a:lnTo>
                    <a:pt x="50" y="5"/>
                  </a:lnTo>
                  <a:lnTo>
                    <a:pt x="56" y="9"/>
                  </a:lnTo>
                  <a:lnTo>
                    <a:pt x="59" y="15"/>
                  </a:lnTo>
                  <a:lnTo>
                    <a:pt x="59" y="21"/>
                  </a:lnTo>
                  <a:lnTo>
                    <a:pt x="59" y="29"/>
                  </a:lnTo>
                  <a:lnTo>
                    <a:pt x="56" y="35"/>
                  </a:lnTo>
                  <a:lnTo>
                    <a:pt x="50" y="39"/>
                  </a:lnTo>
                  <a:lnTo>
                    <a:pt x="44" y="42"/>
                  </a:lnTo>
                  <a:lnTo>
                    <a:pt x="38" y="44"/>
                  </a:lnTo>
                  <a:lnTo>
                    <a:pt x="22" y="44"/>
                  </a:lnTo>
                  <a:lnTo>
                    <a:pt x="15" y="42"/>
                  </a:lnTo>
                  <a:lnTo>
                    <a:pt x="9" y="39"/>
                  </a:lnTo>
                  <a:lnTo>
                    <a:pt x="4" y="35"/>
                  </a:lnTo>
                  <a:lnTo>
                    <a:pt x="1" y="29"/>
                  </a:lnTo>
                  <a:lnTo>
                    <a:pt x="0" y="21"/>
                  </a:lnTo>
                  <a:lnTo>
                    <a:pt x="1" y="15"/>
                  </a:lnTo>
                  <a:lnTo>
                    <a:pt x="4" y="9"/>
                  </a:lnTo>
                  <a:lnTo>
                    <a:pt x="9" y="5"/>
                  </a:lnTo>
                  <a:lnTo>
                    <a:pt x="15" y="2"/>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5" name="Freeform 303">
              <a:extLst>
                <a:ext uri="{FF2B5EF4-FFF2-40B4-BE49-F238E27FC236}">
                  <a16:creationId xmlns:a16="http://schemas.microsoft.com/office/drawing/2014/main" id="{435D6897-E4B0-4F8A-A971-309B3BFDFEE8}"/>
                </a:ext>
              </a:extLst>
            </p:cNvPr>
            <p:cNvSpPr>
              <a:spLocks/>
            </p:cNvSpPr>
            <p:nvPr/>
          </p:nvSpPr>
          <p:spPr bwMode="auto">
            <a:xfrm>
              <a:off x="2740026" y="3676650"/>
              <a:ext cx="217488" cy="257175"/>
            </a:xfrm>
            <a:custGeom>
              <a:avLst/>
              <a:gdLst>
                <a:gd name="T0" fmla="*/ 111 w 275"/>
                <a:gd name="T1" fmla="*/ 0 h 325"/>
                <a:gd name="T2" fmla="*/ 129 w 275"/>
                <a:gd name="T3" fmla="*/ 162 h 325"/>
                <a:gd name="T4" fmla="*/ 142 w 275"/>
                <a:gd name="T5" fmla="*/ 84 h 325"/>
                <a:gd name="T6" fmla="*/ 160 w 275"/>
                <a:gd name="T7" fmla="*/ 162 h 325"/>
                <a:gd name="T8" fmla="*/ 172 w 275"/>
                <a:gd name="T9" fmla="*/ 138 h 325"/>
                <a:gd name="T10" fmla="*/ 193 w 275"/>
                <a:gd name="T11" fmla="*/ 165 h 325"/>
                <a:gd name="T12" fmla="*/ 275 w 275"/>
                <a:gd name="T13" fmla="*/ 165 h 325"/>
                <a:gd name="T14" fmla="*/ 275 w 275"/>
                <a:gd name="T15" fmla="*/ 189 h 325"/>
                <a:gd name="T16" fmla="*/ 182 w 275"/>
                <a:gd name="T17" fmla="*/ 189 h 325"/>
                <a:gd name="T18" fmla="*/ 176 w 275"/>
                <a:gd name="T19" fmla="*/ 181 h 325"/>
                <a:gd name="T20" fmla="*/ 152 w 275"/>
                <a:gd name="T21" fmla="*/ 231 h 325"/>
                <a:gd name="T22" fmla="*/ 145 w 275"/>
                <a:gd name="T23" fmla="*/ 198 h 325"/>
                <a:gd name="T24" fmla="*/ 121 w 275"/>
                <a:gd name="T25" fmla="*/ 325 h 325"/>
                <a:gd name="T26" fmla="*/ 111 w 275"/>
                <a:gd name="T27" fmla="*/ 220 h 325"/>
                <a:gd name="T28" fmla="*/ 106 w 275"/>
                <a:gd name="T29" fmla="*/ 256 h 325"/>
                <a:gd name="T30" fmla="*/ 79 w 275"/>
                <a:gd name="T31" fmla="*/ 189 h 325"/>
                <a:gd name="T32" fmla="*/ 0 w 275"/>
                <a:gd name="T33" fmla="*/ 189 h 325"/>
                <a:gd name="T34" fmla="*/ 0 w 275"/>
                <a:gd name="T35" fmla="*/ 165 h 325"/>
                <a:gd name="T36" fmla="*/ 93 w 275"/>
                <a:gd name="T37" fmla="*/ 165 h 325"/>
                <a:gd name="T38" fmla="*/ 111 w 275"/>
                <a:gd name="T3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5">
                  <a:moveTo>
                    <a:pt x="111" y="0"/>
                  </a:moveTo>
                  <a:lnTo>
                    <a:pt x="129" y="162"/>
                  </a:lnTo>
                  <a:lnTo>
                    <a:pt x="142" y="84"/>
                  </a:lnTo>
                  <a:lnTo>
                    <a:pt x="160" y="162"/>
                  </a:lnTo>
                  <a:lnTo>
                    <a:pt x="172" y="138"/>
                  </a:lnTo>
                  <a:lnTo>
                    <a:pt x="193" y="165"/>
                  </a:lnTo>
                  <a:lnTo>
                    <a:pt x="275" y="165"/>
                  </a:lnTo>
                  <a:lnTo>
                    <a:pt x="275" y="189"/>
                  </a:lnTo>
                  <a:lnTo>
                    <a:pt x="182" y="189"/>
                  </a:lnTo>
                  <a:lnTo>
                    <a:pt x="176" y="181"/>
                  </a:lnTo>
                  <a:lnTo>
                    <a:pt x="152" y="231"/>
                  </a:lnTo>
                  <a:lnTo>
                    <a:pt x="145" y="198"/>
                  </a:lnTo>
                  <a:lnTo>
                    <a:pt x="121" y="325"/>
                  </a:lnTo>
                  <a:lnTo>
                    <a:pt x="111" y="220"/>
                  </a:lnTo>
                  <a:lnTo>
                    <a:pt x="106" y="256"/>
                  </a:lnTo>
                  <a:lnTo>
                    <a:pt x="79" y="189"/>
                  </a:lnTo>
                  <a:lnTo>
                    <a:pt x="0" y="189"/>
                  </a:lnTo>
                  <a:lnTo>
                    <a:pt x="0" y="165"/>
                  </a:lnTo>
                  <a:lnTo>
                    <a:pt x="93" y="165"/>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6" name="Freeform 304">
              <a:extLst>
                <a:ext uri="{FF2B5EF4-FFF2-40B4-BE49-F238E27FC236}">
                  <a16:creationId xmlns:a16="http://schemas.microsoft.com/office/drawing/2014/main" id="{8A02E42D-0887-4D36-87F8-FE9764795884}"/>
                </a:ext>
              </a:extLst>
            </p:cNvPr>
            <p:cNvSpPr>
              <a:spLocks noEditPoints="1"/>
            </p:cNvSpPr>
            <p:nvPr/>
          </p:nvSpPr>
          <p:spPr bwMode="auto">
            <a:xfrm>
              <a:off x="2792413" y="3633788"/>
              <a:ext cx="114300" cy="114300"/>
            </a:xfrm>
            <a:custGeom>
              <a:avLst/>
              <a:gdLst>
                <a:gd name="T0" fmla="*/ 72 w 143"/>
                <a:gd name="T1" fmla="*/ 24 h 143"/>
                <a:gd name="T2" fmla="*/ 54 w 143"/>
                <a:gd name="T3" fmla="*/ 27 h 143"/>
                <a:gd name="T4" fmla="*/ 37 w 143"/>
                <a:gd name="T5" fmla="*/ 37 h 143"/>
                <a:gd name="T6" fmla="*/ 27 w 143"/>
                <a:gd name="T7" fmla="*/ 53 h 143"/>
                <a:gd name="T8" fmla="*/ 24 w 143"/>
                <a:gd name="T9" fmla="*/ 71 h 143"/>
                <a:gd name="T10" fmla="*/ 27 w 143"/>
                <a:gd name="T11" fmla="*/ 91 h 143"/>
                <a:gd name="T12" fmla="*/ 37 w 143"/>
                <a:gd name="T13" fmla="*/ 106 h 143"/>
                <a:gd name="T14" fmla="*/ 54 w 143"/>
                <a:gd name="T15" fmla="*/ 116 h 143"/>
                <a:gd name="T16" fmla="*/ 72 w 143"/>
                <a:gd name="T17" fmla="*/ 121 h 143"/>
                <a:gd name="T18" fmla="*/ 91 w 143"/>
                <a:gd name="T19" fmla="*/ 116 h 143"/>
                <a:gd name="T20" fmla="*/ 106 w 143"/>
                <a:gd name="T21" fmla="*/ 106 h 143"/>
                <a:gd name="T22" fmla="*/ 116 w 143"/>
                <a:gd name="T23" fmla="*/ 91 h 143"/>
                <a:gd name="T24" fmla="*/ 121 w 143"/>
                <a:gd name="T25" fmla="*/ 71 h 143"/>
                <a:gd name="T26" fmla="*/ 116 w 143"/>
                <a:gd name="T27" fmla="*/ 53 h 143"/>
                <a:gd name="T28" fmla="*/ 106 w 143"/>
                <a:gd name="T29" fmla="*/ 37 h 143"/>
                <a:gd name="T30" fmla="*/ 91 w 143"/>
                <a:gd name="T31" fmla="*/ 27 h 143"/>
                <a:gd name="T32" fmla="*/ 72 w 143"/>
                <a:gd name="T33" fmla="*/ 24 h 143"/>
                <a:gd name="T34" fmla="*/ 72 w 143"/>
                <a:gd name="T35" fmla="*/ 0 h 143"/>
                <a:gd name="T36" fmla="*/ 94 w 143"/>
                <a:gd name="T37" fmla="*/ 4 h 143"/>
                <a:gd name="T38" fmla="*/ 113 w 143"/>
                <a:gd name="T39" fmla="*/ 15 h 143"/>
                <a:gd name="T40" fmla="*/ 130 w 143"/>
                <a:gd name="T41" fmla="*/ 30 h 143"/>
                <a:gd name="T42" fmla="*/ 140 w 143"/>
                <a:gd name="T43" fmla="*/ 49 h 143"/>
                <a:gd name="T44" fmla="*/ 143 w 143"/>
                <a:gd name="T45" fmla="*/ 71 h 143"/>
                <a:gd name="T46" fmla="*/ 140 w 143"/>
                <a:gd name="T47" fmla="*/ 94 h 143"/>
                <a:gd name="T48" fmla="*/ 130 w 143"/>
                <a:gd name="T49" fmla="*/ 113 h 143"/>
                <a:gd name="T50" fmla="*/ 113 w 143"/>
                <a:gd name="T51" fmla="*/ 130 h 143"/>
                <a:gd name="T52" fmla="*/ 94 w 143"/>
                <a:gd name="T53" fmla="*/ 140 h 143"/>
                <a:gd name="T54" fmla="*/ 72 w 143"/>
                <a:gd name="T55" fmla="*/ 143 h 143"/>
                <a:gd name="T56" fmla="*/ 49 w 143"/>
                <a:gd name="T57" fmla="*/ 140 h 143"/>
                <a:gd name="T58" fmla="*/ 30 w 143"/>
                <a:gd name="T59" fmla="*/ 130 h 143"/>
                <a:gd name="T60" fmla="*/ 15 w 143"/>
                <a:gd name="T61" fmla="*/ 113 h 143"/>
                <a:gd name="T62" fmla="*/ 4 w 143"/>
                <a:gd name="T63" fmla="*/ 94 h 143"/>
                <a:gd name="T64" fmla="*/ 0 w 143"/>
                <a:gd name="T65" fmla="*/ 71 h 143"/>
                <a:gd name="T66" fmla="*/ 4 w 143"/>
                <a:gd name="T67" fmla="*/ 49 h 143"/>
                <a:gd name="T68" fmla="*/ 15 w 143"/>
                <a:gd name="T69" fmla="*/ 30 h 143"/>
                <a:gd name="T70" fmla="*/ 30 w 143"/>
                <a:gd name="T71" fmla="*/ 15 h 143"/>
                <a:gd name="T72" fmla="*/ 49 w 143"/>
                <a:gd name="T73" fmla="*/ 4 h 143"/>
                <a:gd name="T74" fmla="*/ 72 w 143"/>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3">
                  <a:moveTo>
                    <a:pt x="72" y="24"/>
                  </a:moveTo>
                  <a:lnTo>
                    <a:pt x="54" y="27"/>
                  </a:lnTo>
                  <a:lnTo>
                    <a:pt x="37" y="37"/>
                  </a:lnTo>
                  <a:lnTo>
                    <a:pt x="27" y="53"/>
                  </a:lnTo>
                  <a:lnTo>
                    <a:pt x="24" y="71"/>
                  </a:lnTo>
                  <a:lnTo>
                    <a:pt x="27" y="91"/>
                  </a:lnTo>
                  <a:lnTo>
                    <a:pt x="37" y="106"/>
                  </a:lnTo>
                  <a:lnTo>
                    <a:pt x="54" y="116"/>
                  </a:lnTo>
                  <a:lnTo>
                    <a:pt x="72" y="121"/>
                  </a:lnTo>
                  <a:lnTo>
                    <a:pt x="91" y="116"/>
                  </a:lnTo>
                  <a:lnTo>
                    <a:pt x="106" y="106"/>
                  </a:lnTo>
                  <a:lnTo>
                    <a:pt x="116" y="91"/>
                  </a:lnTo>
                  <a:lnTo>
                    <a:pt x="121" y="71"/>
                  </a:lnTo>
                  <a:lnTo>
                    <a:pt x="116" y="53"/>
                  </a:lnTo>
                  <a:lnTo>
                    <a:pt x="106" y="37"/>
                  </a:lnTo>
                  <a:lnTo>
                    <a:pt x="91" y="27"/>
                  </a:lnTo>
                  <a:lnTo>
                    <a:pt x="72" y="24"/>
                  </a:lnTo>
                  <a:close/>
                  <a:moveTo>
                    <a:pt x="72" y="0"/>
                  </a:moveTo>
                  <a:lnTo>
                    <a:pt x="94" y="4"/>
                  </a:lnTo>
                  <a:lnTo>
                    <a:pt x="113" y="15"/>
                  </a:lnTo>
                  <a:lnTo>
                    <a:pt x="130" y="30"/>
                  </a:lnTo>
                  <a:lnTo>
                    <a:pt x="140" y="49"/>
                  </a:lnTo>
                  <a:lnTo>
                    <a:pt x="143" y="71"/>
                  </a:lnTo>
                  <a:lnTo>
                    <a:pt x="140" y="94"/>
                  </a:lnTo>
                  <a:lnTo>
                    <a:pt x="130" y="113"/>
                  </a:lnTo>
                  <a:lnTo>
                    <a:pt x="113" y="130"/>
                  </a:lnTo>
                  <a:lnTo>
                    <a:pt x="94" y="140"/>
                  </a:lnTo>
                  <a:lnTo>
                    <a:pt x="72" y="143"/>
                  </a:lnTo>
                  <a:lnTo>
                    <a:pt x="49" y="140"/>
                  </a:lnTo>
                  <a:lnTo>
                    <a:pt x="30" y="130"/>
                  </a:lnTo>
                  <a:lnTo>
                    <a:pt x="15" y="113"/>
                  </a:lnTo>
                  <a:lnTo>
                    <a:pt x="4" y="94"/>
                  </a:lnTo>
                  <a:lnTo>
                    <a:pt x="0" y="71"/>
                  </a:lnTo>
                  <a:lnTo>
                    <a:pt x="4" y="49"/>
                  </a:lnTo>
                  <a:lnTo>
                    <a:pt x="15" y="30"/>
                  </a:lnTo>
                  <a:lnTo>
                    <a:pt x="30" y="15"/>
                  </a:lnTo>
                  <a:lnTo>
                    <a:pt x="49" y="4"/>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7" name="Freeform 305">
              <a:extLst>
                <a:ext uri="{FF2B5EF4-FFF2-40B4-BE49-F238E27FC236}">
                  <a16:creationId xmlns:a16="http://schemas.microsoft.com/office/drawing/2014/main" id="{9BEBB696-3779-4CA0-977B-82B0EF7C048D}"/>
                </a:ext>
              </a:extLst>
            </p:cNvPr>
            <p:cNvSpPr>
              <a:spLocks noEditPoints="1"/>
            </p:cNvSpPr>
            <p:nvPr/>
          </p:nvSpPr>
          <p:spPr bwMode="auto">
            <a:xfrm>
              <a:off x="2813051" y="3663950"/>
              <a:ext cx="71438" cy="71437"/>
            </a:xfrm>
            <a:custGeom>
              <a:avLst/>
              <a:gdLst>
                <a:gd name="T0" fmla="*/ 63 w 91"/>
                <a:gd name="T1" fmla="*/ 24 h 90"/>
                <a:gd name="T2" fmla="*/ 61 w 91"/>
                <a:gd name="T3" fmla="*/ 24 h 90"/>
                <a:gd name="T4" fmla="*/ 60 w 91"/>
                <a:gd name="T5" fmla="*/ 24 h 90"/>
                <a:gd name="T6" fmla="*/ 57 w 91"/>
                <a:gd name="T7" fmla="*/ 27 h 90"/>
                <a:gd name="T8" fmla="*/ 52 w 91"/>
                <a:gd name="T9" fmla="*/ 30 h 90"/>
                <a:gd name="T10" fmla="*/ 44 w 91"/>
                <a:gd name="T11" fmla="*/ 39 h 90"/>
                <a:gd name="T12" fmla="*/ 36 w 91"/>
                <a:gd name="T13" fmla="*/ 30 h 90"/>
                <a:gd name="T14" fmla="*/ 33 w 91"/>
                <a:gd name="T15" fmla="*/ 28 h 90"/>
                <a:gd name="T16" fmla="*/ 32 w 91"/>
                <a:gd name="T17" fmla="*/ 25 h 90"/>
                <a:gd name="T18" fmla="*/ 29 w 91"/>
                <a:gd name="T19" fmla="*/ 24 h 90"/>
                <a:gd name="T20" fmla="*/ 27 w 91"/>
                <a:gd name="T21" fmla="*/ 24 h 90"/>
                <a:gd name="T22" fmla="*/ 26 w 91"/>
                <a:gd name="T23" fmla="*/ 24 h 90"/>
                <a:gd name="T24" fmla="*/ 26 w 91"/>
                <a:gd name="T25" fmla="*/ 25 h 90"/>
                <a:gd name="T26" fmla="*/ 24 w 91"/>
                <a:gd name="T27" fmla="*/ 28 h 90"/>
                <a:gd name="T28" fmla="*/ 24 w 91"/>
                <a:gd name="T29" fmla="*/ 33 h 90"/>
                <a:gd name="T30" fmla="*/ 29 w 91"/>
                <a:gd name="T31" fmla="*/ 42 h 90"/>
                <a:gd name="T32" fmla="*/ 36 w 91"/>
                <a:gd name="T33" fmla="*/ 51 h 90"/>
                <a:gd name="T34" fmla="*/ 47 w 91"/>
                <a:gd name="T35" fmla="*/ 60 h 90"/>
                <a:gd name="T36" fmla="*/ 55 w 91"/>
                <a:gd name="T37" fmla="*/ 51 h 90"/>
                <a:gd name="T38" fmla="*/ 63 w 91"/>
                <a:gd name="T39" fmla="*/ 42 h 90"/>
                <a:gd name="T40" fmla="*/ 67 w 91"/>
                <a:gd name="T41" fmla="*/ 33 h 90"/>
                <a:gd name="T42" fmla="*/ 67 w 91"/>
                <a:gd name="T43" fmla="*/ 25 h 90"/>
                <a:gd name="T44" fmla="*/ 67 w 91"/>
                <a:gd name="T45" fmla="*/ 25 h 90"/>
                <a:gd name="T46" fmla="*/ 67 w 91"/>
                <a:gd name="T47" fmla="*/ 25 h 90"/>
                <a:gd name="T48" fmla="*/ 66 w 91"/>
                <a:gd name="T49" fmla="*/ 24 h 90"/>
                <a:gd name="T50" fmla="*/ 63 w 91"/>
                <a:gd name="T51" fmla="*/ 24 h 90"/>
                <a:gd name="T52" fmla="*/ 63 w 91"/>
                <a:gd name="T53" fmla="*/ 0 h 90"/>
                <a:gd name="T54" fmla="*/ 73 w 91"/>
                <a:gd name="T55" fmla="*/ 3 h 90"/>
                <a:gd name="T56" fmla="*/ 81 w 91"/>
                <a:gd name="T57" fmla="*/ 8 h 90"/>
                <a:gd name="T58" fmla="*/ 85 w 91"/>
                <a:gd name="T59" fmla="*/ 12 h 90"/>
                <a:gd name="T60" fmla="*/ 87 w 91"/>
                <a:gd name="T61" fmla="*/ 14 h 90"/>
                <a:gd name="T62" fmla="*/ 91 w 91"/>
                <a:gd name="T63" fmla="*/ 27 h 90"/>
                <a:gd name="T64" fmla="*/ 90 w 91"/>
                <a:gd name="T65" fmla="*/ 40 h 90"/>
                <a:gd name="T66" fmla="*/ 82 w 91"/>
                <a:gd name="T67" fmla="*/ 54 h 90"/>
                <a:gd name="T68" fmla="*/ 75 w 91"/>
                <a:gd name="T69" fmla="*/ 64 h 90"/>
                <a:gd name="T70" fmla="*/ 66 w 91"/>
                <a:gd name="T71" fmla="*/ 75 h 90"/>
                <a:gd name="T72" fmla="*/ 58 w 91"/>
                <a:gd name="T73" fmla="*/ 81 h 90"/>
                <a:gd name="T74" fmla="*/ 54 w 91"/>
                <a:gd name="T75" fmla="*/ 85 h 90"/>
                <a:gd name="T76" fmla="*/ 47 w 91"/>
                <a:gd name="T77" fmla="*/ 90 h 90"/>
                <a:gd name="T78" fmla="*/ 41 w 91"/>
                <a:gd name="T79" fmla="*/ 85 h 90"/>
                <a:gd name="T80" fmla="*/ 33 w 91"/>
                <a:gd name="T81" fmla="*/ 79 h 90"/>
                <a:gd name="T82" fmla="*/ 24 w 91"/>
                <a:gd name="T83" fmla="*/ 70 h 90"/>
                <a:gd name="T84" fmla="*/ 14 w 91"/>
                <a:gd name="T85" fmla="*/ 60 h 90"/>
                <a:gd name="T86" fmla="*/ 5 w 91"/>
                <a:gd name="T87" fmla="*/ 46 h 90"/>
                <a:gd name="T88" fmla="*/ 0 w 91"/>
                <a:gd name="T89" fmla="*/ 33 h 90"/>
                <a:gd name="T90" fmla="*/ 3 w 91"/>
                <a:gd name="T91" fmla="*/ 18 h 90"/>
                <a:gd name="T92" fmla="*/ 6 w 91"/>
                <a:gd name="T93" fmla="*/ 12 h 90"/>
                <a:gd name="T94" fmla="*/ 11 w 91"/>
                <a:gd name="T95" fmla="*/ 8 h 90"/>
                <a:gd name="T96" fmla="*/ 15 w 91"/>
                <a:gd name="T97" fmla="*/ 5 h 90"/>
                <a:gd name="T98" fmla="*/ 20 w 91"/>
                <a:gd name="T99" fmla="*/ 2 h 90"/>
                <a:gd name="T100" fmla="*/ 24 w 91"/>
                <a:gd name="T101" fmla="*/ 2 h 90"/>
                <a:gd name="T102" fmla="*/ 27 w 91"/>
                <a:gd name="T103" fmla="*/ 2 h 90"/>
                <a:gd name="T104" fmla="*/ 33 w 91"/>
                <a:gd name="T105" fmla="*/ 2 h 90"/>
                <a:gd name="T106" fmla="*/ 39 w 91"/>
                <a:gd name="T107" fmla="*/ 5 h 90"/>
                <a:gd name="T108" fmla="*/ 44 w 91"/>
                <a:gd name="T109" fmla="*/ 8 h 90"/>
                <a:gd name="T110" fmla="*/ 51 w 91"/>
                <a:gd name="T111" fmla="*/ 3 h 90"/>
                <a:gd name="T112" fmla="*/ 57 w 91"/>
                <a:gd name="T113" fmla="*/ 2 h 90"/>
                <a:gd name="T114" fmla="*/ 63 w 91"/>
                <a:gd name="T11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90">
                  <a:moveTo>
                    <a:pt x="63" y="24"/>
                  </a:moveTo>
                  <a:lnTo>
                    <a:pt x="61" y="24"/>
                  </a:lnTo>
                  <a:lnTo>
                    <a:pt x="60" y="24"/>
                  </a:lnTo>
                  <a:lnTo>
                    <a:pt x="57" y="27"/>
                  </a:lnTo>
                  <a:lnTo>
                    <a:pt x="52" y="30"/>
                  </a:lnTo>
                  <a:lnTo>
                    <a:pt x="44" y="39"/>
                  </a:lnTo>
                  <a:lnTo>
                    <a:pt x="36" y="30"/>
                  </a:lnTo>
                  <a:lnTo>
                    <a:pt x="33" y="28"/>
                  </a:lnTo>
                  <a:lnTo>
                    <a:pt x="32" y="25"/>
                  </a:lnTo>
                  <a:lnTo>
                    <a:pt x="29" y="24"/>
                  </a:lnTo>
                  <a:lnTo>
                    <a:pt x="27" y="24"/>
                  </a:lnTo>
                  <a:lnTo>
                    <a:pt x="26" y="24"/>
                  </a:lnTo>
                  <a:lnTo>
                    <a:pt x="26" y="25"/>
                  </a:lnTo>
                  <a:lnTo>
                    <a:pt x="24" y="28"/>
                  </a:lnTo>
                  <a:lnTo>
                    <a:pt x="24" y="33"/>
                  </a:lnTo>
                  <a:lnTo>
                    <a:pt x="29" y="42"/>
                  </a:lnTo>
                  <a:lnTo>
                    <a:pt x="36" y="51"/>
                  </a:lnTo>
                  <a:lnTo>
                    <a:pt x="47" y="60"/>
                  </a:lnTo>
                  <a:lnTo>
                    <a:pt x="55" y="51"/>
                  </a:lnTo>
                  <a:lnTo>
                    <a:pt x="63" y="42"/>
                  </a:lnTo>
                  <a:lnTo>
                    <a:pt x="67" y="33"/>
                  </a:lnTo>
                  <a:lnTo>
                    <a:pt x="67" y="25"/>
                  </a:lnTo>
                  <a:lnTo>
                    <a:pt x="67" y="25"/>
                  </a:lnTo>
                  <a:lnTo>
                    <a:pt x="67" y="25"/>
                  </a:lnTo>
                  <a:lnTo>
                    <a:pt x="66" y="24"/>
                  </a:lnTo>
                  <a:lnTo>
                    <a:pt x="63" y="24"/>
                  </a:lnTo>
                  <a:close/>
                  <a:moveTo>
                    <a:pt x="63" y="0"/>
                  </a:moveTo>
                  <a:lnTo>
                    <a:pt x="73" y="3"/>
                  </a:lnTo>
                  <a:lnTo>
                    <a:pt x="81" y="8"/>
                  </a:lnTo>
                  <a:lnTo>
                    <a:pt x="85" y="12"/>
                  </a:lnTo>
                  <a:lnTo>
                    <a:pt x="87" y="14"/>
                  </a:lnTo>
                  <a:lnTo>
                    <a:pt x="91" y="27"/>
                  </a:lnTo>
                  <a:lnTo>
                    <a:pt x="90" y="40"/>
                  </a:lnTo>
                  <a:lnTo>
                    <a:pt x="82" y="54"/>
                  </a:lnTo>
                  <a:lnTo>
                    <a:pt x="75" y="64"/>
                  </a:lnTo>
                  <a:lnTo>
                    <a:pt x="66" y="75"/>
                  </a:lnTo>
                  <a:lnTo>
                    <a:pt x="58" y="81"/>
                  </a:lnTo>
                  <a:lnTo>
                    <a:pt x="54" y="85"/>
                  </a:lnTo>
                  <a:lnTo>
                    <a:pt x="47" y="90"/>
                  </a:lnTo>
                  <a:lnTo>
                    <a:pt x="41" y="85"/>
                  </a:lnTo>
                  <a:lnTo>
                    <a:pt x="33" y="79"/>
                  </a:lnTo>
                  <a:lnTo>
                    <a:pt x="24" y="70"/>
                  </a:lnTo>
                  <a:lnTo>
                    <a:pt x="14" y="60"/>
                  </a:lnTo>
                  <a:lnTo>
                    <a:pt x="5" y="46"/>
                  </a:lnTo>
                  <a:lnTo>
                    <a:pt x="0" y="33"/>
                  </a:lnTo>
                  <a:lnTo>
                    <a:pt x="3" y="18"/>
                  </a:lnTo>
                  <a:lnTo>
                    <a:pt x="6" y="12"/>
                  </a:lnTo>
                  <a:lnTo>
                    <a:pt x="11" y="8"/>
                  </a:lnTo>
                  <a:lnTo>
                    <a:pt x="15" y="5"/>
                  </a:lnTo>
                  <a:lnTo>
                    <a:pt x="20" y="2"/>
                  </a:lnTo>
                  <a:lnTo>
                    <a:pt x="24" y="2"/>
                  </a:lnTo>
                  <a:lnTo>
                    <a:pt x="27" y="2"/>
                  </a:lnTo>
                  <a:lnTo>
                    <a:pt x="33" y="2"/>
                  </a:lnTo>
                  <a:lnTo>
                    <a:pt x="39" y="5"/>
                  </a:lnTo>
                  <a:lnTo>
                    <a:pt x="44" y="8"/>
                  </a:lnTo>
                  <a:lnTo>
                    <a:pt x="51" y="3"/>
                  </a:lnTo>
                  <a:lnTo>
                    <a:pt x="57" y="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8" name="Freeform 306">
              <a:extLst>
                <a:ext uri="{FF2B5EF4-FFF2-40B4-BE49-F238E27FC236}">
                  <a16:creationId xmlns:a16="http://schemas.microsoft.com/office/drawing/2014/main" id="{9353BC86-B65C-4451-BB6A-9215E60583A7}"/>
                </a:ext>
              </a:extLst>
            </p:cNvPr>
            <p:cNvSpPr>
              <a:spLocks noEditPoints="1"/>
            </p:cNvSpPr>
            <p:nvPr/>
          </p:nvSpPr>
          <p:spPr bwMode="auto">
            <a:xfrm>
              <a:off x="3741738" y="3500438"/>
              <a:ext cx="515938" cy="287337"/>
            </a:xfrm>
            <a:custGeom>
              <a:avLst/>
              <a:gdLst>
                <a:gd name="T0" fmla="*/ 139 w 650"/>
                <a:gd name="T1" fmla="*/ 27 h 362"/>
                <a:gd name="T2" fmla="*/ 115 w 650"/>
                <a:gd name="T3" fmla="*/ 48 h 362"/>
                <a:gd name="T4" fmla="*/ 108 w 650"/>
                <a:gd name="T5" fmla="*/ 77 h 362"/>
                <a:gd name="T6" fmla="*/ 97 w 650"/>
                <a:gd name="T7" fmla="*/ 82 h 362"/>
                <a:gd name="T8" fmla="*/ 78 w 650"/>
                <a:gd name="T9" fmla="*/ 92 h 362"/>
                <a:gd name="T10" fmla="*/ 69 w 650"/>
                <a:gd name="T11" fmla="*/ 95 h 362"/>
                <a:gd name="T12" fmla="*/ 24 w 650"/>
                <a:gd name="T13" fmla="*/ 266 h 362"/>
                <a:gd name="T14" fmla="*/ 70 w 650"/>
                <a:gd name="T15" fmla="*/ 269 h 362"/>
                <a:gd name="T16" fmla="*/ 88 w 650"/>
                <a:gd name="T17" fmla="*/ 273 h 362"/>
                <a:gd name="T18" fmla="*/ 100 w 650"/>
                <a:gd name="T19" fmla="*/ 284 h 362"/>
                <a:gd name="T20" fmla="*/ 108 w 650"/>
                <a:gd name="T21" fmla="*/ 287 h 362"/>
                <a:gd name="T22" fmla="*/ 115 w 650"/>
                <a:gd name="T23" fmla="*/ 314 h 362"/>
                <a:gd name="T24" fmla="*/ 139 w 650"/>
                <a:gd name="T25" fmla="*/ 335 h 362"/>
                <a:gd name="T26" fmla="*/ 494 w 650"/>
                <a:gd name="T27" fmla="*/ 338 h 362"/>
                <a:gd name="T28" fmla="*/ 526 w 650"/>
                <a:gd name="T29" fmla="*/ 327 h 362"/>
                <a:gd name="T30" fmla="*/ 541 w 650"/>
                <a:gd name="T31" fmla="*/ 297 h 362"/>
                <a:gd name="T32" fmla="*/ 547 w 650"/>
                <a:gd name="T33" fmla="*/ 288 h 362"/>
                <a:gd name="T34" fmla="*/ 554 w 650"/>
                <a:gd name="T35" fmla="*/ 279 h 362"/>
                <a:gd name="T36" fmla="*/ 573 w 650"/>
                <a:gd name="T37" fmla="*/ 269 h 362"/>
                <a:gd name="T38" fmla="*/ 584 w 650"/>
                <a:gd name="T39" fmla="*/ 266 h 362"/>
                <a:gd name="T40" fmla="*/ 626 w 650"/>
                <a:gd name="T41" fmla="*/ 95 h 362"/>
                <a:gd name="T42" fmla="*/ 587 w 650"/>
                <a:gd name="T43" fmla="*/ 92 h 362"/>
                <a:gd name="T44" fmla="*/ 573 w 650"/>
                <a:gd name="T45" fmla="*/ 92 h 362"/>
                <a:gd name="T46" fmla="*/ 554 w 650"/>
                <a:gd name="T47" fmla="*/ 82 h 362"/>
                <a:gd name="T48" fmla="*/ 544 w 650"/>
                <a:gd name="T49" fmla="*/ 77 h 362"/>
                <a:gd name="T50" fmla="*/ 536 w 650"/>
                <a:gd name="T51" fmla="*/ 48 h 362"/>
                <a:gd name="T52" fmla="*/ 511 w 650"/>
                <a:gd name="T53" fmla="*/ 27 h 362"/>
                <a:gd name="T54" fmla="*/ 155 w 650"/>
                <a:gd name="T55" fmla="*/ 24 h 362"/>
                <a:gd name="T56" fmla="*/ 494 w 650"/>
                <a:gd name="T57" fmla="*/ 0 h 362"/>
                <a:gd name="T58" fmla="*/ 535 w 650"/>
                <a:gd name="T59" fmla="*/ 13 h 362"/>
                <a:gd name="T60" fmla="*/ 560 w 650"/>
                <a:gd name="T61" fmla="*/ 48 h 362"/>
                <a:gd name="T62" fmla="*/ 567 w 650"/>
                <a:gd name="T63" fmla="*/ 61 h 362"/>
                <a:gd name="T64" fmla="*/ 570 w 650"/>
                <a:gd name="T65" fmla="*/ 67 h 362"/>
                <a:gd name="T66" fmla="*/ 576 w 650"/>
                <a:gd name="T67" fmla="*/ 70 h 362"/>
                <a:gd name="T68" fmla="*/ 585 w 650"/>
                <a:gd name="T69" fmla="*/ 70 h 362"/>
                <a:gd name="T70" fmla="*/ 602 w 650"/>
                <a:gd name="T71" fmla="*/ 73 h 362"/>
                <a:gd name="T72" fmla="*/ 650 w 650"/>
                <a:gd name="T73" fmla="*/ 288 h 362"/>
                <a:gd name="T74" fmla="*/ 606 w 650"/>
                <a:gd name="T75" fmla="*/ 291 h 362"/>
                <a:gd name="T76" fmla="*/ 581 w 650"/>
                <a:gd name="T77" fmla="*/ 291 h 362"/>
                <a:gd name="T78" fmla="*/ 572 w 650"/>
                <a:gd name="T79" fmla="*/ 293 h 362"/>
                <a:gd name="T80" fmla="*/ 569 w 650"/>
                <a:gd name="T81" fmla="*/ 297 h 362"/>
                <a:gd name="T82" fmla="*/ 564 w 650"/>
                <a:gd name="T83" fmla="*/ 311 h 362"/>
                <a:gd name="T84" fmla="*/ 553 w 650"/>
                <a:gd name="T85" fmla="*/ 332 h 362"/>
                <a:gd name="T86" fmla="*/ 517 w 650"/>
                <a:gd name="T87" fmla="*/ 357 h 362"/>
                <a:gd name="T88" fmla="*/ 155 w 650"/>
                <a:gd name="T89" fmla="*/ 362 h 362"/>
                <a:gd name="T90" fmla="*/ 113 w 650"/>
                <a:gd name="T91" fmla="*/ 347 h 362"/>
                <a:gd name="T92" fmla="*/ 88 w 650"/>
                <a:gd name="T93" fmla="*/ 311 h 362"/>
                <a:gd name="T94" fmla="*/ 84 w 650"/>
                <a:gd name="T95" fmla="*/ 300 h 362"/>
                <a:gd name="T96" fmla="*/ 81 w 650"/>
                <a:gd name="T97" fmla="*/ 296 h 362"/>
                <a:gd name="T98" fmla="*/ 75 w 650"/>
                <a:gd name="T99" fmla="*/ 293 h 362"/>
                <a:gd name="T100" fmla="*/ 64 w 650"/>
                <a:gd name="T101" fmla="*/ 291 h 362"/>
                <a:gd name="T102" fmla="*/ 40 w 650"/>
                <a:gd name="T103" fmla="*/ 288 h 362"/>
                <a:gd name="T104" fmla="*/ 0 w 650"/>
                <a:gd name="T105" fmla="*/ 73 h 362"/>
                <a:gd name="T106" fmla="*/ 42 w 650"/>
                <a:gd name="T107" fmla="*/ 70 h 362"/>
                <a:gd name="T108" fmla="*/ 70 w 650"/>
                <a:gd name="T109" fmla="*/ 70 h 362"/>
                <a:gd name="T110" fmla="*/ 78 w 650"/>
                <a:gd name="T111" fmla="*/ 68 h 362"/>
                <a:gd name="T112" fmla="*/ 82 w 650"/>
                <a:gd name="T113" fmla="*/ 64 h 362"/>
                <a:gd name="T114" fmla="*/ 87 w 650"/>
                <a:gd name="T115" fmla="*/ 46 h 362"/>
                <a:gd name="T116" fmla="*/ 100 w 650"/>
                <a:gd name="T117" fmla="*/ 28 h 362"/>
                <a:gd name="T118" fmla="*/ 134 w 650"/>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0" h="362">
                  <a:moveTo>
                    <a:pt x="155" y="24"/>
                  </a:moveTo>
                  <a:lnTo>
                    <a:pt x="139" y="27"/>
                  </a:lnTo>
                  <a:lnTo>
                    <a:pt x="125" y="34"/>
                  </a:lnTo>
                  <a:lnTo>
                    <a:pt x="115" y="48"/>
                  </a:lnTo>
                  <a:lnTo>
                    <a:pt x="109" y="64"/>
                  </a:lnTo>
                  <a:lnTo>
                    <a:pt x="108" y="77"/>
                  </a:lnTo>
                  <a:lnTo>
                    <a:pt x="102" y="76"/>
                  </a:lnTo>
                  <a:lnTo>
                    <a:pt x="97" y="82"/>
                  </a:lnTo>
                  <a:lnTo>
                    <a:pt x="88" y="89"/>
                  </a:lnTo>
                  <a:lnTo>
                    <a:pt x="78" y="92"/>
                  </a:lnTo>
                  <a:lnTo>
                    <a:pt x="67" y="92"/>
                  </a:lnTo>
                  <a:lnTo>
                    <a:pt x="69" y="95"/>
                  </a:lnTo>
                  <a:lnTo>
                    <a:pt x="24" y="95"/>
                  </a:lnTo>
                  <a:lnTo>
                    <a:pt x="24" y="266"/>
                  </a:lnTo>
                  <a:lnTo>
                    <a:pt x="70" y="266"/>
                  </a:lnTo>
                  <a:lnTo>
                    <a:pt x="70" y="269"/>
                  </a:lnTo>
                  <a:lnTo>
                    <a:pt x="79" y="270"/>
                  </a:lnTo>
                  <a:lnTo>
                    <a:pt x="88" y="273"/>
                  </a:lnTo>
                  <a:lnTo>
                    <a:pt x="97" y="279"/>
                  </a:lnTo>
                  <a:lnTo>
                    <a:pt x="100" y="284"/>
                  </a:lnTo>
                  <a:lnTo>
                    <a:pt x="103" y="288"/>
                  </a:lnTo>
                  <a:lnTo>
                    <a:pt x="108" y="287"/>
                  </a:lnTo>
                  <a:lnTo>
                    <a:pt x="109" y="297"/>
                  </a:lnTo>
                  <a:lnTo>
                    <a:pt x="115" y="314"/>
                  </a:lnTo>
                  <a:lnTo>
                    <a:pt x="125" y="327"/>
                  </a:lnTo>
                  <a:lnTo>
                    <a:pt x="139" y="335"/>
                  </a:lnTo>
                  <a:lnTo>
                    <a:pt x="155" y="338"/>
                  </a:lnTo>
                  <a:lnTo>
                    <a:pt x="494" y="338"/>
                  </a:lnTo>
                  <a:lnTo>
                    <a:pt x="511" y="335"/>
                  </a:lnTo>
                  <a:lnTo>
                    <a:pt x="526" y="327"/>
                  </a:lnTo>
                  <a:lnTo>
                    <a:pt x="536" y="314"/>
                  </a:lnTo>
                  <a:lnTo>
                    <a:pt x="541" y="297"/>
                  </a:lnTo>
                  <a:lnTo>
                    <a:pt x="542" y="290"/>
                  </a:lnTo>
                  <a:lnTo>
                    <a:pt x="547" y="288"/>
                  </a:lnTo>
                  <a:lnTo>
                    <a:pt x="550" y="284"/>
                  </a:lnTo>
                  <a:lnTo>
                    <a:pt x="554" y="279"/>
                  </a:lnTo>
                  <a:lnTo>
                    <a:pt x="563" y="272"/>
                  </a:lnTo>
                  <a:lnTo>
                    <a:pt x="573" y="269"/>
                  </a:lnTo>
                  <a:lnTo>
                    <a:pt x="584" y="269"/>
                  </a:lnTo>
                  <a:lnTo>
                    <a:pt x="584" y="266"/>
                  </a:lnTo>
                  <a:lnTo>
                    <a:pt x="626" y="266"/>
                  </a:lnTo>
                  <a:lnTo>
                    <a:pt x="626" y="95"/>
                  </a:lnTo>
                  <a:lnTo>
                    <a:pt x="590" y="95"/>
                  </a:lnTo>
                  <a:lnTo>
                    <a:pt x="587" y="92"/>
                  </a:lnTo>
                  <a:lnTo>
                    <a:pt x="585" y="92"/>
                  </a:lnTo>
                  <a:lnTo>
                    <a:pt x="573" y="92"/>
                  </a:lnTo>
                  <a:lnTo>
                    <a:pt x="563" y="89"/>
                  </a:lnTo>
                  <a:lnTo>
                    <a:pt x="554" y="82"/>
                  </a:lnTo>
                  <a:lnTo>
                    <a:pt x="548" y="76"/>
                  </a:lnTo>
                  <a:lnTo>
                    <a:pt x="544" y="77"/>
                  </a:lnTo>
                  <a:lnTo>
                    <a:pt x="541" y="64"/>
                  </a:lnTo>
                  <a:lnTo>
                    <a:pt x="536" y="48"/>
                  </a:lnTo>
                  <a:lnTo>
                    <a:pt x="526" y="36"/>
                  </a:lnTo>
                  <a:lnTo>
                    <a:pt x="511" y="27"/>
                  </a:lnTo>
                  <a:lnTo>
                    <a:pt x="494" y="24"/>
                  </a:lnTo>
                  <a:lnTo>
                    <a:pt x="155" y="24"/>
                  </a:lnTo>
                  <a:close/>
                  <a:moveTo>
                    <a:pt x="155" y="0"/>
                  </a:moveTo>
                  <a:lnTo>
                    <a:pt x="494" y="0"/>
                  </a:lnTo>
                  <a:lnTo>
                    <a:pt x="517" y="4"/>
                  </a:lnTo>
                  <a:lnTo>
                    <a:pt x="535" y="13"/>
                  </a:lnTo>
                  <a:lnTo>
                    <a:pt x="551" y="28"/>
                  </a:lnTo>
                  <a:lnTo>
                    <a:pt x="560" y="48"/>
                  </a:lnTo>
                  <a:lnTo>
                    <a:pt x="563" y="46"/>
                  </a:lnTo>
                  <a:lnTo>
                    <a:pt x="567" y="61"/>
                  </a:lnTo>
                  <a:lnTo>
                    <a:pt x="569" y="64"/>
                  </a:lnTo>
                  <a:lnTo>
                    <a:pt x="570" y="67"/>
                  </a:lnTo>
                  <a:lnTo>
                    <a:pt x="572" y="68"/>
                  </a:lnTo>
                  <a:lnTo>
                    <a:pt x="576" y="70"/>
                  </a:lnTo>
                  <a:lnTo>
                    <a:pt x="581" y="70"/>
                  </a:lnTo>
                  <a:lnTo>
                    <a:pt x="585" y="70"/>
                  </a:lnTo>
                  <a:lnTo>
                    <a:pt x="599" y="70"/>
                  </a:lnTo>
                  <a:lnTo>
                    <a:pt x="602" y="73"/>
                  </a:lnTo>
                  <a:lnTo>
                    <a:pt x="650" y="73"/>
                  </a:lnTo>
                  <a:lnTo>
                    <a:pt x="650" y="288"/>
                  </a:lnTo>
                  <a:lnTo>
                    <a:pt x="606" y="288"/>
                  </a:lnTo>
                  <a:lnTo>
                    <a:pt x="606" y="291"/>
                  </a:lnTo>
                  <a:lnTo>
                    <a:pt x="585" y="291"/>
                  </a:lnTo>
                  <a:lnTo>
                    <a:pt x="581" y="291"/>
                  </a:lnTo>
                  <a:lnTo>
                    <a:pt x="576" y="293"/>
                  </a:lnTo>
                  <a:lnTo>
                    <a:pt x="572" y="293"/>
                  </a:lnTo>
                  <a:lnTo>
                    <a:pt x="570" y="296"/>
                  </a:lnTo>
                  <a:lnTo>
                    <a:pt x="569" y="297"/>
                  </a:lnTo>
                  <a:lnTo>
                    <a:pt x="567" y="300"/>
                  </a:lnTo>
                  <a:lnTo>
                    <a:pt x="564" y="311"/>
                  </a:lnTo>
                  <a:lnTo>
                    <a:pt x="561" y="311"/>
                  </a:lnTo>
                  <a:lnTo>
                    <a:pt x="553" y="332"/>
                  </a:lnTo>
                  <a:lnTo>
                    <a:pt x="536" y="347"/>
                  </a:lnTo>
                  <a:lnTo>
                    <a:pt x="517" y="357"/>
                  </a:lnTo>
                  <a:lnTo>
                    <a:pt x="494" y="362"/>
                  </a:lnTo>
                  <a:lnTo>
                    <a:pt x="155" y="362"/>
                  </a:lnTo>
                  <a:lnTo>
                    <a:pt x="133" y="357"/>
                  </a:lnTo>
                  <a:lnTo>
                    <a:pt x="113" y="347"/>
                  </a:lnTo>
                  <a:lnTo>
                    <a:pt x="99" y="332"/>
                  </a:lnTo>
                  <a:lnTo>
                    <a:pt x="88" y="311"/>
                  </a:lnTo>
                  <a:lnTo>
                    <a:pt x="87" y="312"/>
                  </a:lnTo>
                  <a:lnTo>
                    <a:pt x="84" y="300"/>
                  </a:lnTo>
                  <a:lnTo>
                    <a:pt x="82" y="297"/>
                  </a:lnTo>
                  <a:lnTo>
                    <a:pt x="81" y="296"/>
                  </a:lnTo>
                  <a:lnTo>
                    <a:pt x="78" y="293"/>
                  </a:lnTo>
                  <a:lnTo>
                    <a:pt x="75" y="293"/>
                  </a:lnTo>
                  <a:lnTo>
                    <a:pt x="70" y="291"/>
                  </a:lnTo>
                  <a:lnTo>
                    <a:pt x="64" y="291"/>
                  </a:lnTo>
                  <a:lnTo>
                    <a:pt x="39" y="291"/>
                  </a:lnTo>
                  <a:lnTo>
                    <a:pt x="40" y="288"/>
                  </a:lnTo>
                  <a:lnTo>
                    <a:pt x="0" y="288"/>
                  </a:lnTo>
                  <a:lnTo>
                    <a:pt x="0" y="73"/>
                  </a:lnTo>
                  <a:lnTo>
                    <a:pt x="42" y="73"/>
                  </a:lnTo>
                  <a:lnTo>
                    <a:pt x="42" y="70"/>
                  </a:lnTo>
                  <a:lnTo>
                    <a:pt x="64" y="70"/>
                  </a:lnTo>
                  <a:lnTo>
                    <a:pt x="70" y="70"/>
                  </a:lnTo>
                  <a:lnTo>
                    <a:pt x="75" y="70"/>
                  </a:lnTo>
                  <a:lnTo>
                    <a:pt x="78" y="68"/>
                  </a:lnTo>
                  <a:lnTo>
                    <a:pt x="81" y="67"/>
                  </a:lnTo>
                  <a:lnTo>
                    <a:pt x="82" y="64"/>
                  </a:lnTo>
                  <a:lnTo>
                    <a:pt x="84" y="61"/>
                  </a:lnTo>
                  <a:lnTo>
                    <a:pt x="87" y="46"/>
                  </a:lnTo>
                  <a:lnTo>
                    <a:pt x="90" y="48"/>
                  </a:lnTo>
                  <a:lnTo>
                    <a:pt x="100" y="28"/>
                  </a:lnTo>
                  <a:lnTo>
                    <a:pt x="115" y="13"/>
                  </a:lnTo>
                  <a:lnTo>
                    <a:pt x="134" y="4"/>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9" name="Freeform 307">
              <a:extLst>
                <a:ext uri="{FF2B5EF4-FFF2-40B4-BE49-F238E27FC236}">
                  <a16:creationId xmlns:a16="http://schemas.microsoft.com/office/drawing/2014/main" id="{90AB0CCE-8A32-4F6B-ADD1-4142F7AAEE2F}"/>
                </a:ext>
              </a:extLst>
            </p:cNvPr>
            <p:cNvSpPr>
              <a:spLocks noEditPoints="1"/>
            </p:cNvSpPr>
            <p:nvPr/>
          </p:nvSpPr>
          <p:spPr bwMode="auto">
            <a:xfrm>
              <a:off x="3846513" y="3524250"/>
              <a:ext cx="304800" cy="236537"/>
            </a:xfrm>
            <a:custGeom>
              <a:avLst/>
              <a:gdLst>
                <a:gd name="T0" fmla="*/ 34 w 384"/>
                <a:gd name="T1" fmla="*/ 22 h 297"/>
                <a:gd name="T2" fmla="*/ 30 w 384"/>
                <a:gd name="T3" fmla="*/ 24 h 297"/>
                <a:gd name="T4" fmla="*/ 27 w 384"/>
                <a:gd name="T5" fmla="*/ 25 h 297"/>
                <a:gd name="T6" fmla="*/ 24 w 384"/>
                <a:gd name="T7" fmla="*/ 30 h 297"/>
                <a:gd name="T8" fmla="*/ 22 w 384"/>
                <a:gd name="T9" fmla="*/ 34 h 297"/>
                <a:gd name="T10" fmla="*/ 22 w 384"/>
                <a:gd name="T11" fmla="*/ 261 h 297"/>
                <a:gd name="T12" fmla="*/ 24 w 384"/>
                <a:gd name="T13" fmla="*/ 267 h 297"/>
                <a:gd name="T14" fmla="*/ 27 w 384"/>
                <a:gd name="T15" fmla="*/ 270 h 297"/>
                <a:gd name="T16" fmla="*/ 30 w 384"/>
                <a:gd name="T17" fmla="*/ 273 h 297"/>
                <a:gd name="T18" fmla="*/ 34 w 384"/>
                <a:gd name="T19" fmla="*/ 275 h 297"/>
                <a:gd name="T20" fmla="*/ 349 w 384"/>
                <a:gd name="T21" fmla="*/ 275 h 297"/>
                <a:gd name="T22" fmla="*/ 354 w 384"/>
                <a:gd name="T23" fmla="*/ 273 h 297"/>
                <a:gd name="T24" fmla="*/ 357 w 384"/>
                <a:gd name="T25" fmla="*/ 270 h 297"/>
                <a:gd name="T26" fmla="*/ 360 w 384"/>
                <a:gd name="T27" fmla="*/ 267 h 297"/>
                <a:gd name="T28" fmla="*/ 361 w 384"/>
                <a:gd name="T29" fmla="*/ 261 h 297"/>
                <a:gd name="T30" fmla="*/ 361 w 384"/>
                <a:gd name="T31" fmla="*/ 34 h 297"/>
                <a:gd name="T32" fmla="*/ 360 w 384"/>
                <a:gd name="T33" fmla="*/ 30 h 297"/>
                <a:gd name="T34" fmla="*/ 357 w 384"/>
                <a:gd name="T35" fmla="*/ 25 h 297"/>
                <a:gd name="T36" fmla="*/ 354 w 384"/>
                <a:gd name="T37" fmla="*/ 24 h 297"/>
                <a:gd name="T38" fmla="*/ 349 w 384"/>
                <a:gd name="T39" fmla="*/ 22 h 297"/>
                <a:gd name="T40" fmla="*/ 34 w 384"/>
                <a:gd name="T41" fmla="*/ 22 h 297"/>
                <a:gd name="T42" fmla="*/ 34 w 384"/>
                <a:gd name="T43" fmla="*/ 0 h 297"/>
                <a:gd name="T44" fmla="*/ 349 w 384"/>
                <a:gd name="T45" fmla="*/ 0 h 297"/>
                <a:gd name="T46" fmla="*/ 363 w 384"/>
                <a:gd name="T47" fmla="*/ 1 h 297"/>
                <a:gd name="T48" fmla="*/ 373 w 384"/>
                <a:gd name="T49" fmla="*/ 9 h 297"/>
                <a:gd name="T50" fmla="*/ 381 w 384"/>
                <a:gd name="T51" fmla="*/ 21 h 297"/>
                <a:gd name="T52" fmla="*/ 384 w 384"/>
                <a:gd name="T53" fmla="*/ 34 h 297"/>
                <a:gd name="T54" fmla="*/ 384 w 384"/>
                <a:gd name="T55" fmla="*/ 261 h 297"/>
                <a:gd name="T56" fmla="*/ 381 w 384"/>
                <a:gd name="T57" fmla="*/ 276 h 297"/>
                <a:gd name="T58" fmla="*/ 373 w 384"/>
                <a:gd name="T59" fmla="*/ 287 h 297"/>
                <a:gd name="T60" fmla="*/ 363 w 384"/>
                <a:gd name="T61" fmla="*/ 294 h 297"/>
                <a:gd name="T62" fmla="*/ 349 w 384"/>
                <a:gd name="T63" fmla="*/ 297 h 297"/>
                <a:gd name="T64" fmla="*/ 34 w 384"/>
                <a:gd name="T65" fmla="*/ 297 h 297"/>
                <a:gd name="T66" fmla="*/ 21 w 384"/>
                <a:gd name="T67" fmla="*/ 294 h 297"/>
                <a:gd name="T68" fmla="*/ 10 w 384"/>
                <a:gd name="T69" fmla="*/ 287 h 297"/>
                <a:gd name="T70" fmla="*/ 3 w 384"/>
                <a:gd name="T71" fmla="*/ 276 h 297"/>
                <a:gd name="T72" fmla="*/ 0 w 384"/>
                <a:gd name="T73" fmla="*/ 261 h 297"/>
                <a:gd name="T74" fmla="*/ 0 w 384"/>
                <a:gd name="T75" fmla="*/ 34 h 297"/>
                <a:gd name="T76" fmla="*/ 3 w 384"/>
                <a:gd name="T77" fmla="*/ 21 h 297"/>
                <a:gd name="T78" fmla="*/ 10 w 384"/>
                <a:gd name="T79" fmla="*/ 9 h 297"/>
                <a:gd name="T80" fmla="*/ 21 w 384"/>
                <a:gd name="T81" fmla="*/ 1 h 297"/>
                <a:gd name="T82" fmla="*/ 34 w 384"/>
                <a:gd name="T8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7">
                  <a:moveTo>
                    <a:pt x="34" y="22"/>
                  </a:moveTo>
                  <a:lnTo>
                    <a:pt x="30" y="24"/>
                  </a:lnTo>
                  <a:lnTo>
                    <a:pt x="27" y="25"/>
                  </a:lnTo>
                  <a:lnTo>
                    <a:pt x="24" y="30"/>
                  </a:lnTo>
                  <a:lnTo>
                    <a:pt x="22" y="34"/>
                  </a:lnTo>
                  <a:lnTo>
                    <a:pt x="22" y="261"/>
                  </a:lnTo>
                  <a:lnTo>
                    <a:pt x="24" y="267"/>
                  </a:lnTo>
                  <a:lnTo>
                    <a:pt x="27" y="270"/>
                  </a:lnTo>
                  <a:lnTo>
                    <a:pt x="30" y="273"/>
                  </a:lnTo>
                  <a:lnTo>
                    <a:pt x="34" y="275"/>
                  </a:lnTo>
                  <a:lnTo>
                    <a:pt x="349" y="275"/>
                  </a:lnTo>
                  <a:lnTo>
                    <a:pt x="354" y="273"/>
                  </a:lnTo>
                  <a:lnTo>
                    <a:pt x="357" y="270"/>
                  </a:lnTo>
                  <a:lnTo>
                    <a:pt x="360" y="267"/>
                  </a:lnTo>
                  <a:lnTo>
                    <a:pt x="361" y="261"/>
                  </a:lnTo>
                  <a:lnTo>
                    <a:pt x="361" y="34"/>
                  </a:lnTo>
                  <a:lnTo>
                    <a:pt x="360" y="30"/>
                  </a:lnTo>
                  <a:lnTo>
                    <a:pt x="357" y="25"/>
                  </a:lnTo>
                  <a:lnTo>
                    <a:pt x="354" y="24"/>
                  </a:lnTo>
                  <a:lnTo>
                    <a:pt x="349" y="22"/>
                  </a:lnTo>
                  <a:lnTo>
                    <a:pt x="34" y="22"/>
                  </a:lnTo>
                  <a:close/>
                  <a:moveTo>
                    <a:pt x="34" y="0"/>
                  </a:moveTo>
                  <a:lnTo>
                    <a:pt x="349" y="0"/>
                  </a:lnTo>
                  <a:lnTo>
                    <a:pt x="363" y="1"/>
                  </a:lnTo>
                  <a:lnTo>
                    <a:pt x="373" y="9"/>
                  </a:lnTo>
                  <a:lnTo>
                    <a:pt x="381" y="21"/>
                  </a:lnTo>
                  <a:lnTo>
                    <a:pt x="384" y="34"/>
                  </a:lnTo>
                  <a:lnTo>
                    <a:pt x="384" y="261"/>
                  </a:lnTo>
                  <a:lnTo>
                    <a:pt x="381" y="276"/>
                  </a:lnTo>
                  <a:lnTo>
                    <a:pt x="373" y="287"/>
                  </a:lnTo>
                  <a:lnTo>
                    <a:pt x="363" y="294"/>
                  </a:lnTo>
                  <a:lnTo>
                    <a:pt x="349" y="297"/>
                  </a:lnTo>
                  <a:lnTo>
                    <a:pt x="34" y="297"/>
                  </a:lnTo>
                  <a:lnTo>
                    <a:pt x="21" y="294"/>
                  </a:lnTo>
                  <a:lnTo>
                    <a:pt x="10" y="287"/>
                  </a:lnTo>
                  <a:lnTo>
                    <a:pt x="3" y="276"/>
                  </a:lnTo>
                  <a:lnTo>
                    <a:pt x="0" y="261"/>
                  </a:lnTo>
                  <a:lnTo>
                    <a:pt x="0" y="34"/>
                  </a:lnTo>
                  <a:lnTo>
                    <a:pt x="3" y="21"/>
                  </a:lnTo>
                  <a:lnTo>
                    <a:pt x="10" y="9"/>
                  </a:lnTo>
                  <a:lnTo>
                    <a:pt x="21"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0" name="Freeform 308">
              <a:extLst>
                <a:ext uri="{FF2B5EF4-FFF2-40B4-BE49-F238E27FC236}">
                  <a16:creationId xmlns:a16="http://schemas.microsoft.com/office/drawing/2014/main" id="{BBFCC8B0-EA99-4C09-97B5-0266C17F09E8}"/>
                </a:ext>
              </a:extLst>
            </p:cNvPr>
            <p:cNvSpPr>
              <a:spLocks noEditPoints="1"/>
            </p:cNvSpPr>
            <p:nvPr/>
          </p:nvSpPr>
          <p:spPr bwMode="auto">
            <a:xfrm>
              <a:off x="4164013" y="3609975"/>
              <a:ext cx="49213" cy="61912"/>
            </a:xfrm>
            <a:custGeom>
              <a:avLst/>
              <a:gdLst>
                <a:gd name="T0" fmla="*/ 24 w 62"/>
                <a:gd name="T1" fmla="*/ 22 h 78"/>
                <a:gd name="T2" fmla="*/ 24 w 62"/>
                <a:gd name="T3" fmla="*/ 54 h 78"/>
                <a:gd name="T4" fmla="*/ 38 w 62"/>
                <a:gd name="T5" fmla="*/ 55 h 78"/>
                <a:gd name="T6" fmla="*/ 38 w 62"/>
                <a:gd name="T7" fmla="*/ 54 h 78"/>
                <a:gd name="T8" fmla="*/ 38 w 62"/>
                <a:gd name="T9" fmla="*/ 22 h 78"/>
                <a:gd name="T10" fmla="*/ 24 w 62"/>
                <a:gd name="T11" fmla="*/ 22 h 78"/>
                <a:gd name="T12" fmla="*/ 24 w 62"/>
                <a:gd name="T13" fmla="*/ 0 h 78"/>
                <a:gd name="T14" fmla="*/ 38 w 62"/>
                <a:gd name="T15" fmla="*/ 0 h 78"/>
                <a:gd name="T16" fmla="*/ 44 w 62"/>
                <a:gd name="T17" fmla="*/ 0 h 78"/>
                <a:gd name="T18" fmla="*/ 50 w 62"/>
                <a:gd name="T19" fmla="*/ 3 h 78"/>
                <a:gd name="T20" fmla="*/ 55 w 62"/>
                <a:gd name="T21" fmla="*/ 6 h 78"/>
                <a:gd name="T22" fmla="*/ 58 w 62"/>
                <a:gd name="T23" fmla="*/ 10 h 78"/>
                <a:gd name="T24" fmla="*/ 61 w 62"/>
                <a:gd name="T25" fmla="*/ 16 h 78"/>
                <a:gd name="T26" fmla="*/ 62 w 62"/>
                <a:gd name="T27" fmla="*/ 22 h 78"/>
                <a:gd name="T28" fmla="*/ 62 w 62"/>
                <a:gd name="T29" fmla="*/ 54 h 78"/>
                <a:gd name="T30" fmla="*/ 61 w 62"/>
                <a:gd name="T31" fmla="*/ 61 h 78"/>
                <a:gd name="T32" fmla="*/ 58 w 62"/>
                <a:gd name="T33" fmla="*/ 66 h 78"/>
                <a:gd name="T34" fmla="*/ 55 w 62"/>
                <a:gd name="T35" fmla="*/ 70 h 78"/>
                <a:gd name="T36" fmla="*/ 50 w 62"/>
                <a:gd name="T37" fmla="*/ 75 h 78"/>
                <a:gd name="T38" fmla="*/ 44 w 62"/>
                <a:gd name="T39" fmla="*/ 76 h 78"/>
                <a:gd name="T40" fmla="*/ 38 w 62"/>
                <a:gd name="T41" fmla="*/ 78 h 78"/>
                <a:gd name="T42" fmla="*/ 24 w 62"/>
                <a:gd name="T43" fmla="*/ 78 h 78"/>
                <a:gd name="T44" fmla="*/ 18 w 62"/>
                <a:gd name="T45" fmla="*/ 76 h 78"/>
                <a:gd name="T46" fmla="*/ 12 w 62"/>
                <a:gd name="T47" fmla="*/ 75 h 78"/>
                <a:gd name="T48" fmla="*/ 7 w 62"/>
                <a:gd name="T49" fmla="*/ 70 h 78"/>
                <a:gd name="T50" fmla="*/ 4 w 62"/>
                <a:gd name="T51" fmla="*/ 66 h 78"/>
                <a:gd name="T52" fmla="*/ 1 w 62"/>
                <a:gd name="T53" fmla="*/ 61 h 78"/>
                <a:gd name="T54" fmla="*/ 0 w 62"/>
                <a:gd name="T55" fmla="*/ 54 h 78"/>
                <a:gd name="T56" fmla="*/ 0 w 62"/>
                <a:gd name="T57" fmla="*/ 22 h 78"/>
                <a:gd name="T58" fmla="*/ 1 w 62"/>
                <a:gd name="T59" fmla="*/ 16 h 78"/>
                <a:gd name="T60" fmla="*/ 4 w 62"/>
                <a:gd name="T61" fmla="*/ 10 h 78"/>
                <a:gd name="T62" fmla="*/ 7 w 62"/>
                <a:gd name="T63" fmla="*/ 6 h 78"/>
                <a:gd name="T64" fmla="*/ 12 w 62"/>
                <a:gd name="T65" fmla="*/ 3 h 78"/>
                <a:gd name="T66" fmla="*/ 18 w 62"/>
                <a:gd name="T67" fmla="*/ 0 h 78"/>
                <a:gd name="T68" fmla="*/ 24 w 6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8">
                  <a:moveTo>
                    <a:pt x="24" y="22"/>
                  </a:moveTo>
                  <a:lnTo>
                    <a:pt x="24" y="54"/>
                  </a:lnTo>
                  <a:lnTo>
                    <a:pt x="38" y="55"/>
                  </a:lnTo>
                  <a:lnTo>
                    <a:pt x="38" y="54"/>
                  </a:lnTo>
                  <a:lnTo>
                    <a:pt x="38" y="22"/>
                  </a:lnTo>
                  <a:lnTo>
                    <a:pt x="24" y="22"/>
                  </a:lnTo>
                  <a:close/>
                  <a:moveTo>
                    <a:pt x="24" y="0"/>
                  </a:moveTo>
                  <a:lnTo>
                    <a:pt x="38" y="0"/>
                  </a:lnTo>
                  <a:lnTo>
                    <a:pt x="44" y="0"/>
                  </a:lnTo>
                  <a:lnTo>
                    <a:pt x="50" y="3"/>
                  </a:lnTo>
                  <a:lnTo>
                    <a:pt x="55" y="6"/>
                  </a:lnTo>
                  <a:lnTo>
                    <a:pt x="58" y="10"/>
                  </a:lnTo>
                  <a:lnTo>
                    <a:pt x="61" y="16"/>
                  </a:lnTo>
                  <a:lnTo>
                    <a:pt x="62" y="22"/>
                  </a:lnTo>
                  <a:lnTo>
                    <a:pt x="62" y="54"/>
                  </a:lnTo>
                  <a:lnTo>
                    <a:pt x="61" y="61"/>
                  </a:lnTo>
                  <a:lnTo>
                    <a:pt x="58" y="66"/>
                  </a:lnTo>
                  <a:lnTo>
                    <a:pt x="55" y="70"/>
                  </a:lnTo>
                  <a:lnTo>
                    <a:pt x="50" y="75"/>
                  </a:lnTo>
                  <a:lnTo>
                    <a:pt x="44" y="76"/>
                  </a:lnTo>
                  <a:lnTo>
                    <a:pt x="38" y="78"/>
                  </a:lnTo>
                  <a:lnTo>
                    <a:pt x="24" y="78"/>
                  </a:lnTo>
                  <a:lnTo>
                    <a:pt x="18" y="76"/>
                  </a:lnTo>
                  <a:lnTo>
                    <a:pt x="12" y="75"/>
                  </a:lnTo>
                  <a:lnTo>
                    <a:pt x="7" y="70"/>
                  </a:lnTo>
                  <a:lnTo>
                    <a:pt x="4" y="66"/>
                  </a:lnTo>
                  <a:lnTo>
                    <a:pt x="1" y="61"/>
                  </a:lnTo>
                  <a:lnTo>
                    <a:pt x="0" y="54"/>
                  </a:lnTo>
                  <a:lnTo>
                    <a:pt x="0" y="22"/>
                  </a:lnTo>
                  <a:lnTo>
                    <a:pt x="1" y="16"/>
                  </a:lnTo>
                  <a:lnTo>
                    <a:pt x="4" y="10"/>
                  </a:lnTo>
                  <a:lnTo>
                    <a:pt x="7" y="6"/>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1" name="Freeform 309">
              <a:extLst>
                <a:ext uri="{FF2B5EF4-FFF2-40B4-BE49-F238E27FC236}">
                  <a16:creationId xmlns:a16="http://schemas.microsoft.com/office/drawing/2014/main" id="{45B71510-A62C-40C4-B58F-6F085151752B}"/>
                </a:ext>
              </a:extLst>
            </p:cNvPr>
            <p:cNvSpPr>
              <a:spLocks/>
            </p:cNvSpPr>
            <p:nvPr/>
          </p:nvSpPr>
          <p:spPr bwMode="auto">
            <a:xfrm>
              <a:off x="3800476" y="3617913"/>
              <a:ext cx="34925" cy="47625"/>
            </a:xfrm>
            <a:custGeom>
              <a:avLst/>
              <a:gdLst>
                <a:gd name="T0" fmla="*/ 23 w 45"/>
                <a:gd name="T1" fmla="*/ 0 h 60"/>
                <a:gd name="T2" fmla="*/ 30 w 45"/>
                <a:gd name="T3" fmla="*/ 1 h 60"/>
                <a:gd name="T4" fmla="*/ 36 w 45"/>
                <a:gd name="T5" fmla="*/ 4 h 60"/>
                <a:gd name="T6" fmla="*/ 40 w 45"/>
                <a:gd name="T7" fmla="*/ 9 h 60"/>
                <a:gd name="T8" fmla="*/ 43 w 45"/>
                <a:gd name="T9" fmla="*/ 15 h 60"/>
                <a:gd name="T10" fmla="*/ 45 w 45"/>
                <a:gd name="T11" fmla="*/ 22 h 60"/>
                <a:gd name="T12" fmla="*/ 45 w 45"/>
                <a:gd name="T13" fmla="*/ 37 h 60"/>
                <a:gd name="T14" fmla="*/ 43 w 45"/>
                <a:gd name="T15" fmla="*/ 45 h 60"/>
                <a:gd name="T16" fmla="*/ 40 w 45"/>
                <a:gd name="T17" fmla="*/ 51 h 60"/>
                <a:gd name="T18" fmla="*/ 36 w 45"/>
                <a:gd name="T19" fmla="*/ 55 h 60"/>
                <a:gd name="T20" fmla="*/ 30 w 45"/>
                <a:gd name="T21" fmla="*/ 58 h 60"/>
                <a:gd name="T22" fmla="*/ 23 w 45"/>
                <a:gd name="T23" fmla="*/ 60 h 60"/>
                <a:gd name="T24" fmla="*/ 15 w 45"/>
                <a:gd name="T25" fmla="*/ 58 h 60"/>
                <a:gd name="T26" fmla="*/ 9 w 45"/>
                <a:gd name="T27" fmla="*/ 55 h 60"/>
                <a:gd name="T28" fmla="*/ 5 w 45"/>
                <a:gd name="T29" fmla="*/ 51 h 60"/>
                <a:gd name="T30" fmla="*/ 2 w 45"/>
                <a:gd name="T31" fmla="*/ 45 h 60"/>
                <a:gd name="T32" fmla="*/ 0 w 45"/>
                <a:gd name="T33" fmla="*/ 37 h 60"/>
                <a:gd name="T34" fmla="*/ 0 w 45"/>
                <a:gd name="T35" fmla="*/ 22 h 60"/>
                <a:gd name="T36" fmla="*/ 2 w 45"/>
                <a:gd name="T37" fmla="*/ 15 h 60"/>
                <a:gd name="T38" fmla="*/ 5 w 45"/>
                <a:gd name="T39" fmla="*/ 9 h 60"/>
                <a:gd name="T40" fmla="*/ 9 w 45"/>
                <a:gd name="T41" fmla="*/ 4 h 60"/>
                <a:gd name="T42" fmla="*/ 15 w 45"/>
                <a:gd name="T43" fmla="*/ 1 h 60"/>
                <a:gd name="T44" fmla="*/ 23 w 45"/>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60">
                  <a:moveTo>
                    <a:pt x="23" y="0"/>
                  </a:moveTo>
                  <a:lnTo>
                    <a:pt x="30" y="1"/>
                  </a:lnTo>
                  <a:lnTo>
                    <a:pt x="36" y="4"/>
                  </a:lnTo>
                  <a:lnTo>
                    <a:pt x="40" y="9"/>
                  </a:lnTo>
                  <a:lnTo>
                    <a:pt x="43" y="15"/>
                  </a:lnTo>
                  <a:lnTo>
                    <a:pt x="45" y="22"/>
                  </a:lnTo>
                  <a:lnTo>
                    <a:pt x="45" y="37"/>
                  </a:lnTo>
                  <a:lnTo>
                    <a:pt x="43" y="45"/>
                  </a:lnTo>
                  <a:lnTo>
                    <a:pt x="40" y="51"/>
                  </a:lnTo>
                  <a:lnTo>
                    <a:pt x="36" y="55"/>
                  </a:lnTo>
                  <a:lnTo>
                    <a:pt x="30" y="58"/>
                  </a:lnTo>
                  <a:lnTo>
                    <a:pt x="23" y="60"/>
                  </a:lnTo>
                  <a:lnTo>
                    <a:pt x="15" y="58"/>
                  </a:lnTo>
                  <a:lnTo>
                    <a:pt x="9" y="55"/>
                  </a:lnTo>
                  <a:lnTo>
                    <a:pt x="5" y="51"/>
                  </a:lnTo>
                  <a:lnTo>
                    <a:pt x="2" y="45"/>
                  </a:lnTo>
                  <a:lnTo>
                    <a:pt x="0" y="37"/>
                  </a:lnTo>
                  <a:lnTo>
                    <a:pt x="0" y="22"/>
                  </a:lnTo>
                  <a:lnTo>
                    <a:pt x="2" y="15"/>
                  </a:lnTo>
                  <a:lnTo>
                    <a:pt x="5" y="9"/>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2" name="Freeform 310">
              <a:extLst>
                <a:ext uri="{FF2B5EF4-FFF2-40B4-BE49-F238E27FC236}">
                  <a16:creationId xmlns:a16="http://schemas.microsoft.com/office/drawing/2014/main" id="{0B24B9A3-D382-4D6C-BFBD-580566823924}"/>
                </a:ext>
              </a:extLst>
            </p:cNvPr>
            <p:cNvSpPr>
              <a:spLocks/>
            </p:cNvSpPr>
            <p:nvPr/>
          </p:nvSpPr>
          <p:spPr bwMode="auto">
            <a:xfrm>
              <a:off x="3917951" y="3532188"/>
              <a:ext cx="257175" cy="219075"/>
            </a:xfrm>
            <a:custGeom>
              <a:avLst/>
              <a:gdLst>
                <a:gd name="T0" fmla="*/ 164 w 324"/>
                <a:gd name="T1" fmla="*/ 0 h 275"/>
                <a:gd name="T2" fmla="*/ 186 w 324"/>
                <a:gd name="T3" fmla="*/ 0 h 275"/>
                <a:gd name="T4" fmla="*/ 186 w 324"/>
                <a:gd name="T5" fmla="*/ 93 h 275"/>
                <a:gd name="T6" fmla="*/ 180 w 324"/>
                <a:gd name="T7" fmla="*/ 99 h 275"/>
                <a:gd name="T8" fmla="*/ 229 w 324"/>
                <a:gd name="T9" fmla="*/ 123 h 275"/>
                <a:gd name="T10" fmla="*/ 197 w 324"/>
                <a:gd name="T11" fmla="*/ 132 h 275"/>
                <a:gd name="T12" fmla="*/ 324 w 324"/>
                <a:gd name="T13" fmla="*/ 154 h 275"/>
                <a:gd name="T14" fmla="*/ 218 w 324"/>
                <a:gd name="T15" fmla="*/ 165 h 275"/>
                <a:gd name="T16" fmla="*/ 255 w 324"/>
                <a:gd name="T17" fmla="*/ 169 h 275"/>
                <a:gd name="T18" fmla="*/ 186 w 324"/>
                <a:gd name="T19" fmla="*/ 197 h 275"/>
                <a:gd name="T20" fmla="*/ 186 w 324"/>
                <a:gd name="T21" fmla="*/ 275 h 275"/>
                <a:gd name="T22" fmla="*/ 164 w 324"/>
                <a:gd name="T23" fmla="*/ 275 h 275"/>
                <a:gd name="T24" fmla="*/ 164 w 324"/>
                <a:gd name="T25" fmla="*/ 182 h 275"/>
                <a:gd name="T26" fmla="*/ 0 w 324"/>
                <a:gd name="T27" fmla="*/ 165 h 275"/>
                <a:gd name="T28" fmla="*/ 161 w 324"/>
                <a:gd name="T29" fmla="*/ 148 h 275"/>
                <a:gd name="T30" fmla="*/ 83 w 324"/>
                <a:gd name="T31" fmla="*/ 133 h 275"/>
                <a:gd name="T32" fmla="*/ 161 w 324"/>
                <a:gd name="T33" fmla="*/ 115 h 275"/>
                <a:gd name="T34" fmla="*/ 137 w 324"/>
                <a:gd name="T35" fmla="*/ 105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80" y="99"/>
                  </a:lnTo>
                  <a:lnTo>
                    <a:pt x="229" y="123"/>
                  </a:lnTo>
                  <a:lnTo>
                    <a:pt x="197" y="132"/>
                  </a:lnTo>
                  <a:lnTo>
                    <a:pt x="324" y="154"/>
                  </a:lnTo>
                  <a:lnTo>
                    <a:pt x="218" y="165"/>
                  </a:lnTo>
                  <a:lnTo>
                    <a:pt x="255" y="169"/>
                  </a:lnTo>
                  <a:lnTo>
                    <a:pt x="186" y="197"/>
                  </a:lnTo>
                  <a:lnTo>
                    <a:pt x="186" y="275"/>
                  </a:lnTo>
                  <a:lnTo>
                    <a:pt x="164" y="275"/>
                  </a:lnTo>
                  <a:lnTo>
                    <a:pt x="164" y="182"/>
                  </a:lnTo>
                  <a:lnTo>
                    <a:pt x="0" y="165"/>
                  </a:lnTo>
                  <a:lnTo>
                    <a:pt x="161" y="148"/>
                  </a:lnTo>
                  <a:lnTo>
                    <a:pt x="83" y="133"/>
                  </a:lnTo>
                  <a:lnTo>
                    <a:pt x="161" y="115"/>
                  </a:lnTo>
                  <a:lnTo>
                    <a:pt x="137" y="105"/>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3" name="Freeform 311">
              <a:extLst>
                <a:ext uri="{FF2B5EF4-FFF2-40B4-BE49-F238E27FC236}">
                  <a16:creationId xmlns:a16="http://schemas.microsoft.com/office/drawing/2014/main" id="{568D7645-3A7C-456A-AC14-7EBA96355F10}"/>
                </a:ext>
              </a:extLst>
            </p:cNvPr>
            <p:cNvSpPr>
              <a:spLocks noEditPoints="1"/>
            </p:cNvSpPr>
            <p:nvPr/>
          </p:nvSpPr>
          <p:spPr bwMode="auto">
            <a:xfrm>
              <a:off x="3875088" y="3584575"/>
              <a:ext cx="114300" cy="114300"/>
            </a:xfrm>
            <a:custGeom>
              <a:avLst/>
              <a:gdLst>
                <a:gd name="T0" fmla="*/ 71 w 143"/>
                <a:gd name="T1" fmla="*/ 24 h 143"/>
                <a:gd name="T2" fmla="*/ 52 w 143"/>
                <a:gd name="T3" fmla="*/ 27 h 143"/>
                <a:gd name="T4" fmla="*/ 37 w 143"/>
                <a:gd name="T5" fmla="*/ 37 h 143"/>
                <a:gd name="T6" fmla="*/ 27 w 143"/>
                <a:gd name="T7" fmla="*/ 54 h 143"/>
                <a:gd name="T8" fmla="*/ 22 w 143"/>
                <a:gd name="T9" fmla="*/ 72 h 143"/>
                <a:gd name="T10" fmla="*/ 27 w 143"/>
                <a:gd name="T11" fmla="*/ 91 h 143"/>
                <a:gd name="T12" fmla="*/ 37 w 143"/>
                <a:gd name="T13" fmla="*/ 106 h 143"/>
                <a:gd name="T14" fmla="*/ 52 w 143"/>
                <a:gd name="T15" fmla="*/ 116 h 143"/>
                <a:gd name="T16" fmla="*/ 71 w 143"/>
                <a:gd name="T17" fmla="*/ 121 h 143"/>
                <a:gd name="T18" fmla="*/ 89 w 143"/>
                <a:gd name="T19" fmla="*/ 116 h 143"/>
                <a:gd name="T20" fmla="*/ 106 w 143"/>
                <a:gd name="T21" fmla="*/ 106 h 143"/>
                <a:gd name="T22" fmla="*/ 116 w 143"/>
                <a:gd name="T23" fmla="*/ 91 h 143"/>
                <a:gd name="T24" fmla="*/ 119 w 143"/>
                <a:gd name="T25" fmla="*/ 72 h 143"/>
                <a:gd name="T26" fmla="*/ 116 w 143"/>
                <a:gd name="T27" fmla="*/ 54 h 143"/>
                <a:gd name="T28" fmla="*/ 106 w 143"/>
                <a:gd name="T29" fmla="*/ 37 h 143"/>
                <a:gd name="T30" fmla="*/ 89 w 143"/>
                <a:gd name="T31" fmla="*/ 27 h 143"/>
                <a:gd name="T32" fmla="*/ 71 w 143"/>
                <a:gd name="T33" fmla="*/ 24 h 143"/>
                <a:gd name="T34" fmla="*/ 71 w 143"/>
                <a:gd name="T35" fmla="*/ 0 h 143"/>
                <a:gd name="T36" fmla="*/ 94 w 143"/>
                <a:gd name="T37" fmla="*/ 4 h 143"/>
                <a:gd name="T38" fmla="*/ 113 w 143"/>
                <a:gd name="T39" fmla="*/ 15 h 143"/>
                <a:gd name="T40" fmla="*/ 128 w 143"/>
                <a:gd name="T41" fmla="*/ 30 h 143"/>
                <a:gd name="T42" fmla="*/ 139 w 143"/>
                <a:gd name="T43" fmla="*/ 49 h 143"/>
                <a:gd name="T44" fmla="*/ 143 w 143"/>
                <a:gd name="T45" fmla="*/ 72 h 143"/>
                <a:gd name="T46" fmla="*/ 139 w 143"/>
                <a:gd name="T47" fmla="*/ 94 h 143"/>
                <a:gd name="T48" fmla="*/ 128 w 143"/>
                <a:gd name="T49" fmla="*/ 114 h 143"/>
                <a:gd name="T50" fmla="*/ 113 w 143"/>
                <a:gd name="T51" fmla="*/ 130 h 143"/>
                <a:gd name="T52" fmla="*/ 94 w 143"/>
                <a:gd name="T53" fmla="*/ 140 h 143"/>
                <a:gd name="T54" fmla="*/ 71 w 143"/>
                <a:gd name="T55" fmla="*/ 143 h 143"/>
                <a:gd name="T56" fmla="*/ 49 w 143"/>
                <a:gd name="T57" fmla="*/ 140 h 143"/>
                <a:gd name="T58" fmla="*/ 28 w 143"/>
                <a:gd name="T59" fmla="*/ 130 h 143"/>
                <a:gd name="T60" fmla="*/ 13 w 143"/>
                <a:gd name="T61" fmla="*/ 114 h 143"/>
                <a:gd name="T62" fmla="*/ 3 w 143"/>
                <a:gd name="T63" fmla="*/ 94 h 143"/>
                <a:gd name="T64" fmla="*/ 0 w 143"/>
                <a:gd name="T65" fmla="*/ 72 h 143"/>
                <a:gd name="T66" fmla="*/ 3 w 143"/>
                <a:gd name="T67" fmla="*/ 49 h 143"/>
                <a:gd name="T68" fmla="*/ 13 w 143"/>
                <a:gd name="T69" fmla="*/ 30 h 143"/>
                <a:gd name="T70" fmla="*/ 28 w 143"/>
                <a:gd name="T71" fmla="*/ 15 h 143"/>
                <a:gd name="T72" fmla="*/ 49 w 143"/>
                <a:gd name="T73" fmla="*/ 4 h 143"/>
                <a:gd name="T74" fmla="*/ 71 w 143"/>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3">
                  <a:moveTo>
                    <a:pt x="71" y="24"/>
                  </a:moveTo>
                  <a:lnTo>
                    <a:pt x="52" y="27"/>
                  </a:lnTo>
                  <a:lnTo>
                    <a:pt x="37" y="37"/>
                  </a:lnTo>
                  <a:lnTo>
                    <a:pt x="27" y="54"/>
                  </a:lnTo>
                  <a:lnTo>
                    <a:pt x="22" y="72"/>
                  </a:lnTo>
                  <a:lnTo>
                    <a:pt x="27" y="91"/>
                  </a:lnTo>
                  <a:lnTo>
                    <a:pt x="37" y="106"/>
                  </a:lnTo>
                  <a:lnTo>
                    <a:pt x="52" y="116"/>
                  </a:lnTo>
                  <a:lnTo>
                    <a:pt x="71" y="121"/>
                  </a:lnTo>
                  <a:lnTo>
                    <a:pt x="89" y="116"/>
                  </a:lnTo>
                  <a:lnTo>
                    <a:pt x="106" y="106"/>
                  </a:lnTo>
                  <a:lnTo>
                    <a:pt x="116" y="91"/>
                  </a:lnTo>
                  <a:lnTo>
                    <a:pt x="119" y="72"/>
                  </a:lnTo>
                  <a:lnTo>
                    <a:pt x="116" y="54"/>
                  </a:lnTo>
                  <a:lnTo>
                    <a:pt x="106" y="37"/>
                  </a:lnTo>
                  <a:lnTo>
                    <a:pt x="89" y="27"/>
                  </a:lnTo>
                  <a:lnTo>
                    <a:pt x="71" y="24"/>
                  </a:lnTo>
                  <a:close/>
                  <a:moveTo>
                    <a:pt x="71" y="0"/>
                  </a:moveTo>
                  <a:lnTo>
                    <a:pt x="94" y="4"/>
                  </a:lnTo>
                  <a:lnTo>
                    <a:pt x="113" y="15"/>
                  </a:lnTo>
                  <a:lnTo>
                    <a:pt x="128" y="30"/>
                  </a:lnTo>
                  <a:lnTo>
                    <a:pt x="139" y="49"/>
                  </a:lnTo>
                  <a:lnTo>
                    <a:pt x="143" y="72"/>
                  </a:lnTo>
                  <a:lnTo>
                    <a:pt x="139" y="94"/>
                  </a:lnTo>
                  <a:lnTo>
                    <a:pt x="128" y="114"/>
                  </a:lnTo>
                  <a:lnTo>
                    <a:pt x="113" y="130"/>
                  </a:lnTo>
                  <a:lnTo>
                    <a:pt x="94" y="140"/>
                  </a:lnTo>
                  <a:lnTo>
                    <a:pt x="71" y="143"/>
                  </a:lnTo>
                  <a:lnTo>
                    <a:pt x="49" y="140"/>
                  </a:lnTo>
                  <a:lnTo>
                    <a:pt x="28" y="130"/>
                  </a:lnTo>
                  <a:lnTo>
                    <a:pt x="13" y="114"/>
                  </a:lnTo>
                  <a:lnTo>
                    <a:pt x="3" y="94"/>
                  </a:lnTo>
                  <a:lnTo>
                    <a:pt x="0" y="72"/>
                  </a:lnTo>
                  <a:lnTo>
                    <a:pt x="3" y="49"/>
                  </a:lnTo>
                  <a:lnTo>
                    <a:pt x="13" y="30"/>
                  </a:lnTo>
                  <a:lnTo>
                    <a:pt x="28" y="15"/>
                  </a:lnTo>
                  <a:lnTo>
                    <a:pt x="49" y="4"/>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4" name="Freeform 312">
              <a:extLst>
                <a:ext uri="{FF2B5EF4-FFF2-40B4-BE49-F238E27FC236}">
                  <a16:creationId xmlns:a16="http://schemas.microsoft.com/office/drawing/2014/main" id="{4376A0C1-31BD-459F-9CED-8F154CAF3295}"/>
                </a:ext>
              </a:extLst>
            </p:cNvPr>
            <p:cNvSpPr>
              <a:spLocks noEditPoints="1"/>
            </p:cNvSpPr>
            <p:nvPr/>
          </p:nvSpPr>
          <p:spPr bwMode="auto">
            <a:xfrm>
              <a:off x="3905251" y="3606800"/>
              <a:ext cx="71438" cy="71437"/>
            </a:xfrm>
            <a:custGeom>
              <a:avLst/>
              <a:gdLst>
                <a:gd name="T0" fmla="*/ 33 w 90"/>
                <a:gd name="T1" fmla="*/ 23 h 90"/>
                <a:gd name="T2" fmla="*/ 25 w 90"/>
                <a:gd name="T3" fmla="*/ 23 h 90"/>
                <a:gd name="T4" fmla="*/ 24 w 90"/>
                <a:gd name="T5" fmla="*/ 24 h 90"/>
                <a:gd name="T6" fmla="*/ 24 w 90"/>
                <a:gd name="T7" fmla="*/ 26 h 90"/>
                <a:gd name="T8" fmla="*/ 22 w 90"/>
                <a:gd name="T9" fmla="*/ 27 h 90"/>
                <a:gd name="T10" fmla="*/ 24 w 90"/>
                <a:gd name="T11" fmla="*/ 30 h 90"/>
                <a:gd name="T12" fmla="*/ 25 w 90"/>
                <a:gd name="T13" fmla="*/ 35 h 90"/>
                <a:gd name="T14" fmla="*/ 30 w 90"/>
                <a:gd name="T15" fmla="*/ 39 h 90"/>
                <a:gd name="T16" fmla="*/ 39 w 90"/>
                <a:gd name="T17" fmla="*/ 47 h 90"/>
                <a:gd name="T18" fmla="*/ 28 w 90"/>
                <a:gd name="T19" fmla="*/ 56 h 90"/>
                <a:gd name="T20" fmla="*/ 27 w 90"/>
                <a:gd name="T21" fmla="*/ 57 h 90"/>
                <a:gd name="T22" fmla="*/ 25 w 90"/>
                <a:gd name="T23" fmla="*/ 60 h 90"/>
                <a:gd name="T24" fmla="*/ 24 w 90"/>
                <a:gd name="T25" fmla="*/ 63 h 90"/>
                <a:gd name="T26" fmla="*/ 24 w 90"/>
                <a:gd name="T27" fmla="*/ 65 h 90"/>
                <a:gd name="T28" fmla="*/ 24 w 90"/>
                <a:gd name="T29" fmla="*/ 65 h 90"/>
                <a:gd name="T30" fmla="*/ 25 w 90"/>
                <a:gd name="T31" fmla="*/ 66 h 90"/>
                <a:gd name="T32" fmla="*/ 27 w 90"/>
                <a:gd name="T33" fmla="*/ 66 h 90"/>
                <a:gd name="T34" fmla="*/ 28 w 90"/>
                <a:gd name="T35" fmla="*/ 68 h 90"/>
                <a:gd name="T36" fmla="*/ 28 w 90"/>
                <a:gd name="T37" fmla="*/ 68 h 90"/>
                <a:gd name="T38" fmla="*/ 37 w 90"/>
                <a:gd name="T39" fmla="*/ 63 h 90"/>
                <a:gd name="T40" fmla="*/ 49 w 90"/>
                <a:gd name="T41" fmla="*/ 56 h 90"/>
                <a:gd name="T42" fmla="*/ 60 w 90"/>
                <a:gd name="T43" fmla="*/ 44 h 90"/>
                <a:gd name="T44" fmla="*/ 51 w 90"/>
                <a:gd name="T45" fmla="*/ 35 h 90"/>
                <a:gd name="T46" fmla="*/ 42 w 90"/>
                <a:gd name="T47" fmla="*/ 27 h 90"/>
                <a:gd name="T48" fmla="*/ 33 w 90"/>
                <a:gd name="T49" fmla="*/ 23 h 90"/>
                <a:gd name="T50" fmla="*/ 28 w 90"/>
                <a:gd name="T51" fmla="*/ 0 h 90"/>
                <a:gd name="T52" fmla="*/ 43 w 90"/>
                <a:gd name="T53" fmla="*/ 3 h 90"/>
                <a:gd name="T54" fmla="*/ 58 w 90"/>
                <a:gd name="T55" fmla="*/ 11 h 90"/>
                <a:gd name="T56" fmla="*/ 70 w 90"/>
                <a:gd name="T57" fmla="*/ 21 h 90"/>
                <a:gd name="T58" fmla="*/ 79 w 90"/>
                <a:gd name="T59" fmla="*/ 30 h 90"/>
                <a:gd name="T60" fmla="*/ 84 w 90"/>
                <a:gd name="T61" fmla="*/ 38 h 90"/>
                <a:gd name="T62" fmla="*/ 90 w 90"/>
                <a:gd name="T63" fmla="*/ 44 h 90"/>
                <a:gd name="T64" fmla="*/ 84 w 90"/>
                <a:gd name="T65" fmla="*/ 51 h 90"/>
                <a:gd name="T66" fmla="*/ 79 w 90"/>
                <a:gd name="T67" fmla="*/ 57 h 90"/>
                <a:gd name="T68" fmla="*/ 69 w 90"/>
                <a:gd name="T69" fmla="*/ 68 h 90"/>
                <a:gd name="T70" fmla="*/ 57 w 90"/>
                <a:gd name="T71" fmla="*/ 78 h 90"/>
                <a:gd name="T72" fmla="*/ 43 w 90"/>
                <a:gd name="T73" fmla="*/ 87 h 90"/>
                <a:gd name="T74" fmla="*/ 28 w 90"/>
                <a:gd name="T75" fmla="*/ 90 h 90"/>
                <a:gd name="T76" fmla="*/ 22 w 90"/>
                <a:gd name="T77" fmla="*/ 90 h 90"/>
                <a:gd name="T78" fmla="*/ 18 w 90"/>
                <a:gd name="T79" fmla="*/ 88 h 90"/>
                <a:gd name="T80" fmla="*/ 11 w 90"/>
                <a:gd name="T81" fmla="*/ 84 h 90"/>
                <a:gd name="T82" fmla="*/ 6 w 90"/>
                <a:gd name="T83" fmla="*/ 80 h 90"/>
                <a:gd name="T84" fmla="*/ 3 w 90"/>
                <a:gd name="T85" fmla="*/ 77 h 90"/>
                <a:gd name="T86" fmla="*/ 2 w 90"/>
                <a:gd name="T87" fmla="*/ 72 h 90"/>
                <a:gd name="T88" fmla="*/ 0 w 90"/>
                <a:gd name="T89" fmla="*/ 68 h 90"/>
                <a:gd name="T90" fmla="*/ 0 w 90"/>
                <a:gd name="T91" fmla="*/ 62 h 90"/>
                <a:gd name="T92" fmla="*/ 2 w 90"/>
                <a:gd name="T93" fmla="*/ 56 h 90"/>
                <a:gd name="T94" fmla="*/ 3 w 90"/>
                <a:gd name="T95" fmla="*/ 51 h 90"/>
                <a:gd name="T96" fmla="*/ 6 w 90"/>
                <a:gd name="T97" fmla="*/ 47 h 90"/>
                <a:gd name="T98" fmla="*/ 2 w 90"/>
                <a:gd name="T99" fmla="*/ 39 h 90"/>
                <a:gd name="T100" fmla="*/ 0 w 90"/>
                <a:gd name="T101" fmla="*/ 32 h 90"/>
                <a:gd name="T102" fmla="*/ 0 w 90"/>
                <a:gd name="T103" fmla="*/ 24 h 90"/>
                <a:gd name="T104" fmla="*/ 2 w 90"/>
                <a:gd name="T105" fmla="*/ 18 h 90"/>
                <a:gd name="T106" fmla="*/ 3 w 90"/>
                <a:gd name="T107" fmla="*/ 14 h 90"/>
                <a:gd name="T108" fmla="*/ 6 w 90"/>
                <a:gd name="T109" fmla="*/ 9 h 90"/>
                <a:gd name="T110" fmla="*/ 9 w 90"/>
                <a:gd name="T111" fmla="*/ 6 h 90"/>
                <a:gd name="T112" fmla="*/ 12 w 90"/>
                <a:gd name="T113" fmla="*/ 5 h 90"/>
                <a:gd name="T114" fmla="*/ 14 w 90"/>
                <a:gd name="T115" fmla="*/ 3 h 90"/>
                <a:gd name="T116" fmla="*/ 21 w 90"/>
                <a:gd name="T117" fmla="*/ 0 h 90"/>
                <a:gd name="T118" fmla="*/ 28 w 90"/>
                <a:gd name="T1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90">
                  <a:moveTo>
                    <a:pt x="33" y="23"/>
                  </a:moveTo>
                  <a:lnTo>
                    <a:pt x="25" y="23"/>
                  </a:lnTo>
                  <a:lnTo>
                    <a:pt x="24" y="24"/>
                  </a:lnTo>
                  <a:lnTo>
                    <a:pt x="24" y="26"/>
                  </a:lnTo>
                  <a:lnTo>
                    <a:pt x="22" y="27"/>
                  </a:lnTo>
                  <a:lnTo>
                    <a:pt x="24" y="30"/>
                  </a:lnTo>
                  <a:lnTo>
                    <a:pt x="25" y="35"/>
                  </a:lnTo>
                  <a:lnTo>
                    <a:pt x="30" y="39"/>
                  </a:lnTo>
                  <a:lnTo>
                    <a:pt x="39" y="47"/>
                  </a:lnTo>
                  <a:lnTo>
                    <a:pt x="28" y="56"/>
                  </a:lnTo>
                  <a:lnTo>
                    <a:pt x="27" y="57"/>
                  </a:lnTo>
                  <a:lnTo>
                    <a:pt x="25" y="60"/>
                  </a:lnTo>
                  <a:lnTo>
                    <a:pt x="24" y="63"/>
                  </a:lnTo>
                  <a:lnTo>
                    <a:pt x="24" y="65"/>
                  </a:lnTo>
                  <a:lnTo>
                    <a:pt x="24" y="65"/>
                  </a:lnTo>
                  <a:lnTo>
                    <a:pt x="25" y="66"/>
                  </a:lnTo>
                  <a:lnTo>
                    <a:pt x="27" y="66"/>
                  </a:lnTo>
                  <a:lnTo>
                    <a:pt x="28" y="68"/>
                  </a:lnTo>
                  <a:lnTo>
                    <a:pt x="28" y="68"/>
                  </a:lnTo>
                  <a:lnTo>
                    <a:pt x="37" y="63"/>
                  </a:lnTo>
                  <a:lnTo>
                    <a:pt x="49" y="56"/>
                  </a:lnTo>
                  <a:lnTo>
                    <a:pt x="60" y="44"/>
                  </a:lnTo>
                  <a:lnTo>
                    <a:pt x="51" y="35"/>
                  </a:lnTo>
                  <a:lnTo>
                    <a:pt x="42" y="27"/>
                  </a:lnTo>
                  <a:lnTo>
                    <a:pt x="33" y="23"/>
                  </a:lnTo>
                  <a:close/>
                  <a:moveTo>
                    <a:pt x="28" y="0"/>
                  </a:moveTo>
                  <a:lnTo>
                    <a:pt x="43" y="3"/>
                  </a:lnTo>
                  <a:lnTo>
                    <a:pt x="58" y="11"/>
                  </a:lnTo>
                  <a:lnTo>
                    <a:pt x="70" y="21"/>
                  </a:lnTo>
                  <a:lnTo>
                    <a:pt x="79" y="30"/>
                  </a:lnTo>
                  <a:lnTo>
                    <a:pt x="84" y="38"/>
                  </a:lnTo>
                  <a:lnTo>
                    <a:pt x="90" y="44"/>
                  </a:lnTo>
                  <a:lnTo>
                    <a:pt x="84" y="51"/>
                  </a:lnTo>
                  <a:lnTo>
                    <a:pt x="79" y="57"/>
                  </a:lnTo>
                  <a:lnTo>
                    <a:pt x="69" y="68"/>
                  </a:lnTo>
                  <a:lnTo>
                    <a:pt x="57" y="78"/>
                  </a:lnTo>
                  <a:lnTo>
                    <a:pt x="43" y="87"/>
                  </a:lnTo>
                  <a:lnTo>
                    <a:pt x="28" y="90"/>
                  </a:lnTo>
                  <a:lnTo>
                    <a:pt x="22" y="90"/>
                  </a:lnTo>
                  <a:lnTo>
                    <a:pt x="18" y="88"/>
                  </a:lnTo>
                  <a:lnTo>
                    <a:pt x="11" y="84"/>
                  </a:lnTo>
                  <a:lnTo>
                    <a:pt x="6" y="80"/>
                  </a:lnTo>
                  <a:lnTo>
                    <a:pt x="3" y="77"/>
                  </a:lnTo>
                  <a:lnTo>
                    <a:pt x="2" y="72"/>
                  </a:lnTo>
                  <a:lnTo>
                    <a:pt x="0" y="68"/>
                  </a:lnTo>
                  <a:lnTo>
                    <a:pt x="0" y="62"/>
                  </a:lnTo>
                  <a:lnTo>
                    <a:pt x="2" y="56"/>
                  </a:lnTo>
                  <a:lnTo>
                    <a:pt x="3" y="51"/>
                  </a:lnTo>
                  <a:lnTo>
                    <a:pt x="6" y="47"/>
                  </a:lnTo>
                  <a:lnTo>
                    <a:pt x="2" y="39"/>
                  </a:lnTo>
                  <a:lnTo>
                    <a:pt x="0" y="32"/>
                  </a:lnTo>
                  <a:lnTo>
                    <a:pt x="0" y="24"/>
                  </a:lnTo>
                  <a:lnTo>
                    <a:pt x="2" y="18"/>
                  </a:lnTo>
                  <a:lnTo>
                    <a:pt x="3" y="14"/>
                  </a:lnTo>
                  <a:lnTo>
                    <a:pt x="6" y="9"/>
                  </a:lnTo>
                  <a:lnTo>
                    <a:pt x="9" y="6"/>
                  </a:lnTo>
                  <a:lnTo>
                    <a:pt x="12" y="5"/>
                  </a:lnTo>
                  <a:lnTo>
                    <a:pt x="14" y="3"/>
                  </a:lnTo>
                  <a:lnTo>
                    <a:pt x="21" y="0"/>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5" name="Freeform 313">
              <a:extLst>
                <a:ext uri="{FF2B5EF4-FFF2-40B4-BE49-F238E27FC236}">
                  <a16:creationId xmlns:a16="http://schemas.microsoft.com/office/drawing/2014/main" id="{0C1D3800-1C80-44D3-86C6-F0FB56DD8DD0}"/>
                </a:ext>
              </a:extLst>
            </p:cNvPr>
            <p:cNvSpPr>
              <a:spLocks noEditPoints="1"/>
            </p:cNvSpPr>
            <p:nvPr/>
          </p:nvSpPr>
          <p:spPr bwMode="auto">
            <a:xfrm>
              <a:off x="4511676" y="1716088"/>
              <a:ext cx="514350" cy="287337"/>
            </a:xfrm>
            <a:custGeom>
              <a:avLst/>
              <a:gdLst>
                <a:gd name="T0" fmla="*/ 139 w 650"/>
                <a:gd name="T1" fmla="*/ 26 h 361"/>
                <a:gd name="T2" fmla="*/ 115 w 650"/>
                <a:gd name="T3" fmla="*/ 47 h 361"/>
                <a:gd name="T4" fmla="*/ 108 w 650"/>
                <a:gd name="T5" fmla="*/ 77 h 361"/>
                <a:gd name="T6" fmla="*/ 100 w 650"/>
                <a:gd name="T7" fmla="*/ 79 h 361"/>
                <a:gd name="T8" fmla="*/ 88 w 650"/>
                <a:gd name="T9" fmla="*/ 89 h 361"/>
                <a:gd name="T10" fmla="*/ 67 w 650"/>
                <a:gd name="T11" fmla="*/ 92 h 361"/>
                <a:gd name="T12" fmla="*/ 24 w 650"/>
                <a:gd name="T13" fmla="*/ 95 h 361"/>
                <a:gd name="T14" fmla="*/ 70 w 650"/>
                <a:gd name="T15" fmla="*/ 266 h 361"/>
                <a:gd name="T16" fmla="*/ 79 w 650"/>
                <a:gd name="T17" fmla="*/ 270 h 361"/>
                <a:gd name="T18" fmla="*/ 97 w 650"/>
                <a:gd name="T19" fmla="*/ 279 h 361"/>
                <a:gd name="T20" fmla="*/ 103 w 650"/>
                <a:gd name="T21" fmla="*/ 288 h 361"/>
                <a:gd name="T22" fmla="*/ 109 w 650"/>
                <a:gd name="T23" fmla="*/ 297 h 361"/>
                <a:gd name="T24" fmla="*/ 126 w 650"/>
                <a:gd name="T25" fmla="*/ 327 h 361"/>
                <a:gd name="T26" fmla="*/ 155 w 650"/>
                <a:gd name="T27" fmla="*/ 337 h 361"/>
                <a:gd name="T28" fmla="*/ 511 w 650"/>
                <a:gd name="T29" fmla="*/ 334 h 361"/>
                <a:gd name="T30" fmla="*/ 536 w 650"/>
                <a:gd name="T31" fmla="*/ 314 h 361"/>
                <a:gd name="T32" fmla="*/ 542 w 650"/>
                <a:gd name="T33" fmla="*/ 288 h 361"/>
                <a:gd name="T34" fmla="*/ 550 w 650"/>
                <a:gd name="T35" fmla="*/ 284 h 361"/>
                <a:gd name="T36" fmla="*/ 565 w 650"/>
                <a:gd name="T37" fmla="*/ 272 h 361"/>
                <a:gd name="T38" fmla="*/ 584 w 650"/>
                <a:gd name="T39" fmla="*/ 269 h 361"/>
                <a:gd name="T40" fmla="*/ 627 w 650"/>
                <a:gd name="T41" fmla="*/ 266 h 361"/>
                <a:gd name="T42" fmla="*/ 590 w 650"/>
                <a:gd name="T43" fmla="*/ 95 h 361"/>
                <a:gd name="T44" fmla="*/ 586 w 650"/>
                <a:gd name="T45" fmla="*/ 94 h 361"/>
                <a:gd name="T46" fmla="*/ 563 w 650"/>
                <a:gd name="T47" fmla="*/ 89 h 361"/>
                <a:gd name="T48" fmla="*/ 548 w 650"/>
                <a:gd name="T49" fmla="*/ 76 h 361"/>
                <a:gd name="T50" fmla="*/ 542 w 650"/>
                <a:gd name="T51" fmla="*/ 64 h 361"/>
                <a:gd name="T52" fmla="*/ 526 w 650"/>
                <a:gd name="T53" fmla="*/ 35 h 361"/>
                <a:gd name="T54" fmla="*/ 494 w 650"/>
                <a:gd name="T55" fmla="*/ 23 h 361"/>
                <a:gd name="T56" fmla="*/ 155 w 650"/>
                <a:gd name="T57" fmla="*/ 0 h 361"/>
                <a:gd name="T58" fmla="*/ 515 w 650"/>
                <a:gd name="T59" fmla="*/ 4 h 361"/>
                <a:gd name="T60" fmla="*/ 551 w 650"/>
                <a:gd name="T61" fmla="*/ 28 h 361"/>
                <a:gd name="T62" fmla="*/ 563 w 650"/>
                <a:gd name="T63" fmla="*/ 46 h 361"/>
                <a:gd name="T64" fmla="*/ 569 w 650"/>
                <a:gd name="T65" fmla="*/ 64 h 361"/>
                <a:gd name="T66" fmla="*/ 574 w 650"/>
                <a:gd name="T67" fmla="*/ 68 h 361"/>
                <a:gd name="T68" fmla="*/ 581 w 650"/>
                <a:gd name="T69" fmla="*/ 70 h 361"/>
                <a:gd name="T70" fmla="*/ 599 w 650"/>
                <a:gd name="T71" fmla="*/ 70 h 361"/>
                <a:gd name="T72" fmla="*/ 650 w 650"/>
                <a:gd name="T73" fmla="*/ 73 h 361"/>
                <a:gd name="T74" fmla="*/ 606 w 650"/>
                <a:gd name="T75" fmla="*/ 288 h 361"/>
                <a:gd name="T76" fmla="*/ 586 w 650"/>
                <a:gd name="T77" fmla="*/ 291 h 361"/>
                <a:gd name="T78" fmla="*/ 577 w 650"/>
                <a:gd name="T79" fmla="*/ 293 h 361"/>
                <a:gd name="T80" fmla="*/ 571 w 650"/>
                <a:gd name="T81" fmla="*/ 296 h 361"/>
                <a:gd name="T82" fmla="*/ 568 w 650"/>
                <a:gd name="T83" fmla="*/ 300 h 361"/>
                <a:gd name="T84" fmla="*/ 562 w 650"/>
                <a:gd name="T85" fmla="*/ 311 h 361"/>
                <a:gd name="T86" fmla="*/ 536 w 650"/>
                <a:gd name="T87" fmla="*/ 346 h 361"/>
                <a:gd name="T88" fmla="*/ 494 w 650"/>
                <a:gd name="T89" fmla="*/ 361 h 361"/>
                <a:gd name="T90" fmla="*/ 133 w 650"/>
                <a:gd name="T91" fmla="*/ 357 h 361"/>
                <a:gd name="T92" fmla="*/ 99 w 650"/>
                <a:gd name="T93" fmla="*/ 331 h 361"/>
                <a:gd name="T94" fmla="*/ 87 w 650"/>
                <a:gd name="T95" fmla="*/ 312 h 361"/>
                <a:gd name="T96" fmla="*/ 82 w 650"/>
                <a:gd name="T97" fmla="*/ 297 h 361"/>
                <a:gd name="T98" fmla="*/ 78 w 650"/>
                <a:gd name="T99" fmla="*/ 293 h 361"/>
                <a:gd name="T100" fmla="*/ 70 w 650"/>
                <a:gd name="T101" fmla="*/ 291 h 361"/>
                <a:gd name="T102" fmla="*/ 39 w 650"/>
                <a:gd name="T103" fmla="*/ 291 h 361"/>
                <a:gd name="T104" fmla="*/ 0 w 650"/>
                <a:gd name="T105" fmla="*/ 288 h 361"/>
                <a:gd name="T106" fmla="*/ 42 w 650"/>
                <a:gd name="T107" fmla="*/ 73 h 361"/>
                <a:gd name="T108" fmla="*/ 64 w 650"/>
                <a:gd name="T109" fmla="*/ 70 h 361"/>
                <a:gd name="T110" fmla="*/ 75 w 650"/>
                <a:gd name="T111" fmla="*/ 70 h 361"/>
                <a:gd name="T112" fmla="*/ 81 w 650"/>
                <a:gd name="T113" fmla="*/ 67 h 361"/>
                <a:gd name="T114" fmla="*/ 84 w 650"/>
                <a:gd name="T115" fmla="*/ 61 h 361"/>
                <a:gd name="T116" fmla="*/ 90 w 650"/>
                <a:gd name="T117" fmla="*/ 47 h 361"/>
                <a:gd name="T118" fmla="*/ 115 w 650"/>
                <a:gd name="T119" fmla="*/ 13 h 361"/>
                <a:gd name="T120" fmla="*/ 155 w 650"/>
                <a:gd name="T1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1">
                  <a:moveTo>
                    <a:pt x="155" y="23"/>
                  </a:moveTo>
                  <a:lnTo>
                    <a:pt x="139" y="26"/>
                  </a:lnTo>
                  <a:lnTo>
                    <a:pt x="126" y="35"/>
                  </a:lnTo>
                  <a:lnTo>
                    <a:pt x="115" y="47"/>
                  </a:lnTo>
                  <a:lnTo>
                    <a:pt x="109" y="64"/>
                  </a:lnTo>
                  <a:lnTo>
                    <a:pt x="108" y="77"/>
                  </a:lnTo>
                  <a:lnTo>
                    <a:pt x="102" y="76"/>
                  </a:lnTo>
                  <a:lnTo>
                    <a:pt x="100" y="79"/>
                  </a:lnTo>
                  <a:lnTo>
                    <a:pt x="97" y="82"/>
                  </a:lnTo>
                  <a:lnTo>
                    <a:pt x="88" y="89"/>
                  </a:lnTo>
                  <a:lnTo>
                    <a:pt x="78" y="92"/>
                  </a:lnTo>
                  <a:lnTo>
                    <a:pt x="67" y="92"/>
                  </a:lnTo>
                  <a:lnTo>
                    <a:pt x="69" y="95"/>
                  </a:lnTo>
                  <a:lnTo>
                    <a:pt x="24" y="95"/>
                  </a:lnTo>
                  <a:lnTo>
                    <a:pt x="24" y="266"/>
                  </a:lnTo>
                  <a:lnTo>
                    <a:pt x="70" y="266"/>
                  </a:lnTo>
                  <a:lnTo>
                    <a:pt x="70" y="269"/>
                  </a:lnTo>
                  <a:lnTo>
                    <a:pt x="79" y="270"/>
                  </a:lnTo>
                  <a:lnTo>
                    <a:pt x="88" y="273"/>
                  </a:lnTo>
                  <a:lnTo>
                    <a:pt x="97" y="279"/>
                  </a:lnTo>
                  <a:lnTo>
                    <a:pt x="100" y="284"/>
                  </a:lnTo>
                  <a:lnTo>
                    <a:pt x="103" y="288"/>
                  </a:lnTo>
                  <a:lnTo>
                    <a:pt x="108" y="288"/>
                  </a:lnTo>
                  <a:lnTo>
                    <a:pt x="109" y="297"/>
                  </a:lnTo>
                  <a:lnTo>
                    <a:pt x="115" y="314"/>
                  </a:lnTo>
                  <a:lnTo>
                    <a:pt x="126" y="327"/>
                  </a:lnTo>
                  <a:lnTo>
                    <a:pt x="139" y="334"/>
                  </a:lnTo>
                  <a:lnTo>
                    <a:pt x="155" y="337"/>
                  </a:lnTo>
                  <a:lnTo>
                    <a:pt x="494" y="337"/>
                  </a:lnTo>
                  <a:lnTo>
                    <a:pt x="511" y="334"/>
                  </a:lnTo>
                  <a:lnTo>
                    <a:pt x="526" y="327"/>
                  </a:lnTo>
                  <a:lnTo>
                    <a:pt x="536" y="314"/>
                  </a:lnTo>
                  <a:lnTo>
                    <a:pt x="542" y="297"/>
                  </a:lnTo>
                  <a:lnTo>
                    <a:pt x="542" y="288"/>
                  </a:lnTo>
                  <a:lnTo>
                    <a:pt x="548" y="288"/>
                  </a:lnTo>
                  <a:lnTo>
                    <a:pt x="550" y="284"/>
                  </a:lnTo>
                  <a:lnTo>
                    <a:pt x="554" y="279"/>
                  </a:lnTo>
                  <a:lnTo>
                    <a:pt x="565" y="272"/>
                  </a:lnTo>
                  <a:lnTo>
                    <a:pt x="575" y="269"/>
                  </a:lnTo>
                  <a:lnTo>
                    <a:pt x="584" y="269"/>
                  </a:lnTo>
                  <a:lnTo>
                    <a:pt x="584" y="266"/>
                  </a:lnTo>
                  <a:lnTo>
                    <a:pt x="627" y="266"/>
                  </a:lnTo>
                  <a:lnTo>
                    <a:pt x="627" y="95"/>
                  </a:lnTo>
                  <a:lnTo>
                    <a:pt x="590" y="95"/>
                  </a:lnTo>
                  <a:lnTo>
                    <a:pt x="589" y="94"/>
                  </a:lnTo>
                  <a:lnTo>
                    <a:pt x="586" y="94"/>
                  </a:lnTo>
                  <a:lnTo>
                    <a:pt x="575" y="92"/>
                  </a:lnTo>
                  <a:lnTo>
                    <a:pt x="563" y="89"/>
                  </a:lnTo>
                  <a:lnTo>
                    <a:pt x="554" y="82"/>
                  </a:lnTo>
                  <a:lnTo>
                    <a:pt x="548" y="76"/>
                  </a:lnTo>
                  <a:lnTo>
                    <a:pt x="544" y="77"/>
                  </a:lnTo>
                  <a:lnTo>
                    <a:pt x="542" y="64"/>
                  </a:lnTo>
                  <a:lnTo>
                    <a:pt x="536" y="47"/>
                  </a:lnTo>
                  <a:lnTo>
                    <a:pt x="526" y="35"/>
                  </a:lnTo>
                  <a:lnTo>
                    <a:pt x="511" y="26"/>
                  </a:lnTo>
                  <a:lnTo>
                    <a:pt x="494" y="23"/>
                  </a:lnTo>
                  <a:lnTo>
                    <a:pt x="155" y="23"/>
                  </a:lnTo>
                  <a:close/>
                  <a:moveTo>
                    <a:pt x="155" y="0"/>
                  </a:moveTo>
                  <a:lnTo>
                    <a:pt x="494" y="0"/>
                  </a:lnTo>
                  <a:lnTo>
                    <a:pt x="515" y="4"/>
                  </a:lnTo>
                  <a:lnTo>
                    <a:pt x="535" y="13"/>
                  </a:lnTo>
                  <a:lnTo>
                    <a:pt x="551" y="28"/>
                  </a:lnTo>
                  <a:lnTo>
                    <a:pt x="560" y="47"/>
                  </a:lnTo>
                  <a:lnTo>
                    <a:pt x="563" y="46"/>
                  </a:lnTo>
                  <a:lnTo>
                    <a:pt x="568" y="61"/>
                  </a:lnTo>
                  <a:lnTo>
                    <a:pt x="569" y="64"/>
                  </a:lnTo>
                  <a:lnTo>
                    <a:pt x="571" y="67"/>
                  </a:lnTo>
                  <a:lnTo>
                    <a:pt x="574" y="68"/>
                  </a:lnTo>
                  <a:lnTo>
                    <a:pt x="577" y="70"/>
                  </a:lnTo>
                  <a:lnTo>
                    <a:pt x="581" y="70"/>
                  </a:lnTo>
                  <a:lnTo>
                    <a:pt x="586" y="70"/>
                  </a:lnTo>
                  <a:lnTo>
                    <a:pt x="599" y="70"/>
                  </a:lnTo>
                  <a:lnTo>
                    <a:pt x="602" y="73"/>
                  </a:lnTo>
                  <a:lnTo>
                    <a:pt x="650" y="73"/>
                  </a:lnTo>
                  <a:lnTo>
                    <a:pt x="650" y="288"/>
                  </a:lnTo>
                  <a:lnTo>
                    <a:pt x="606" y="288"/>
                  </a:lnTo>
                  <a:lnTo>
                    <a:pt x="606" y="291"/>
                  </a:lnTo>
                  <a:lnTo>
                    <a:pt x="586" y="291"/>
                  </a:lnTo>
                  <a:lnTo>
                    <a:pt x="581" y="291"/>
                  </a:lnTo>
                  <a:lnTo>
                    <a:pt x="577" y="293"/>
                  </a:lnTo>
                  <a:lnTo>
                    <a:pt x="574" y="293"/>
                  </a:lnTo>
                  <a:lnTo>
                    <a:pt x="571" y="296"/>
                  </a:lnTo>
                  <a:lnTo>
                    <a:pt x="569" y="297"/>
                  </a:lnTo>
                  <a:lnTo>
                    <a:pt x="568" y="300"/>
                  </a:lnTo>
                  <a:lnTo>
                    <a:pt x="565" y="311"/>
                  </a:lnTo>
                  <a:lnTo>
                    <a:pt x="562" y="311"/>
                  </a:lnTo>
                  <a:lnTo>
                    <a:pt x="553" y="331"/>
                  </a:lnTo>
                  <a:lnTo>
                    <a:pt x="536" y="346"/>
                  </a:lnTo>
                  <a:lnTo>
                    <a:pt x="517" y="357"/>
                  </a:lnTo>
                  <a:lnTo>
                    <a:pt x="494" y="361"/>
                  </a:lnTo>
                  <a:lnTo>
                    <a:pt x="155" y="361"/>
                  </a:lnTo>
                  <a:lnTo>
                    <a:pt x="133" y="357"/>
                  </a:lnTo>
                  <a:lnTo>
                    <a:pt x="114" y="348"/>
                  </a:lnTo>
                  <a:lnTo>
                    <a:pt x="99" y="331"/>
                  </a:lnTo>
                  <a:lnTo>
                    <a:pt x="88" y="312"/>
                  </a:lnTo>
                  <a:lnTo>
                    <a:pt x="87" y="312"/>
                  </a:lnTo>
                  <a:lnTo>
                    <a:pt x="84" y="300"/>
                  </a:lnTo>
                  <a:lnTo>
                    <a:pt x="82" y="297"/>
                  </a:lnTo>
                  <a:lnTo>
                    <a:pt x="81" y="296"/>
                  </a:lnTo>
                  <a:lnTo>
                    <a:pt x="78" y="293"/>
                  </a:lnTo>
                  <a:lnTo>
                    <a:pt x="75" y="293"/>
                  </a:lnTo>
                  <a:lnTo>
                    <a:pt x="70" y="291"/>
                  </a:lnTo>
                  <a:lnTo>
                    <a:pt x="64" y="291"/>
                  </a:lnTo>
                  <a:lnTo>
                    <a:pt x="39" y="291"/>
                  </a:lnTo>
                  <a:lnTo>
                    <a:pt x="40" y="288"/>
                  </a:lnTo>
                  <a:lnTo>
                    <a:pt x="0" y="288"/>
                  </a:lnTo>
                  <a:lnTo>
                    <a:pt x="0" y="73"/>
                  </a:lnTo>
                  <a:lnTo>
                    <a:pt x="42" y="73"/>
                  </a:lnTo>
                  <a:lnTo>
                    <a:pt x="42" y="70"/>
                  </a:lnTo>
                  <a:lnTo>
                    <a:pt x="64" y="70"/>
                  </a:lnTo>
                  <a:lnTo>
                    <a:pt x="70" y="70"/>
                  </a:lnTo>
                  <a:lnTo>
                    <a:pt x="75" y="70"/>
                  </a:lnTo>
                  <a:lnTo>
                    <a:pt x="78" y="68"/>
                  </a:lnTo>
                  <a:lnTo>
                    <a:pt x="81" y="67"/>
                  </a:lnTo>
                  <a:lnTo>
                    <a:pt x="82" y="64"/>
                  </a:lnTo>
                  <a:lnTo>
                    <a:pt x="84" y="61"/>
                  </a:lnTo>
                  <a:lnTo>
                    <a:pt x="87" y="46"/>
                  </a:lnTo>
                  <a:lnTo>
                    <a:pt x="90" y="47"/>
                  </a:lnTo>
                  <a:lnTo>
                    <a:pt x="100" y="28"/>
                  </a:lnTo>
                  <a:lnTo>
                    <a:pt x="115" y="13"/>
                  </a:lnTo>
                  <a:lnTo>
                    <a:pt x="135" y="4"/>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6" name="Freeform 314">
              <a:extLst>
                <a:ext uri="{FF2B5EF4-FFF2-40B4-BE49-F238E27FC236}">
                  <a16:creationId xmlns:a16="http://schemas.microsoft.com/office/drawing/2014/main" id="{E86147D5-2CCC-4728-802D-907FAB7A25D6}"/>
                </a:ext>
              </a:extLst>
            </p:cNvPr>
            <p:cNvSpPr>
              <a:spLocks noEditPoints="1"/>
            </p:cNvSpPr>
            <p:nvPr/>
          </p:nvSpPr>
          <p:spPr bwMode="auto">
            <a:xfrm>
              <a:off x="4616451" y="1739900"/>
              <a:ext cx="304800" cy="236537"/>
            </a:xfrm>
            <a:custGeom>
              <a:avLst/>
              <a:gdLst>
                <a:gd name="T0" fmla="*/ 36 w 384"/>
                <a:gd name="T1" fmla="*/ 23 h 298"/>
                <a:gd name="T2" fmla="*/ 30 w 384"/>
                <a:gd name="T3" fmla="*/ 24 h 298"/>
                <a:gd name="T4" fmla="*/ 27 w 384"/>
                <a:gd name="T5" fmla="*/ 26 h 298"/>
                <a:gd name="T6" fmla="*/ 24 w 384"/>
                <a:gd name="T7" fmla="*/ 30 h 298"/>
                <a:gd name="T8" fmla="*/ 22 w 384"/>
                <a:gd name="T9" fmla="*/ 35 h 298"/>
                <a:gd name="T10" fmla="*/ 22 w 384"/>
                <a:gd name="T11" fmla="*/ 262 h 298"/>
                <a:gd name="T12" fmla="*/ 24 w 384"/>
                <a:gd name="T13" fmla="*/ 268 h 298"/>
                <a:gd name="T14" fmla="*/ 27 w 384"/>
                <a:gd name="T15" fmla="*/ 271 h 298"/>
                <a:gd name="T16" fmla="*/ 30 w 384"/>
                <a:gd name="T17" fmla="*/ 274 h 298"/>
                <a:gd name="T18" fmla="*/ 36 w 384"/>
                <a:gd name="T19" fmla="*/ 276 h 298"/>
                <a:gd name="T20" fmla="*/ 350 w 384"/>
                <a:gd name="T21" fmla="*/ 276 h 298"/>
                <a:gd name="T22" fmla="*/ 354 w 384"/>
                <a:gd name="T23" fmla="*/ 274 h 298"/>
                <a:gd name="T24" fmla="*/ 357 w 384"/>
                <a:gd name="T25" fmla="*/ 271 h 298"/>
                <a:gd name="T26" fmla="*/ 360 w 384"/>
                <a:gd name="T27" fmla="*/ 268 h 298"/>
                <a:gd name="T28" fmla="*/ 361 w 384"/>
                <a:gd name="T29" fmla="*/ 262 h 298"/>
                <a:gd name="T30" fmla="*/ 361 w 384"/>
                <a:gd name="T31" fmla="*/ 35 h 298"/>
                <a:gd name="T32" fmla="*/ 360 w 384"/>
                <a:gd name="T33" fmla="*/ 30 h 298"/>
                <a:gd name="T34" fmla="*/ 357 w 384"/>
                <a:gd name="T35" fmla="*/ 26 h 298"/>
                <a:gd name="T36" fmla="*/ 354 w 384"/>
                <a:gd name="T37" fmla="*/ 24 h 298"/>
                <a:gd name="T38" fmla="*/ 350 w 384"/>
                <a:gd name="T39" fmla="*/ 23 h 298"/>
                <a:gd name="T40" fmla="*/ 36 w 384"/>
                <a:gd name="T41" fmla="*/ 23 h 298"/>
                <a:gd name="T42" fmla="*/ 36 w 384"/>
                <a:gd name="T43" fmla="*/ 0 h 298"/>
                <a:gd name="T44" fmla="*/ 350 w 384"/>
                <a:gd name="T45" fmla="*/ 0 h 298"/>
                <a:gd name="T46" fmla="*/ 363 w 384"/>
                <a:gd name="T47" fmla="*/ 3 h 298"/>
                <a:gd name="T48" fmla="*/ 373 w 384"/>
                <a:gd name="T49" fmla="*/ 11 h 298"/>
                <a:gd name="T50" fmla="*/ 381 w 384"/>
                <a:gd name="T51" fmla="*/ 21 h 298"/>
                <a:gd name="T52" fmla="*/ 384 w 384"/>
                <a:gd name="T53" fmla="*/ 35 h 298"/>
                <a:gd name="T54" fmla="*/ 384 w 384"/>
                <a:gd name="T55" fmla="*/ 262 h 298"/>
                <a:gd name="T56" fmla="*/ 381 w 384"/>
                <a:gd name="T57" fmla="*/ 277 h 298"/>
                <a:gd name="T58" fmla="*/ 373 w 384"/>
                <a:gd name="T59" fmla="*/ 288 h 298"/>
                <a:gd name="T60" fmla="*/ 363 w 384"/>
                <a:gd name="T61" fmla="*/ 295 h 298"/>
                <a:gd name="T62" fmla="*/ 350 w 384"/>
                <a:gd name="T63" fmla="*/ 298 h 298"/>
                <a:gd name="T64" fmla="*/ 36 w 384"/>
                <a:gd name="T65" fmla="*/ 298 h 298"/>
                <a:gd name="T66" fmla="*/ 21 w 384"/>
                <a:gd name="T67" fmla="*/ 295 h 298"/>
                <a:gd name="T68" fmla="*/ 11 w 384"/>
                <a:gd name="T69" fmla="*/ 288 h 298"/>
                <a:gd name="T70" fmla="*/ 3 w 384"/>
                <a:gd name="T71" fmla="*/ 277 h 298"/>
                <a:gd name="T72" fmla="*/ 0 w 384"/>
                <a:gd name="T73" fmla="*/ 262 h 298"/>
                <a:gd name="T74" fmla="*/ 0 w 384"/>
                <a:gd name="T75" fmla="*/ 35 h 298"/>
                <a:gd name="T76" fmla="*/ 3 w 384"/>
                <a:gd name="T77" fmla="*/ 21 h 298"/>
                <a:gd name="T78" fmla="*/ 11 w 384"/>
                <a:gd name="T79" fmla="*/ 11 h 298"/>
                <a:gd name="T80" fmla="*/ 21 w 384"/>
                <a:gd name="T81" fmla="*/ 3 h 298"/>
                <a:gd name="T82" fmla="*/ 36 w 384"/>
                <a:gd name="T8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8">
                  <a:moveTo>
                    <a:pt x="36" y="23"/>
                  </a:moveTo>
                  <a:lnTo>
                    <a:pt x="30" y="24"/>
                  </a:lnTo>
                  <a:lnTo>
                    <a:pt x="27" y="26"/>
                  </a:lnTo>
                  <a:lnTo>
                    <a:pt x="24" y="30"/>
                  </a:lnTo>
                  <a:lnTo>
                    <a:pt x="22" y="35"/>
                  </a:lnTo>
                  <a:lnTo>
                    <a:pt x="22" y="262"/>
                  </a:lnTo>
                  <a:lnTo>
                    <a:pt x="24" y="268"/>
                  </a:lnTo>
                  <a:lnTo>
                    <a:pt x="27" y="271"/>
                  </a:lnTo>
                  <a:lnTo>
                    <a:pt x="30" y="274"/>
                  </a:lnTo>
                  <a:lnTo>
                    <a:pt x="36" y="276"/>
                  </a:lnTo>
                  <a:lnTo>
                    <a:pt x="350" y="276"/>
                  </a:lnTo>
                  <a:lnTo>
                    <a:pt x="354" y="274"/>
                  </a:lnTo>
                  <a:lnTo>
                    <a:pt x="357" y="271"/>
                  </a:lnTo>
                  <a:lnTo>
                    <a:pt x="360" y="268"/>
                  </a:lnTo>
                  <a:lnTo>
                    <a:pt x="361" y="262"/>
                  </a:lnTo>
                  <a:lnTo>
                    <a:pt x="361" y="35"/>
                  </a:lnTo>
                  <a:lnTo>
                    <a:pt x="360" y="30"/>
                  </a:lnTo>
                  <a:lnTo>
                    <a:pt x="357" y="26"/>
                  </a:lnTo>
                  <a:lnTo>
                    <a:pt x="354" y="24"/>
                  </a:lnTo>
                  <a:lnTo>
                    <a:pt x="350" y="23"/>
                  </a:lnTo>
                  <a:lnTo>
                    <a:pt x="36" y="23"/>
                  </a:lnTo>
                  <a:close/>
                  <a:moveTo>
                    <a:pt x="36" y="0"/>
                  </a:moveTo>
                  <a:lnTo>
                    <a:pt x="350" y="0"/>
                  </a:lnTo>
                  <a:lnTo>
                    <a:pt x="363" y="3"/>
                  </a:lnTo>
                  <a:lnTo>
                    <a:pt x="373" y="11"/>
                  </a:lnTo>
                  <a:lnTo>
                    <a:pt x="381" y="21"/>
                  </a:lnTo>
                  <a:lnTo>
                    <a:pt x="384" y="35"/>
                  </a:lnTo>
                  <a:lnTo>
                    <a:pt x="384" y="262"/>
                  </a:lnTo>
                  <a:lnTo>
                    <a:pt x="381" y="277"/>
                  </a:lnTo>
                  <a:lnTo>
                    <a:pt x="373" y="288"/>
                  </a:lnTo>
                  <a:lnTo>
                    <a:pt x="363" y="295"/>
                  </a:lnTo>
                  <a:lnTo>
                    <a:pt x="350" y="298"/>
                  </a:lnTo>
                  <a:lnTo>
                    <a:pt x="36" y="298"/>
                  </a:lnTo>
                  <a:lnTo>
                    <a:pt x="21" y="295"/>
                  </a:lnTo>
                  <a:lnTo>
                    <a:pt x="11" y="288"/>
                  </a:lnTo>
                  <a:lnTo>
                    <a:pt x="3" y="277"/>
                  </a:lnTo>
                  <a:lnTo>
                    <a:pt x="0" y="262"/>
                  </a:lnTo>
                  <a:lnTo>
                    <a:pt x="0" y="35"/>
                  </a:lnTo>
                  <a:lnTo>
                    <a:pt x="3" y="21"/>
                  </a:lnTo>
                  <a:lnTo>
                    <a:pt x="11" y="11"/>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7" name="Freeform 315">
              <a:extLst>
                <a:ext uri="{FF2B5EF4-FFF2-40B4-BE49-F238E27FC236}">
                  <a16:creationId xmlns:a16="http://schemas.microsoft.com/office/drawing/2014/main" id="{DC71776F-4E8A-4047-9E29-9485523ED0AE}"/>
                </a:ext>
              </a:extLst>
            </p:cNvPr>
            <p:cNvSpPr>
              <a:spLocks noEditPoints="1"/>
            </p:cNvSpPr>
            <p:nvPr/>
          </p:nvSpPr>
          <p:spPr bwMode="auto">
            <a:xfrm>
              <a:off x="4933951" y="1827213"/>
              <a:ext cx="49213" cy="61912"/>
            </a:xfrm>
            <a:custGeom>
              <a:avLst/>
              <a:gdLst>
                <a:gd name="T0" fmla="*/ 23 w 62"/>
                <a:gd name="T1" fmla="*/ 22 h 77"/>
                <a:gd name="T2" fmla="*/ 23 w 62"/>
                <a:gd name="T3" fmla="*/ 53 h 77"/>
                <a:gd name="T4" fmla="*/ 38 w 62"/>
                <a:gd name="T5" fmla="*/ 55 h 77"/>
                <a:gd name="T6" fmla="*/ 38 w 62"/>
                <a:gd name="T7" fmla="*/ 53 h 77"/>
                <a:gd name="T8" fmla="*/ 38 w 62"/>
                <a:gd name="T9" fmla="*/ 22 h 77"/>
                <a:gd name="T10" fmla="*/ 23 w 62"/>
                <a:gd name="T11" fmla="*/ 22 h 77"/>
                <a:gd name="T12" fmla="*/ 23 w 62"/>
                <a:gd name="T13" fmla="*/ 0 h 77"/>
                <a:gd name="T14" fmla="*/ 38 w 62"/>
                <a:gd name="T15" fmla="*/ 0 h 77"/>
                <a:gd name="T16" fmla="*/ 44 w 62"/>
                <a:gd name="T17" fmla="*/ 0 h 77"/>
                <a:gd name="T18" fmla="*/ 50 w 62"/>
                <a:gd name="T19" fmla="*/ 3 h 77"/>
                <a:gd name="T20" fmla="*/ 54 w 62"/>
                <a:gd name="T21" fmla="*/ 6 h 77"/>
                <a:gd name="T22" fmla="*/ 59 w 62"/>
                <a:gd name="T23" fmla="*/ 10 h 77"/>
                <a:gd name="T24" fmla="*/ 60 w 62"/>
                <a:gd name="T25" fmla="*/ 16 h 77"/>
                <a:gd name="T26" fmla="*/ 62 w 62"/>
                <a:gd name="T27" fmla="*/ 22 h 77"/>
                <a:gd name="T28" fmla="*/ 62 w 62"/>
                <a:gd name="T29" fmla="*/ 53 h 77"/>
                <a:gd name="T30" fmla="*/ 60 w 62"/>
                <a:gd name="T31" fmla="*/ 61 h 77"/>
                <a:gd name="T32" fmla="*/ 59 w 62"/>
                <a:gd name="T33" fmla="*/ 65 h 77"/>
                <a:gd name="T34" fmla="*/ 54 w 62"/>
                <a:gd name="T35" fmla="*/ 70 h 77"/>
                <a:gd name="T36" fmla="*/ 50 w 62"/>
                <a:gd name="T37" fmla="*/ 74 h 77"/>
                <a:gd name="T38" fmla="*/ 44 w 62"/>
                <a:gd name="T39" fmla="*/ 77 h 77"/>
                <a:gd name="T40" fmla="*/ 38 w 62"/>
                <a:gd name="T41" fmla="*/ 77 h 77"/>
                <a:gd name="T42" fmla="*/ 23 w 62"/>
                <a:gd name="T43" fmla="*/ 77 h 77"/>
                <a:gd name="T44" fmla="*/ 17 w 62"/>
                <a:gd name="T45" fmla="*/ 77 h 77"/>
                <a:gd name="T46" fmla="*/ 11 w 62"/>
                <a:gd name="T47" fmla="*/ 74 h 77"/>
                <a:gd name="T48" fmla="*/ 6 w 62"/>
                <a:gd name="T49" fmla="*/ 70 h 77"/>
                <a:gd name="T50" fmla="*/ 3 w 62"/>
                <a:gd name="T51" fmla="*/ 65 h 77"/>
                <a:gd name="T52" fmla="*/ 0 w 62"/>
                <a:gd name="T53" fmla="*/ 61 h 77"/>
                <a:gd name="T54" fmla="*/ 0 w 62"/>
                <a:gd name="T55" fmla="*/ 53 h 77"/>
                <a:gd name="T56" fmla="*/ 0 w 62"/>
                <a:gd name="T57" fmla="*/ 22 h 77"/>
                <a:gd name="T58" fmla="*/ 0 w 62"/>
                <a:gd name="T59" fmla="*/ 16 h 77"/>
                <a:gd name="T60" fmla="*/ 3 w 62"/>
                <a:gd name="T61" fmla="*/ 10 h 77"/>
                <a:gd name="T62" fmla="*/ 6 w 62"/>
                <a:gd name="T63" fmla="*/ 6 h 77"/>
                <a:gd name="T64" fmla="*/ 11 w 62"/>
                <a:gd name="T65" fmla="*/ 3 h 77"/>
                <a:gd name="T66" fmla="*/ 17 w 62"/>
                <a:gd name="T67" fmla="*/ 0 h 77"/>
                <a:gd name="T68" fmla="*/ 23 w 62"/>
                <a:gd name="T6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7">
                  <a:moveTo>
                    <a:pt x="23" y="22"/>
                  </a:moveTo>
                  <a:lnTo>
                    <a:pt x="23" y="53"/>
                  </a:lnTo>
                  <a:lnTo>
                    <a:pt x="38" y="55"/>
                  </a:lnTo>
                  <a:lnTo>
                    <a:pt x="38" y="53"/>
                  </a:lnTo>
                  <a:lnTo>
                    <a:pt x="38" y="22"/>
                  </a:lnTo>
                  <a:lnTo>
                    <a:pt x="23" y="22"/>
                  </a:lnTo>
                  <a:close/>
                  <a:moveTo>
                    <a:pt x="23" y="0"/>
                  </a:moveTo>
                  <a:lnTo>
                    <a:pt x="38" y="0"/>
                  </a:lnTo>
                  <a:lnTo>
                    <a:pt x="44" y="0"/>
                  </a:lnTo>
                  <a:lnTo>
                    <a:pt x="50" y="3"/>
                  </a:lnTo>
                  <a:lnTo>
                    <a:pt x="54" y="6"/>
                  </a:lnTo>
                  <a:lnTo>
                    <a:pt x="59" y="10"/>
                  </a:lnTo>
                  <a:lnTo>
                    <a:pt x="60" y="16"/>
                  </a:lnTo>
                  <a:lnTo>
                    <a:pt x="62" y="22"/>
                  </a:lnTo>
                  <a:lnTo>
                    <a:pt x="62" y="53"/>
                  </a:lnTo>
                  <a:lnTo>
                    <a:pt x="60" y="61"/>
                  </a:lnTo>
                  <a:lnTo>
                    <a:pt x="59" y="65"/>
                  </a:lnTo>
                  <a:lnTo>
                    <a:pt x="54" y="70"/>
                  </a:lnTo>
                  <a:lnTo>
                    <a:pt x="50" y="74"/>
                  </a:lnTo>
                  <a:lnTo>
                    <a:pt x="44" y="77"/>
                  </a:lnTo>
                  <a:lnTo>
                    <a:pt x="38" y="77"/>
                  </a:lnTo>
                  <a:lnTo>
                    <a:pt x="23" y="77"/>
                  </a:lnTo>
                  <a:lnTo>
                    <a:pt x="17" y="77"/>
                  </a:lnTo>
                  <a:lnTo>
                    <a:pt x="11" y="74"/>
                  </a:lnTo>
                  <a:lnTo>
                    <a:pt x="6" y="70"/>
                  </a:lnTo>
                  <a:lnTo>
                    <a:pt x="3" y="65"/>
                  </a:lnTo>
                  <a:lnTo>
                    <a:pt x="0" y="61"/>
                  </a:lnTo>
                  <a:lnTo>
                    <a:pt x="0" y="53"/>
                  </a:lnTo>
                  <a:lnTo>
                    <a:pt x="0" y="22"/>
                  </a:lnTo>
                  <a:lnTo>
                    <a:pt x="0" y="16"/>
                  </a:lnTo>
                  <a:lnTo>
                    <a:pt x="3" y="10"/>
                  </a:lnTo>
                  <a:lnTo>
                    <a:pt x="6" y="6"/>
                  </a:lnTo>
                  <a:lnTo>
                    <a:pt x="11" y="3"/>
                  </a:lnTo>
                  <a:lnTo>
                    <a:pt x="17"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8" name="Freeform 316">
              <a:extLst>
                <a:ext uri="{FF2B5EF4-FFF2-40B4-BE49-F238E27FC236}">
                  <a16:creationId xmlns:a16="http://schemas.microsoft.com/office/drawing/2014/main" id="{11C91A9F-F998-49A8-9482-B8BA45EE4B63}"/>
                </a:ext>
              </a:extLst>
            </p:cNvPr>
            <p:cNvSpPr>
              <a:spLocks/>
            </p:cNvSpPr>
            <p:nvPr/>
          </p:nvSpPr>
          <p:spPr bwMode="auto">
            <a:xfrm>
              <a:off x="4568826" y="1833563"/>
              <a:ext cx="36513" cy="47625"/>
            </a:xfrm>
            <a:custGeom>
              <a:avLst/>
              <a:gdLst>
                <a:gd name="T0" fmla="*/ 23 w 45"/>
                <a:gd name="T1" fmla="*/ 0 h 59"/>
                <a:gd name="T2" fmla="*/ 30 w 45"/>
                <a:gd name="T3" fmla="*/ 1 h 59"/>
                <a:gd name="T4" fmla="*/ 36 w 45"/>
                <a:gd name="T5" fmla="*/ 4 h 59"/>
                <a:gd name="T6" fmla="*/ 41 w 45"/>
                <a:gd name="T7" fmla="*/ 9 h 59"/>
                <a:gd name="T8" fmla="*/ 44 w 45"/>
                <a:gd name="T9" fmla="*/ 15 h 59"/>
                <a:gd name="T10" fmla="*/ 45 w 45"/>
                <a:gd name="T11" fmla="*/ 22 h 59"/>
                <a:gd name="T12" fmla="*/ 45 w 45"/>
                <a:gd name="T13" fmla="*/ 37 h 59"/>
                <a:gd name="T14" fmla="*/ 44 w 45"/>
                <a:gd name="T15" fmla="*/ 44 h 59"/>
                <a:gd name="T16" fmla="*/ 41 w 45"/>
                <a:gd name="T17" fmla="*/ 50 h 59"/>
                <a:gd name="T18" fmla="*/ 36 w 45"/>
                <a:gd name="T19" fmla="*/ 55 h 59"/>
                <a:gd name="T20" fmla="*/ 30 w 45"/>
                <a:gd name="T21" fmla="*/ 58 h 59"/>
                <a:gd name="T22" fmla="*/ 23 w 45"/>
                <a:gd name="T23" fmla="*/ 59 h 59"/>
                <a:gd name="T24" fmla="*/ 15 w 45"/>
                <a:gd name="T25" fmla="*/ 58 h 59"/>
                <a:gd name="T26" fmla="*/ 9 w 45"/>
                <a:gd name="T27" fmla="*/ 55 h 59"/>
                <a:gd name="T28" fmla="*/ 5 w 45"/>
                <a:gd name="T29" fmla="*/ 50 h 59"/>
                <a:gd name="T30" fmla="*/ 2 w 45"/>
                <a:gd name="T31" fmla="*/ 44 h 59"/>
                <a:gd name="T32" fmla="*/ 0 w 45"/>
                <a:gd name="T33" fmla="*/ 37 h 59"/>
                <a:gd name="T34" fmla="*/ 0 w 45"/>
                <a:gd name="T35" fmla="*/ 22 h 59"/>
                <a:gd name="T36" fmla="*/ 2 w 45"/>
                <a:gd name="T37" fmla="*/ 15 h 59"/>
                <a:gd name="T38" fmla="*/ 5 w 45"/>
                <a:gd name="T39" fmla="*/ 9 h 59"/>
                <a:gd name="T40" fmla="*/ 9 w 45"/>
                <a:gd name="T41" fmla="*/ 4 h 59"/>
                <a:gd name="T42" fmla="*/ 15 w 45"/>
                <a:gd name="T43" fmla="*/ 1 h 59"/>
                <a:gd name="T44" fmla="*/ 23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23" y="0"/>
                  </a:moveTo>
                  <a:lnTo>
                    <a:pt x="30" y="1"/>
                  </a:lnTo>
                  <a:lnTo>
                    <a:pt x="36" y="4"/>
                  </a:lnTo>
                  <a:lnTo>
                    <a:pt x="41" y="9"/>
                  </a:lnTo>
                  <a:lnTo>
                    <a:pt x="44" y="15"/>
                  </a:lnTo>
                  <a:lnTo>
                    <a:pt x="45" y="22"/>
                  </a:lnTo>
                  <a:lnTo>
                    <a:pt x="45" y="37"/>
                  </a:lnTo>
                  <a:lnTo>
                    <a:pt x="44" y="44"/>
                  </a:lnTo>
                  <a:lnTo>
                    <a:pt x="41" y="50"/>
                  </a:lnTo>
                  <a:lnTo>
                    <a:pt x="36" y="55"/>
                  </a:lnTo>
                  <a:lnTo>
                    <a:pt x="30" y="58"/>
                  </a:lnTo>
                  <a:lnTo>
                    <a:pt x="23" y="59"/>
                  </a:lnTo>
                  <a:lnTo>
                    <a:pt x="15" y="58"/>
                  </a:lnTo>
                  <a:lnTo>
                    <a:pt x="9" y="55"/>
                  </a:lnTo>
                  <a:lnTo>
                    <a:pt x="5" y="50"/>
                  </a:lnTo>
                  <a:lnTo>
                    <a:pt x="2" y="44"/>
                  </a:lnTo>
                  <a:lnTo>
                    <a:pt x="0" y="37"/>
                  </a:lnTo>
                  <a:lnTo>
                    <a:pt x="0" y="22"/>
                  </a:lnTo>
                  <a:lnTo>
                    <a:pt x="2" y="15"/>
                  </a:lnTo>
                  <a:lnTo>
                    <a:pt x="5" y="9"/>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9" name="Freeform 317">
              <a:extLst>
                <a:ext uri="{FF2B5EF4-FFF2-40B4-BE49-F238E27FC236}">
                  <a16:creationId xmlns:a16="http://schemas.microsoft.com/office/drawing/2014/main" id="{BB8B3283-3024-40ED-9291-D15DDD1B1178}"/>
                </a:ext>
              </a:extLst>
            </p:cNvPr>
            <p:cNvSpPr>
              <a:spLocks/>
            </p:cNvSpPr>
            <p:nvPr/>
          </p:nvSpPr>
          <p:spPr bwMode="auto">
            <a:xfrm>
              <a:off x="4687888" y="1747838"/>
              <a:ext cx="257175" cy="219075"/>
            </a:xfrm>
            <a:custGeom>
              <a:avLst/>
              <a:gdLst>
                <a:gd name="T0" fmla="*/ 164 w 324"/>
                <a:gd name="T1" fmla="*/ 0 h 275"/>
                <a:gd name="T2" fmla="*/ 188 w 324"/>
                <a:gd name="T3" fmla="*/ 0 h 275"/>
                <a:gd name="T4" fmla="*/ 188 w 324"/>
                <a:gd name="T5" fmla="*/ 94 h 275"/>
                <a:gd name="T6" fmla="*/ 180 w 324"/>
                <a:gd name="T7" fmla="*/ 99 h 275"/>
                <a:gd name="T8" fmla="*/ 230 w 324"/>
                <a:gd name="T9" fmla="*/ 124 h 275"/>
                <a:gd name="T10" fmla="*/ 197 w 324"/>
                <a:gd name="T11" fmla="*/ 131 h 275"/>
                <a:gd name="T12" fmla="*/ 324 w 324"/>
                <a:gd name="T13" fmla="*/ 154 h 275"/>
                <a:gd name="T14" fmla="*/ 218 w 324"/>
                <a:gd name="T15" fmla="*/ 166 h 275"/>
                <a:gd name="T16" fmla="*/ 255 w 324"/>
                <a:gd name="T17" fmla="*/ 169 h 275"/>
                <a:gd name="T18" fmla="*/ 186 w 324"/>
                <a:gd name="T19" fmla="*/ 197 h 275"/>
                <a:gd name="T20" fmla="*/ 186 w 324"/>
                <a:gd name="T21" fmla="*/ 275 h 275"/>
                <a:gd name="T22" fmla="*/ 164 w 324"/>
                <a:gd name="T23" fmla="*/ 275 h 275"/>
                <a:gd name="T24" fmla="*/ 164 w 324"/>
                <a:gd name="T25" fmla="*/ 182 h 275"/>
                <a:gd name="T26" fmla="*/ 0 w 324"/>
                <a:gd name="T27" fmla="*/ 164 h 275"/>
                <a:gd name="T28" fmla="*/ 161 w 324"/>
                <a:gd name="T29" fmla="*/ 148 h 275"/>
                <a:gd name="T30" fmla="*/ 83 w 324"/>
                <a:gd name="T31" fmla="*/ 133 h 275"/>
                <a:gd name="T32" fmla="*/ 161 w 324"/>
                <a:gd name="T33" fmla="*/ 115 h 275"/>
                <a:gd name="T34" fmla="*/ 137 w 324"/>
                <a:gd name="T35" fmla="*/ 105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8" y="0"/>
                  </a:lnTo>
                  <a:lnTo>
                    <a:pt x="188" y="94"/>
                  </a:lnTo>
                  <a:lnTo>
                    <a:pt x="180" y="99"/>
                  </a:lnTo>
                  <a:lnTo>
                    <a:pt x="230" y="124"/>
                  </a:lnTo>
                  <a:lnTo>
                    <a:pt x="197" y="131"/>
                  </a:lnTo>
                  <a:lnTo>
                    <a:pt x="324" y="154"/>
                  </a:lnTo>
                  <a:lnTo>
                    <a:pt x="218" y="166"/>
                  </a:lnTo>
                  <a:lnTo>
                    <a:pt x="255" y="169"/>
                  </a:lnTo>
                  <a:lnTo>
                    <a:pt x="186" y="197"/>
                  </a:lnTo>
                  <a:lnTo>
                    <a:pt x="186" y="275"/>
                  </a:lnTo>
                  <a:lnTo>
                    <a:pt x="164" y="275"/>
                  </a:lnTo>
                  <a:lnTo>
                    <a:pt x="164" y="182"/>
                  </a:lnTo>
                  <a:lnTo>
                    <a:pt x="0" y="164"/>
                  </a:lnTo>
                  <a:lnTo>
                    <a:pt x="161" y="148"/>
                  </a:lnTo>
                  <a:lnTo>
                    <a:pt x="83" y="133"/>
                  </a:lnTo>
                  <a:lnTo>
                    <a:pt x="161" y="115"/>
                  </a:lnTo>
                  <a:lnTo>
                    <a:pt x="137" y="105"/>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0" name="Freeform 318">
              <a:extLst>
                <a:ext uri="{FF2B5EF4-FFF2-40B4-BE49-F238E27FC236}">
                  <a16:creationId xmlns:a16="http://schemas.microsoft.com/office/drawing/2014/main" id="{DC57A85E-B6CD-4E86-9826-52F545574C64}"/>
                </a:ext>
              </a:extLst>
            </p:cNvPr>
            <p:cNvSpPr>
              <a:spLocks noEditPoints="1"/>
            </p:cNvSpPr>
            <p:nvPr/>
          </p:nvSpPr>
          <p:spPr bwMode="auto">
            <a:xfrm>
              <a:off x="4645026" y="1801813"/>
              <a:ext cx="114300" cy="112712"/>
            </a:xfrm>
            <a:custGeom>
              <a:avLst/>
              <a:gdLst>
                <a:gd name="T0" fmla="*/ 72 w 143"/>
                <a:gd name="T1" fmla="*/ 23 h 142"/>
                <a:gd name="T2" fmla="*/ 52 w 143"/>
                <a:gd name="T3" fmla="*/ 27 h 142"/>
                <a:gd name="T4" fmla="*/ 37 w 143"/>
                <a:gd name="T5" fmla="*/ 36 h 142"/>
                <a:gd name="T6" fmla="*/ 27 w 143"/>
                <a:gd name="T7" fmla="*/ 53 h 142"/>
                <a:gd name="T8" fmla="*/ 22 w 143"/>
                <a:gd name="T9" fmla="*/ 70 h 142"/>
                <a:gd name="T10" fmla="*/ 27 w 143"/>
                <a:gd name="T11" fmla="*/ 90 h 142"/>
                <a:gd name="T12" fmla="*/ 37 w 143"/>
                <a:gd name="T13" fmla="*/ 105 h 142"/>
                <a:gd name="T14" fmla="*/ 52 w 143"/>
                <a:gd name="T15" fmla="*/ 115 h 142"/>
                <a:gd name="T16" fmla="*/ 72 w 143"/>
                <a:gd name="T17" fmla="*/ 120 h 142"/>
                <a:gd name="T18" fmla="*/ 90 w 143"/>
                <a:gd name="T19" fmla="*/ 115 h 142"/>
                <a:gd name="T20" fmla="*/ 106 w 143"/>
                <a:gd name="T21" fmla="*/ 105 h 142"/>
                <a:gd name="T22" fmla="*/ 116 w 143"/>
                <a:gd name="T23" fmla="*/ 90 h 142"/>
                <a:gd name="T24" fmla="*/ 119 w 143"/>
                <a:gd name="T25" fmla="*/ 70 h 142"/>
                <a:gd name="T26" fmla="*/ 116 w 143"/>
                <a:gd name="T27" fmla="*/ 53 h 142"/>
                <a:gd name="T28" fmla="*/ 106 w 143"/>
                <a:gd name="T29" fmla="*/ 36 h 142"/>
                <a:gd name="T30" fmla="*/ 90 w 143"/>
                <a:gd name="T31" fmla="*/ 27 h 142"/>
                <a:gd name="T32" fmla="*/ 72 w 143"/>
                <a:gd name="T33" fmla="*/ 23 h 142"/>
                <a:gd name="T34" fmla="*/ 72 w 143"/>
                <a:gd name="T35" fmla="*/ 0 h 142"/>
                <a:gd name="T36" fmla="*/ 94 w 143"/>
                <a:gd name="T37" fmla="*/ 3 h 142"/>
                <a:gd name="T38" fmla="*/ 113 w 143"/>
                <a:gd name="T39" fmla="*/ 14 h 142"/>
                <a:gd name="T40" fmla="*/ 128 w 143"/>
                <a:gd name="T41" fmla="*/ 29 h 142"/>
                <a:gd name="T42" fmla="*/ 139 w 143"/>
                <a:gd name="T43" fmla="*/ 48 h 142"/>
                <a:gd name="T44" fmla="*/ 143 w 143"/>
                <a:gd name="T45" fmla="*/ 70 h 142"/>
                <a:gd name="T46" fmla="*/ 139 w 143"/>
                <a:gd name="T47" fmla="*/ 93 h 142"/>
                <a:gd name="T48" fmla="*/ 128 w 143"/>
                <a:gd name="T49" fmla="*/ 114 h 142"/>
                <a:gd name="T50" fmla="*/ 113 w 143"/>
                <a:gd name="T51" fmla="*/ 129 h 142"/>
                <a:gd name="T52" fmla="*/ 94 w 143"/>
                <a:gd name="T53" fmla="*/ 139 h 142"/>
                <a:gd name="T54" fmla="*/ 72 w 143"/>
                <a:gd name="T55" fmla="*/ 142 h 142"/>
                <a:gd name="T56" fmla="*/ 49 w 143"/>
                <a:gd name="T57" fmla="*/ 139 h 142"/>
                <a:gd name="T58" fmla="*/ 30 w 143"/>
                <a:gd name="T59" fmla="*/ 129 h 142"/>
                <a:gd name="T60" fmla="*/ 13 w 143"/>
                <a:gd name="T61" fmla="*/ 114 h 142"/>
                <a:gd name="T62" fmla="*/ 3 w 143"/>
                <a:gd name="T63" fmla="*/ 93 h 142"/>
                <a:gd name="T64" fmla="*/ 0 w 143"/>
                <a:gd name="T65" fmla="*/ 70 h 142"/>
                <a:gd name="T66" fmla="*/ 3 w 143"/>
                <a:gd name="T67" fmla="*/ 48 h 142"/>
                <a:gd name="T68" fmla="*/ 13 w 143"/>
                <a:gd name="T69" fmla="*/ 29 h 142"/>
                <a:gd name="T70" fmla="*/ 30 w 143"/>
                <a:gd name="T71" fmla="*/ 14 h 142"/>
                <a:gd name="T72" fmla="*/ 49 w 143"/>
                <a:gd name="T73" fmla="*/ 3 h 142"/>
                <a:gd name="T74" fmla="*/ 72 w 143"/>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72" y="23"/>
                  </a:moveTo>
                  <a:lnTo>
                    <a:pt x="52" y="27"/>
                  </a:lnTo>
                  <a:lnTo>
                    <a:pt x="37" y="36"/>
                  </a:lnTo>
                  <a:lnTo>
                    <a:pt x="27" y="53"/>
                  </a:lnTo>
                  <a:lnTo>
                    <a:pt x="22" y="70"/>
                  </a:lnTo>
                  <a:lnTo>
                    <a:pt x="27" y="90"/>
                  </a:lnTo>
                  <a:lnTo>
                    <a:pt x="37" y="105"/>
                  </a:lnTo>
                  <a:lnTo>
                    <a:pt x="52" y="115"/>
                  </a:lnTo>
                  <a:lnTo>
                    <a:pt x="72" y="120"/>
                  </a:lnTo>
                  <a:lnTo>
                    <a:pt x="90" y="115"/>
                  </a:lnTo>
                  <a:lnTo>
                    <a:pt x="106" y="105"/>
                  </a:lnTo>
                  <a:lnTo>
                    <a:pt x="116" y="90"/>
                  </a:lnTo>
                  <a:lnTo>
                    <a:pt x="119" y="70"/>
                  </a:lnTo>
                  <a:lnTo>
                    <a:pt x="116" y="53"/>
                  </a:lnTo>
                  <a:lnTo>
                    <a:pt x="106" y="36"/>
                  </a:lnTo>
                  <a:lnTo>
                    <a:pt x="90" y="27"/>
                  </a:lnTo>
                  <a:lnTo>
                    <a:pt x="72" y="23"/>
                  </a:lnTo>
                  <a:close/>
                  <a:moveTo>
                    <a:pt x="72" y="0"/>
                  </a:moveTo>
                  <a:lnTo>
                    <a:pt x="94" y="3"/>
                  </a:lnTo>
                  <a:lnTo>
                    <a:pt x="113" y="14"/>
                  </a:lnTo>
                  <a:lnTo>
                    <a:pt x="128" y="29"/>
                  </a:lnTo>
                  <a:lnTo>
                    <a:pt x="139" y="48"/>
                  </a:lnTo>
                  <a:lnTo>
                    <a:pt x="143" y="70"/>
                  </a:lnTo>
                  <a:lnTo>
                    <a:pt x="139" y="93"/>
                  </a:lnTo>
                  <a:lnTo>
                    <a:pt x="128" y="114"/>
                  </a:lnTo>
                  <a:lnTo>
                    <a:pt x="113" y="129"/>
                  </a:lnTo>
                  <a:lnTo>
                    <a:pt x="94" y="139"/>
                  </a:lnTo>
                  <a:lnTo>
                    <a:pt x="72" y="142"/>
                  </a:lnTo>
                  <a:lnTo>
                    <a:pt x="49" y="139"/>
                  </a:lnTo>
                  <a:lnTo>
                    <a:pt x="30" y="129"/>
                  </a:lnTo>
                  <a:lnTo>
                    <a:pt x="13" y="114"/>
                  </a:lnTo>
                  <a:lnTo>
                    <a:pt x="3" y="93"/>
                  </a:lnTo>
                  <a:lnTo>
                    <a:pt x="0" y="70"/>
                  </a:lnTo>
                  <a:lnTo>
                    <a:pt x="3" y="48"/>
                  </a:lnTo>
                  <a:lnTo>
                    <a:pt x="13" y="29"/>
                  </a:lnTo>
                  <a:lnTo>
                    <a:pt x="30" y="14"/>
                  </a:lnTo>
                  <a:lnTo>
                    <a:pt x="49"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1" name="Freeform 319">
              <a:extLst>
                <a:ext uri="{FF2B5EF4-FFF2-40B4-BE49-F238E27FC236}">
                  <a16:creationId xmlns:a16="http://schemas.microsoft.com/office/drawing/2014/main" id="{2093A859-8A44-445B-BBDD-09D283E78EB9}"/>
                </a:ext>
              </a:extLst>
            </p:cNvPr>
            <p:cNvSpPr>
              <a:spLocks noEditPoints="1"/>
            </p:cNvSpPr>
            <p:nvPr/>
          </p:nvSpPr>
          <p:spPr bwMode="auto">
            <a:xfrm>
              <a:off x="4675188" y="1824038"/>
              <a:ext cx="69850" cy="69850"/>
            </a:xfrm>
            <a:custGeom>
              <a:avLst/>
              <a:gdLst>
                <a:gd name="T0" fmla="*/ 33 w 90"/>
                <a:gd name="T1" fmla="*/ 23 h 90"/>
                <a:gd name="T2" fmla="*/ 26 w 90"/>
                <a:gd name="T3" fmla="*/ 24 h 90"/>
                <a:gd name="T4" fmla="*/ 26 w 90"/>
                <a:gd name="T5" fmla="*/ 24 h 90"/>
                <a:gd name="T6" fmla="*/ 26 w 90"/>
                <a:gd name="T7" fmla="*/ 24 h 90"/>
                <a:gd name="T8" fmla="*/ 24 w 90"/>
                <a:gd name="T9" fmla="*/ 26 h 90"/>
                <a:gd name="T10" fmla="*/ 23 w 90"/>
                <a:gd name="T11" fmla="*/ 27 h 90"/>
                <a:gd name="T12" fmla="*/ 24 w 90"/>
                <a:gd name="T13" fmla="*/ 30 h 90"/>
                <a:gd name="T14" fmla="*/ 26 w 90"/>
                <a:gd name="T15" fmla="*/ 34 h 90"/>
                <a:gd name="T16" fmla="*/ 30 w 90"/>
                <a:gd name="T17" fmla="*/ 39 h 90"/>
                <a:gd name="T18" fmla="*/ 39 w 90"/>
                <a:gd name="T19" fmla="*/ 46 h 90"/>
                <a:gd name="T20" fmla="*/ 30 w 90"/>
                <a:gd name="T21" fmla="*/ 55 h 90"/>
                <a:gd name="T22" fmla="*/ 27 w 90"/>
                <a:gd name="T23" fmla="*/ 58 h 90"/>
                <a:gd name="T24" fmla="*/ 26 w 90"/>
                <a:gd name="T25" fmla="*/ 60 h 90"/>
                <a:gd name="T26" fmla="*/ 24 w 90"/>
                <a:gd name="T27" fmla="*/ 63 h 90"/>
                <a:gd name="T28" fmla="*/ 24 w 90"/>
                <a:gd name="T29" fmla="*/ 64 h 90"/>
                <a:gd name="T30" fmla="*/ 24 w 90"/>
                <a:gd name="T31" fmla="*/ 64 h 90"/>
                <a:gd name="T32" fmla="*/ 26 w 90"/>
                <a:gd name="T33" fmla="*/ 66 h 90"/>
                <a:gd name="T34" fmla="*/ 27 w 90"/>
                <a:gd name="T35" fmla="*/ 67 h 90"/>
                <a:gd name="T36" fmla="*/ 29 w 90"/>
                <a:gd name="T37" fmla="*/ 67 h 90"/>
                <a:gd name="T38" fmla="*/ 29 w 90"/>
                <a:gd name="T39" fmla="*/ 67 h 90"/>
                <a:gd name="T40" fmla="*/ 39 w 90"/>
                <a:gd name="T41" fmla="*/ 63 h 90"/>
                <a:gd name="T42" fmla="*/ 50 w 90"/>
                <a:gd name="T43" fmla="*/ 55 h 90"/>
                <a:gd name="T44" fmla="*/ 60 w 90"/>
                <a:gd name="T45" fmla="*/ 43 h 90"/>
                <a:gd name="T46" fmla="*/ 51 w 90"/>
                <a:gd name="T47" fmla="*/ 34 h 90"/>
                <a:gd name="T48" fmla="*/ 42 w 90"/>
                <a:gd name="T49" fmla="*/ 27 h 90"/>
                <a:gd name="T50" fmla="*/ 33 w 90"/>
                <a:gd name="T51" fmla="*/ 23 h 90"/>
                <a:gd name="T52" fmla="*/ 29 w 90"/>
                <a:gd name="T53" fmla="*/ 0 h 90"/>
                <a:gd name="T54" fmla="*/ 44 w 90"/>
                <a:gd name="T55" fmla="*/ 3 h 90"/>
                <a:gd name="T56" fmla="*/ 58 w 90"/>
                <a:gd name="T57" fmla="*/ 11 h 90"/>
                <a:gd name="T58" fmla="*/ 70 w 90"/>
                <a:gd name="T59" fmla="*/ 21 h 90"/>
                <a:gd name="T60" fmla="*/ 79 w 90"/>
                <a:gd name="T61" fmla="*/ 30 h 90"/>
                <a:gd name="T62" fmla="*/ 84 w 90"/>
                <a:gd name="T63" fmla="*/ 37 h 90"/>
                <a:gd name="T64" fmla="*/ 90 w 90"/>
                <a:gd name="T65" fmla="*/ 43 h 90"/>
                <a:gd name="T66" fmla="*/ 84 w 90"/>
                <a:gd name="T67" fmla="*/ 51 h 90"/>
                <a:gd name="T68" fmla="*/ 79 w 90"/>
                <a:gd name="T69" fmla="*/ 57 h 90"/>
                <a:gd name="T70" fmla="*/ 70 w 90"/>
                <a:gd name="T71" fmla="*/ 67 h 90"/>
                <a:gd name="T72" fmla="*/ 57 w 90"/>
                <a:gd name="T73" fmla="*/ 78 h 90"/>
                <a:gd name="T74" fmla="*/ 44 w 90"/>
                <a:gd name="T75" fmla="*/ 87 h 90"/>
                <a:gd name="T76" fmla="*/ 29 w 90"/>
                <a:gd name="T77" fmla="*/ 90 h 90"/>
                <a:gd name="T78" fmla="*/ 23 w 90"/>
                <a:gd name="T79" fmla="*/ 90 h 90"/>
                <a:gd name="T80" fmla="*/ 18 w 90"/>
                <a:gd name="T81" fmla="*/ 88 h 90"/>
                <a:gd name="T82" fmla="*/ 12 w 90"/>
                <a:gd name="T83" fmla="*/ 84 h 90"/>
                <a:gd name="T84" fmla="*/ 6 w 90"/>
                <a:gd name="T85" fmla="*/ 79 h 90"/>
                <a:gd name="T86" fmla="*/ 3 w 90"/>
                <a:gd name="T87" fmla="*/ 76 h 90"/>
                <a:gd name="T88" fmla="*/ 2 w 90"/>
                <a:gd name="T89" fmla="*/ 72 h 90"/>
                <a:gd name="T90" fmla="*/ 0 w 90"/>
                <a:gd name="T91" fmla="*/ 67 h 90"/>
                <a:gd name="T92" fmla="*/ 0 w 90"/>
                <a:gd name="T93" fmla="*/ 61 h 90"/>
                <a:gd name="T94" fmla="*/ 2 w 90"/>
                <a:gd name="T95" fmla="*/ 57 h 90"/>
                <a:gd name="T96" fmla="*/ 3 w 90"/>
                <a:gd name="T97" fmla="*/ 51 h 90"/>
                <a:gd name="T98" fmla="*/ 6 w 90"/>
                <a:gd name="T99" fmla="*/ 46 h 90"/>
                <a:gd name="T100" fmla="*/ 2 w 90"/>
                <a:gd name="T101" fmla="*/ 39 h 90"/>
                <a:gd name="T102" fmla="*/ 0 w 90"/>
                <a:gd name="T103" fmla="*/ 32 h 90"/>
                <a:gd name="T104" fmla="*/ 0 w 90"/>
                <a:gd name="T105" fmla="*/ 26 h 90"/>
                <a:gd name="T106" fmla="*/ 2 w 90"/>
                <a:gd name="T107" fmla="*/ 18 h 90"/>
                <a:gd name="T108" fmla="*/ 5 w 90"/>
                <a:gd name="T109" fmla="*/ 14 h 90"/>
                <a:gd name="T110" fmla="*/ 8 w 90"/>
                <a:gd name="T111" fmla="*/ 9 h 90"/>
                <a:gd name="T112" fmla="*/ 11 w 90"/>
                <a:gd name="T113" fmla="*/ 6 h 90"/>
                <a:gd name="T114" fmla="*/ 12 w 90"/>
                <a:gd name="T115" fmla="*/ 5 h 90"/>
                <a:gd name="T116" fmla="*/ 14 w 90"/>
                <a:gd name="T117" fmla="*/ 3 h 90"/>
                <a:gd name="T118" fmla="*/ 21 w 90"/>
                <a:gd name="T119" fmla="*/ 0 h 90"/>
                <a:gd name="T120" fmla="*/ 29 w 90"/>
                <a:gd name="T1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0">
                  <a:moveTo>
                    <a:pt x="33" y="23"/>
                  </a:moveTo>
                  <a:lnTo>
                    <a:pt x="26" y="24"/>
                  </a:lnTo>
                  <a:lnTo>
                    <a:pt x="26" y="24"/>
                  </a:lnTo>
                  <a:lnTo>
                    <a:pt x="26" y="24"/>
                  </a:lnTo>
                  <a:lnTo>
                    <a:pt x="24" y="26"/>
                  </a:lnTo>
                  <a:lnTo>
                    <a:pt x="23" y="27"/>
                  </a:lnTo>
                  <a:lnTo>
                    <a:pt x="24" y="30"/>
                  </a:lnTo>
                  <a:lnTo>
                    <a:pt x="26" y="34"/>
                  </a:lnTo>
                  <a:lnTo>
                    <a:pt x="30" y="39"/>
                  </a:lnTo>
                  <a:lnTo>
                    <a:pt x="39" y="46"/>
                  </a:lnTo>
                  <a:lnTo>
                    <a:pt x="30" y="55"/>
                  </a:lnTo>
                  <a:lnTo>
                    <a:pt x="27" y="58"/>
                  </a:lnTo>
                  <a:lnTo>
                    <a:pt x="26" y="60"/>
                  </a:lnTo>
                  <a:lnTo>
                    <a:pt x="24" y="63"/>
                  </a:lnTo>
                  <a:lnTo>
                    <a:pt x="24" y="64"/>
                  </a:lnTo>
                  <a:lnTo>
                    <a:pt x="24" y="64"/>
                  </a:lnTo>
                  <a:lnTo>
                    <a:pt x="26" y="66"/>
                  </a:lnTo>
                  <a:lnTo>
                    <a:pt x="27" y="67"/>
                  </a:lnTo>
                  <a:lnTo>
                    <a:pt x="29" y="67"/>
                  </a:lnTo>
                  <a:lnTo>
                    <a:pt x="29" y="67"/>
                  </a:lnTo>
                  <a:lnTo>
                    <a:pt x="39" y="63"/>
                  </a:lnTo>
                  <a:lnTo>
                    <a:pt x="50" y="55"/>
                  </a:lnTo>
                  <a:lnTo>
                    <a:pt x="60" y="43"/>
                  </a:lnTo>
                  <a:lnTo>
                    <a:pt x="51" y="34"/>
                  </a:lnTo>
                  <a:lnTo>
                    <a:pt x="42" y="27"/>
                  </a:lnTo>
                  <a:lnTo>
                    <a:pt x="33" y="23"/>
                  </a:lnTo>
                  <a:close/>
                  <a:moveTo>
                    <a:pt x="29" y="0"/>
                  </a:moveTo>
                  <a:lnTo>
                    <a:pt x="44" y="3"/>
                  </a:lnTo>
                  <a:lnTo>
                    <a:pt x="58" y="11"/>
                  </a:lnTo>
                  <a:lnTo>
                    <a:pt x="70" y="21"/>
                  </a:lnTo>
                  <a:lnTo>
                    <a:pt x="79" y="30"/>
                  </a:lnTo>
                  <a:lnTo>
                    <a:pt x="84" y="37"/>
                  </a:lnTo>
                  <a:lnTo>
                    <a:pt x="90" y="43"/>
                  </a:lnTo>
                  <a:lnTo>
                    <a:pt x="84" y="51"/>
                  </a:lnTo>
                  <a:lnTo>
                    <a:pt x="79" y="57"/>
                  </a:lnTo>
                  <a:lnTo>
                    <a:pt x="70" y="67"/>
                  </a:lnTo>
                  <a:lnTo>
                    <a:pt x="57" y="78"/>
                  </a:lnTo>
                  <a:lnTo>
                    <a:pt x="44" y="87"/>
                  </a:lnTo>
                  <a:lnTo>
                    <a:pt x="29" y="90"/>
                  </a:lnTo>
                  <a:lnTo>
                    <a:pt x="23" y="90"/>
                  </a:lnTo>
                  <a:lnTo>
                    <a:pt x="18" y="88"/>
                  </a:lnTo>
                  <a:lnTo>
                    <a:pt x="12" y="84"/>
                  </a:lnTo>
                  <a:lnTo>
                    <a:pt x="6" y="79"/>
                  </a:lnTo>
                  <a:lnTo>
                    <a:pt x="3" y="76"/>
                  </a:lnTo>
                  <a:lnTo>
                    <a:pt x="2" y="72"/>
                  </a:lnTo>
                  <a:lnTo>
                    <a:pt x="0" y="67"/>
                  </a:lnTo>
                  <a:lnTo>
                    <a:pt x="0" y="61"/>
                  </a:lnTo>
                  <a:lnTo>
                    <a:pt x="2" y="57"/>
                  </a:lnTo>
                  <a:lnTo>
                    <a:pt x="3" y="51"/>
                  </a:lnTo>
                  <a:lnTo>
                    <a:pt x="6" y="46"/>
                  </a:lnTo>
                  <a:lnTo>
                    <a:pt x="2" y="39"/>
                  </a:lnTo>
                  <a:lnTo>
                    <a:pt x="0" y="32"/>
                  </a:lnTo>
                  <a:lnTo>
                    <a:pt x="0" y="26"/>
                  </a:lnTo>
                  <a:lnTo>
                    <a:pt x="2" y="18"/>
                  </a:lnTo>
                  <a:lnTo>
                    <a:pt x="5" y="14"/>
                  </a:lnTo>
                  <a:lnTo>
                    <a:pt x="8" y="9"/>
                  </a:lnTo>
                  <a:lnTo>
                    <a:pt x="11" y="6"/>
                  </a:lnTo>
                  <a:lnTo>
                    <a:pt x="12" y="5"/>
                  </a:lnTo>
                  <a:lnTo>
                    <a:pt x="14" y="3"/>
                  </a:lnTo>
                  <a:lnTo>
                    <a:pt x="21" y="0"/>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2" name="Freeform 320">
              <a:extLst>
                <a:ext uri="{FF2B5EF4-FFF2-40B4-BE49-F238E27FC236}">
                  <a16:creationId xmlns:a16="http://schemas.microsoft.com/office/drawing/2014/main" id="{DC5091AF-BDC3-405D-B6D3-368C3975AC55}"/>
                </a:ext>
              </a:extLst>
            </p:cNvPr>
            <p:cNvSpPr>
              <a:spLocks noEditPoints="1"/>
            </p:cNvSpPr>
            <p:nvPr/>
          </p:nvSpPr>
          <p:spPr bwMode="auto">
            <a:xfrm>
              <a:off x="3736976" y="1133475"/>
              <a:ext cx="515938" cy="285750"/>
            </a:xfrm>
            <a:custGeom>
              <a:avLst/>
              <a:gdLst>
                <a:gd name="T0" fmla="*/ 139 w 650"/>
                <a:gd name="T1" fmla="*/ 26 h 361"/>
                <a:gd name="T2" fmla="*/ 114 w 650"/>
                <a:gd name="T3" fmla="*/ 48 h 361"/>
                <a:gd name="T4" fmla="*/ 106 w 650"/>
                <a:gd name="T5" fmla="*/ 77 h 361"/>
                <a:gd name="T6" fmla="*/ 99 w 650"/>
                <a:gd name="T7" fmla="*/ 80 h 361"/>
                <a:gd name="T8" fmla="*/ 88 w 650"/>
                <a:gd name="T9" fmla="*/ 89 h 361"/>
                <a:gd name="T10" fmla="*/ 67 w 650"/>
                <a:gd name="T11" fmla="*/ 93 h 361"/>
                <a:gd name="T12" fmla="*/ 24 w 650"/>
                <a:gd name="T13" fmla="*/ 96 h 361"/>
                <a:gd name="T14" fmla="*/ 70 w 650"/>
                <a:gd name="T15" fmla="*/ 265 h 361"/>
                <a:gd name="T16" fmla="*/ 78 w 650"/>
                <a:gd name="T17" fmla="*/ 270 h 361"/>
                <a:gd name="T18" fmla="*/ 97 w 650"/>
                <a:gd name="T19" fmla="*/ 279 h 361"/>
                <a:gd name="T20" fmla="*/ 103 w 650"/>
                <a:gd name="T21" fmla="*/ 288 h 361"/>
                <a:gd name="T22" fmla="*/ 109 w 650"/>
                <a:gd name="T23" fmla="*/ 298 h 361"/>
                <a:gd name="T24" fmla="*/ 124 w 650"/>
                <a:gd name="T25" fmla="*/ 326 h 361"/>
                <a:gd name="T26" fmla="*/ 155 w 650"/>
                <a:gd name="T27" fmla="*/ 338 h 361"/>
                <a:gd name="T28" fmla="*/ 511 w 650"/>
                <a:gd name="T29" fmla="*/ 335 h 361"/>
                <a:gd name="T30" fmla="*/ 535 w 650"/>
                <a:gd name="T31" fmla="*/ 314 h 361"/>
                <a:gd name="T32" fmla="*/ 542 w 650"/>
                <a:gd name="T33" fmla="*/ 289 h 361"/>
                <a:gd name="T34" fmla="*/ 550 w 650"/>
                <a:gd name="T35" fmla="*/ 283 h 361"/>
                <a:gd name="T36" fmla="*/ 563 w 650"/>
                <a:gd name="T37" fmla="*/ 273 h 361"/>
                <a:gd name="T38" fmla="*/ 584 w 650"/>
                <a:gd name="T39" fmla="*/ 268 h 361"/>
                <a:gd name="T40" fmla="*/ 626 w 650"/>
                <a:gd name="T41" fmla="*/ 265 h 361"/>
                <a:gd name="T42" fmla="*/ 588 w 650"/>
                <a:gd name="T43" fmla="*/ 96 h 361"/>
                <a:gd name="T44" fmla="*/ 585 w 650"/>
                <a:gd name="T45" fmla="*/ 93 h 361"/>
                <a:gd name="T46" fmla="*/ 563 w 650"/>
                <a:gd name="T47" fmla="*/ 89 h 361"/>
                <a:gd name="T48" fmla="*/ 548 w 650"/>
                <a:gd name="T49" fmla="*/ 75 h 361"/>
                <a:gd name="T50" fmla="*/ 541 w 650"/>
                <a:gd name="T51" fmla="*/ 63 h 361"/>
                <a:gd name="T52" fmla="*/ 524 w 650"/>
                <a:gd name="T53" fmla="*/ 35 h 361"/>
                <a:gd name="T54" fmla="*/ 494 w 650"/>
                <a:gd name="T55" fmla="*/ 23 h 361"/>
                <a:gd name="T56" fmla="*/ 155 w 650"/>
                <a:gd name="T57" fmla="*/ 0 h 361"/>
                <a:gd name="T58" fmla="*/ 515 w 650"/>
                <a:gd name="T59" fmla="*/ 3 h 361"/>
                <a:gd name="T60" fmla="*/ 550 w 650"/>
                <a:gd name="T61" fmla="*/ 27 h 361"/>
                <a:gd name="T62" fmla="*/ 563 w 650"/>
                <a:gd name="T63" fmla="*/ 45 h 361"/>
                <a:gd name="T64" fmla="*/ 567 w 650"/>
                <a:gd name="T65" fmla="*/ 65 h 361"/>
                <a:gd name="T66" fmla="*/ 572 w 650"/>
                <a:gd name="T67" fmla="*/ 68 h 361"/>
                <a:gd name="T68" fmla="*/ 579 w 650"/>
                <a:gd name="T69" fmla="*/ 69 h 361"/>
                <a:gd name="T70" fmla="*/ 599 w 650"/>
                <a:gd name="T71" fmla="*/ 69 h 361"/>
                <a:gd name="T72" fmla="*/ 650 w 650"/>
                <a:gd name="T73" fmla="*/ 72 h 361"/>
                <a:gd name="T74" fmla="*/ 606 w 650"/>
                <a:gd name="T75" fmla="*/ 289 h 361"/>
                <a:gd name="T76" fmla="*/ 585 w 650"/>
                <a:gd name="T77" fmla="*/ 292 h 361"/>
                <a:gd name="T78" fmla="*/ 576 w 650"/>
                <a:gd name="T79" fmla="*/ 292 h 361"/>
                <a:gd name="T80" fmla="*/ 569 w 650"/>
                <a:gd name="T81" fmla="*/ 295 h 361"/>
                <a:gd name="T82" fmla="*/ 567 w 650"/>
                <a:gd name="T83" fmla="*/ 301 h 361"/>
                <a:gd name="T84" fmla="*/ 562 w 650"/>
                <a:gd name="T85" fmla="*/ 311 h 361"/>
                <a:gd name="T86" fmla="*/ 536 w 650"/>
                <a:gd name="T87" fmla="*/ 347 h 361"/>
                <a:gd name="T88" fmla="*/ 494 w 650"/>
                <a:gd name="T89" fmla="*/ 361 h 361"/>
                <a:gd name="T90" fmla="*/ 133 w 650"/>
                <a:gd name="T91" fmla="*/ 358 h 361"/>
                <a:gd name="T92" fmla="*/ 99 w 650"/>
                <a:gd name="T93" fmla="*/ 331 h 361"/>
                <a:gd name="T94" fmla="*/ 85 w 650"/>
                <a:gd name="T95" fmla="*/ 311 h 361"/>
                <a:gd name="T96" fmla="*/ 82 w 650"/>
                <a:gd name="T97" fmla="*/ 298 h 361"/>
                <a:gd name="T98" fmla="*/ 78 w 650"/>
                <a:gd name="T99" fmla="*/ 293 h 361"/>
                <a:gd name="T100" fmla="*/ 69 w 650"/>
                <a:gd name="T101" fmla="*/ 292 h 361"/>
                <a:gd name="T102" fmla="*/ 39 w 650"/>
                <a:gd name="T103" fmla="*/ 292 h 361"/>
                <a:gd name="T104" fmla="*/ 0 w 650"/>
                <a:gd name="T105" fmla="*/ 289 h 361"/>
                <a:gd name="T106" fmla="*/ 42 w 650"/>
                <a:gd name="T107" fmla="*/ 72 h 361"/>
                <a:gd name="T108" fmla="*/ 64 w 650"/>
                <a:gd name="T109" fmla="*/ 69 h 361"/>
                <a:gd name="T110" fmla="*/ 73 w 650"/>
                <a:gd name="T111" fmla="*/ 69 h 361"/>
                <a:gd name="T112" fmla="*/ 79 w 650"/>
                <a:gd name="T113" fmla="*/ 66 h 361"/>
                <a:gd name="T114" fmla="*/ 82 w 650"/>
                <a:gd name="T115" fmla="*/ 62 h 361"/>
                <a:gd name="T116" fmla="*/ 90 w 650"/>
                <a:gd name="T117" fmla="*/ 47 h 361"/>
                <a:gd name="T118" fmla="*/ 115 w 650"/>
                <a:gd name="T119" fmla="*/ 14 h 361"/>
                <a:gd name="T120" fmla="*/ 155 w 650"/>
                <a:gd name="T1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1">
                  <a:moveTo>
                    <a:pt x="155" y="23"/>
                  </a:moveTo>
                  <a:lnTo>
                    <a:pt x="139" y="26"/>
                  </a:lnTo>
                  <a:lnTo>
                    <a:pt x="124" y="35"/>
                  </a:lnTo>
                  <a:lnTo>
                    <a:pt x="114" y="48"/>
                  </a:lnTo>
                  <a:lnTo>
                    <a:pt x="109" y="63"/>
                  </a:lnTo>
                  <a:lnTo>
                    <a:pt x="106" y="77"/>
                  </a:lnTo>
                  <a:lnTo>
                    <a:pt x="102" y="75"/>
                  </a:lnTo>
                  <a:lnTo>
                    <a:pt x="99" y="80"/>
                  </a:lnTo>
                  <a:lnTo>
                    <a:pt x="97" y="83"/>
                  </a:lnTo>
                  <a:lnTo>
                    <a:pt x="88" y="89"/>
                  </a:lnTo>
                  <a:lnTo>
                    <a:pt x="78" y="92"/>
                  </a:lnTo>
                  <a:lnTo>
                    <a:pt x="67" y="93"/>
                  </a:lnTo>
                  <a:lnTo>
                    <a:pt x="67" y="96"/>
                  </a:lnTo>
                  <a:lnTo>
                    <a:pt x="24" y="96"/>
                  </a:lnTo>
                  <a:lnTo>
                    <a:pt x="24" y="265"/>
                  </a:lnTo>
                  <a:lnTo>
                    <a:pt x="70" y="265"/>
                  </a:lnTo>
                  <a:lnTo>
                    <a:pt x="69" y="268"/>
                  </a:lnTo>
                  <a:lnTo>
                    <a:pt x="78" y="270"/>
                  </a:lnTo>
                  <a:lnTo>
                    <a:pt x="88" y="273"/>
                  </a:lnTo>
                  <a:lnTo>
                    <a:pt x="97" y="279"/>
                  </a:lnTo>
                  <a:lnTo>
                    <a:pt x="100" y="283"/>
                  </a:lnTo>
                  <a:lnTo>
                    <a:pt x="103" y="288"/>
                  </a:lnTo>
                  <a:lnTo>
                    <a:pt x="106" y="288"/>
                  </a:lnTo>
                  <a:lnTo>
                    <a:pt x="109" y="298"/>
                  </a:lnTo>
                  <a:lnTo>
                    <a:pt x="114" y="314"/>
                  </a:lnTo>
                  <a:lnTo>
                    <a:pt x="124" y="326"/>
                  </a:lnTo>
                  <a:lnTo>
                    <a:pt x="139" y="335"/>
                  </a:lnTo>
                  <a:lnTo>
                    <a:pt x="155" y="338"/>
                  </a:lnTo>
                  <a:lnTo>
                    <a:pt x="494" y="338"/>
                  </a:lnTo>
                  <a:lnTo>
                    <a:pt x="511" y="335"/>
                  </a:lnTo>
                  <a:lnTo>
                    <a:pt x="524" y="326"/>
                  </a:lnTo>
                  <a:lnTo>
                    <a:pt x="535" y="314"/>
                  </a:lnTo>
                  <a:lnTo>
                    <a:pt x="541" y="298"/>
                  </a:lnTo>
                  <a:lnTo>
                    <a:pt x="542" y="289"/>
                  </a:lnTo>
                  <a:lnTo>
                    <a:pt x="547" y="288"/>
                  </a:lnTo>
                  <a:lnTo>
                    <a:pt x="550" y="283"/>
                  </a:lnTo>
                  <a:lnTo>
                    <a:pt x="553" y="279"/>
                  </a:lnTo>
                  <a:lnTo>
                    <a:pt x="563" y="273"/>
                  </a:lnTo>
                  <a:lnTo>
                    <a:pt x="573" y="270"/>
                  </a:lnTo>
                  <a:lnTo>
                    <a:pt x="584" y="268"/>
                  </a:lnTo>
                  <a:lnTo>
                    <a:pt x="584" y="265"/>
                  </a:lnTo>
                  <a:lnTo>
                    <a:pt x="626" y="265"/>
                  </a:lnTo>
                  <a:lnTo>
                    <a:pt x="626" y="96"/>
                  </a:lnTo>
                  <a:lnTo>
                    <a:pt x="588" y="96"/>
                  </a:lnTo>
                  <a:lnTo>
                    <a:pt x="587" y="93"/>
                  </a:lnTo>
                  <a:lnTo>
                    <a:pt x="585" y="93"/>
                  </a:lnTo>
                  <a:lnTo>
                    <a:pt x="573" y="92"/>
                  </a:lnTo>
                  <a:lnTo>
                    <a:pt x="563" y="89"/>
                  </a:lnTo>
                  <a:lnTo>
                    <a:pt x="553" y="83"/>
                  </a:lnTo>
                  <a:lnTo>
                    <a:pt x="548" y="75"/>
                  </a:lnTo>
                  <a:lnTo>
                    <a:pt x="544" y="78"/>
                  </a:lnTo>
                  <a:lnTo>
                    <a:pt x="541" y="63"/>
                  </a:lnTo>
                  <a:lnTo>
                    <a:pt x="535" y="48"/>
                  </a:lnTo>
                  <a:lnTo>
                    <a:pt x="524" y="35"/>
                  </a:lnTo>
                  <a:lnTo>
                    <a:pt x="511" y="26"/>
                  </a:lnTo>
                  <a:lnTo>
                    <a:pt x="494" y="23"/>
                  </a:lnTo>
                  <a:lnTo>
                    <a:pt x="155" y="23"/>
                  </a:lnTo>
                  <a:close/>
                  <a:moveTo>
                    <a:pt x="155" y="0"/>
                  </a:moveTo>
                  <a:lnTo>
                    <a:pt x="494" y="0"/>
                  </a:lnTo>
                  <a:lnTo>
                    <a:pt x="515" y="3"/>
                  </a:lnTo>
                  <a:lnTo>
                    <a:pt x="535" y="14"/>
                  </a:lnTo>
                  <a:lnTo>
                    <a:pt x="550" y="27"/>
                  </a:lnTo>
                  <a:lnTo>
                    <a:pt x="560" y="47"/>
                  </a:lnTo>
                  <a:lnTo>
                    <a:pt x="563" y="45"/>
                  </a:lnTo>
                  <a:lnTo>
                    <a:pt x="567" y="62"/>
                  </a:lnTo>
                  <a:lnTo>
                    <a:pt x="567" y="65"/>
                  </a:lnTo>
                  <a:lnTo>
                    <a:pt x="569" y="66"/>
                  </a:lnTo>
                  <a:lnTo>
                    <a:pt x="572" y="68"/>
                  </a:lnTo>
                  <a:lnTo>
                    <a:pt x="575" y="69"/>
                  </a:lnTo>
                  <a:lnTo>
                    <a:pt x="579" y="69"/>
                  </a:lnTo>
                  <a:lnTo>
                    <a:pt x="585" y="69"/>
                  </a:lnTo>
                  <a:lnTo>
                    <a:pt x="599" y="69"/>
                  </a:lnTo>
                  <a:lnTo>
                    <a:pt x="602" y="72"/>
                  </a:lnTo>
                  <a:lnTo>
                    <a:pt x="650" y="72"/>
                  </a:lnTo>
                  <a:lnTo>
                    <a:pt x="650" y="289"/>
                  </a:lnTo>
                  <a:lnTo>
                    <a:pt x="606" y="289"/>
                  </a:lnTo>
                  <a:lnTo>
                    <a:pt x="606" y="292"/>
                  </a:lnTo>
                  <a:lnTo>
                    <a:pt x="585" y="292"/>
                  </a:lnTo>
                  <a:lnTo>
                    <a:pt x="579" y="292"/>
                  </a:lnTo>
                  <a:lnTo>
                    <a:pt x="576" y="292"/>
                  </a:lnTo>
                  <a:lnTo>
                    <a:pt x="572" y="293"/>
                  </a:lnTo>
                  <a:lnTo>
                    <a:pt x="569" y="295"/>
                  </a:lnTo>
                  <a:lnTo>
                    <a:pt x="569" y="296"/>
                  </a:lnTo>
                  <a:lnTo>
                    <a:pt x="567" y="301"/>
                  </a:lnTo>
                  <a:lnTo>
                    <a:pt x="565" y="310"/>
                  </a:lnTo>
                  <a:lnTo>
                    <a:pt x="562" y="311"/>
                  </a:lnTo>
                  <a:lnTo>
                    <a:pt x="551" y="331"/>
                  </a:lnTo>
                  <a:lnTo>
                    <a:pt x="536" y="347"/>
                  </a:lnTo>
                  <a:lnTo>
                    <a:pt x="517" y="358"/>
                  </a:lnTo>
                  <a:lnTo>
                    <a:pt x="494" y="361"/>
                  </a:lnTo>
                  <a:lnTo>
                    <a:pt x="155" y="361"/>
                  </a:lnTo>
                  <a:lnTo>
                    <a:pt x="133" y="358"/>
                  </a:lnTo>
                  <a:lnTo>
                    <a:pt x="114" y="347"/>
                  </a:lnTo>
                  <a:lnTo>
                    <a:pt x="99" y="331"/>
                  </a:lnTo>
                  <a:lnTo>
                    <a:pt x="88" y="311"/>
                  </a:lnTo>
                  <a:lnTo>
                    <a:pt x="85" y="311"/>
                  </a:lnTo>
                  <a:lnTo>
                    <a:pt x="82" y="301"/>
                  </a:lnTo>
                  <a:lnTo>
                    <a:pt x="82" y="298"/>
                  </a:lnTo>
                  <a:lnTo>
                    <a:pt x="79" y="295"/>
                  </a:lnTo>
                  <a:lnTo>
                    <a:pt x="78" y="293"/>
                  </a:lnTo>
                  <a:lnTo>
                    <a:pt x="73" y="292"/>
                  </a:lnTo>
                  <a:lnTo>
                    <a:pt x="69" y="292"/>
                  </a:lnTo>
                  <a:lnTo>
                    <a:pt x="64" y="292"/>
                  </a:lnTo>
                  <a:lnTo>
                    <a:pt x="39" y="292"/>
                  </a:lnTo>
                  <a:lnTo>
                    <a:pt x="39" y="289"/>
                  </a:lnTo>
                  <a:lnTo>
                    <a:pt x="0" y="289"/>
                  </a:lnTo>
                  <a:lnTo>
                    <a:pt x="0" y="72"/>
                  </a:lnTo>
                  <a:lnTo>
                    <a:pt x="42" y="72"/>
                  </a:lnTo>
                  <a:lnTo>
                    <a:pt x="42" y="69"/>
                  </a:lnTo>
                  <a:lnTo>
                    <a:pt x="64" y="69"/>
                  </a:lnTo>
                  <a:lnTo>
                    <a:pt x="70" y="69"/>
                  </a:lnTo>
                  <a:lnTo>
                    <a:pt x="73" y="69"/>
                  </a:lnTo>
                  <a:lnTo>
                    <a:pt x="78" y="68"/>
                  </a:lnTo>
                  <a:lnTo>
                    <a:pt x="79" y="66"/>
                  </a:lnTo>
                  <a:lnTo>
                    <a:pt x="82" y="65"/>
                  </a:lnTo>
                  <a:lnTo>
                    <a:pt x="82" y="62"/>
                  </a:lnTo>
                  <a:lnTo>
                    <a:pt x="87" y="47"/>
                  </a:lnTo>
                  <a:lnTo>
                    <a:pt x="90" y="47"/>
                  </a:lnTo>
                  <a:lnTo>
                    <a:pt x="99" y="29"/>
                  </a:lnTo>
                  <a:lnTo>
                    <a:pt x="115" y="14"/>
                  </a:lnTo>
                  <a:lnTo>
                    <a:pt x="133" y="3"/>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3" name="Freeform 321">
              <a:extLst>
                <a:ext uri="{FF2B5EF4-FFF2-40B4-BE49-F238E27FC236}">
                  <a16:creationId xmlns:a16="http://schemas.microsoft.com/office/drawing/2014/main" id="{576183B3-D9A1-4C5C-95DA-21E5D8AEFED8}"/>
                </a:ext>
              </a:extLst>
            </p:cNvPr>
            <p:cNvSpPr>
              <a:spLocks noEditPoints="1"/>
            </p:cNvSpPr>
            <p:nvPr/>
          </p:nvSpPr>
          <p:spPr bwMode="auto">
            <a:xfrm>
              <a:off x="3841751" y="1155700"/>
              <a:ext cx="304800" cy="236537"/>
            </a:xfrm>
            <a:custGeom>
              <a:avLst/>
              <a:gdLst>
                <a:gd name="T0" fmla="*/ 34 w 384"/>
                <a:gd name="T1" fmla="*/ 24 h 297"/>
                <a:gd name="T2" fmla="*/ 30 w 384"/>
                <a:gd name="T3" fmla="*/ 24 h 297"/>
                <a:gd name="T4" fmla="*/ 25 w 384"/>
                <a:gd name="T5" fmla="*/ 27 h 297"/>
                <a:gd name="T6" fmla="*/ 24 w 384"/>
                <a:gd name="T7" fmla="*/ 30 h 297"/>
                <a:gd name="T8" fmla="*/ 22 w 384"/>
                <a:gd name="T9" fmla="*/ 36 h 297"/>
                <a:gd name="T10" fmla="*/ 22 w 384"/>
                <a:gd name="T11" fmla="*/ 263 h 297"/>
                <a:gd name="T12" fmla="*/ 24 w 384"/>
                <a:gd name="T13" fmla="*/ 267 h 297"/>
                <a:gd name="T14" fmla="*/ 25 w 384"/>
                <a:gd name="T15" fmla="*/ 272 h 297"/>
                <a:gd name="T16" fmla="*/ 30 w 384"/>
                <a:gd name="T17" fmla="*/ 273 h 297"/>
                <a:gd name="T18" fmla="*/ 34 w 384"/>
                <a:gd name="T19" fmla="*/ 275 h 297"/>
                <a:gd name="T20" fmla="*/ 348 w 384"/>
                <a:gd name="T21" fmla="*/ 275 h 297"/>
                <a:gd name="T22" fmla="*/ 352 w 384"/>
                <a:gd name="T23" fmla="*/ 273 h 297"/>
                <a:gd name="T24" fmla="*/ 357 w 384"/>
                <a:gd name="T25" fmla="*/ 272 h 297"/>
                <a:gd name="T26" fmla="*/ 360 w 384"/>
                <a:gd name="T27" fmla="*/ 267 h 297"/>
                <a:gd name="T28" fmla="*/ 360 w 384"/>
                <a:gd name="T29" fmla="*/ 263 h 297"/>
                <a:gd name="T30" fmla="*/ 360 w 384"/>
                <a:gd name="T31" fmla="*/ 36 h 297"/>
                <a:gd name="T32" fmla="*/ 360 w 384"/>
                <a:gd name="T33" fmla="*/ 30 h 297"/>
                <a:gd name="T34" fmla="*/ 357 w 384"/>
                <a:gd name="T35" fmla="*/ 27 h 297"/>
                <a:gd name="T36" fmla="*/ 352 w 384"/>
                <a:gd name="T37" fmla="*/ 24 h 297"/>
                <a:gd name="T38" fmla="*/ 348 w 384"/>
                <a:gd name="T39" fmla="*/ 24 h 297"/>
                <a:gd name="T40" fmla="*/ 34 w 384"/>
                <a:gd name="T41" fmla="*/ 24 h 297"/>
                <a:gd name="T42" fmla="*/ 34 w 384"/>
                <a:gd name="T43" fmla="*/ 0 h 297"/>
                <a:gd name="T44" fmla="*/ 348 w 384"/>
                <a:gd name="T45" fmla="*/ 0 h 297"/>
                <a:gd name="T46" fmla="*/ 361 w 384"/>
                <a:gd name="T47" fmla="*/ 3 h 297"/>
                <a:gd name="T48" fmla="*/ 373 w 384"/>
                <a:gd name="T49" fmla="*/ 10 h 297"/>
                <a:gd name="T50" fmla="*/ 381 w 384"/>
                <a:gd name="T51" fmla="*/ 21 h 297"/>
                <a:gd name="T52" fmla="*/ 384 w 384"/>
                <a:gd name="T53" fmla="*/ 36 h 297"/>
                <a:gd name="T54" fmla="*/ 384 w 384"/>
                <a:gd name="T55" fmla="*/ 263 h 297"/>
                <a:gd name="T56" fmla="*/ 381 w 384"/>
                <a:gd name="T57" fmla="*/ 276 h 297"/>
                <a:gd name="T58" fmla="*/ 373 w 384"/>
                <a:gd name="T59" fmla="*/ 288 h 297"/>
                <a:gd name="T60" fmla="*/ 361 w 384"/>
                <a:gd name="T61" fmla="*/ 296 h 297"/>
                <a:gd name="T62" fmla="*/ 348 w 384"/>
                <a:gd name="T63" fmla="*/ 297 h 297"/>
                <a:gd name="T64" fmla="*/ 34 w 384"/>
                <a:gd name="T65" fmla="*/ 297 h 297"/>
                <a:gd name="T66" fmla="*/ 21 w 384"/>
                <a:gd name="T67" fmla="*/ 296 h 297"/>
                <a:gd name="T68" fmla="*/ 10 w 384"/>
                <a:gd name="T69" fmla="*/ 288 h 297"/>
                <a:gd name="T70" fmla="*/ 1 w 384"/>
                <a:gd name="T71" fmla="*/ 276 h 297"/>
                <a:gd name="T72" fmla="*/ 0 w 384"/>
                <a:gd name="T73" fmla="*/ 263 h 297"/>
                <a:gd name="T74" fmla="*/ 0 w 384"/>
                <a:gd name="T75" fmla="*/ 36 h 297"/>
                <a:gd name="T76" fmla="*/ 1 w 384"/>
                <a:gd name="T77" fmla="*/ 21 h 297"/>
                <a:gd name="T78" fmla="*/ 10 w 384"/>
                <a:gd name="T79" fmla="*/ 10 h 297"/>
                <a:gd name="T80" fmla="*/ 21 w 384"/>
                <a:gd name="T81" fmla="*/ 3 h 297"/>
                <a:gd name="T82" fmla="*/ 34 w 384"/>
                <a:gd name="T8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7">
                  <a:moveTo>
                    <a:pt x="34" y="24"/>
                  </a:moveTo>
                  <a:lnTo>
                    <a:pt x="30" y="24"/>
                  </a:lnTo>
                  <a:lnTo>
                    <a:pt x="25" y="27"/>
                  </a:lnTo>
                  <a:lnTo>
                    <a:pt x="24" y="30"/>
                  </a:lnTo>
                  <a:lnTo>
                    <a:pt x="22" y="36"/>
                  </a:lnTo>
                  <a:lnTo>
                    <a:pt x="22" y="263"/>
                  </a:lnTo>
                  <a:lnTo>
                    <a:pt x="24" y="267"/>
                  </a:lnTo>
                  <a:lnTo>
                    <a:pt x="25" y="272"/>
                  </a:lnTo>
                  <a:lnTo>
                    <a:pt x="30" y="273"/>
                  </a:lnTo>
                  <a:lnTo>
                    <a:pt x="34" y="275"/>
                  </a:lnTo>
                  <a:lnTo>
                    <a:pt x="348" y="275"/>
                  </a:lnTo>
                  <a:lnTo>
                    <a:pt x="352" y="273"/>
                  </a:lnTo>
                  <a:lnTo>
                    <a:pt x="357" y="272"/>
                  </a:lnTo>
                  <a:lnTo>
                    <a:pt x="360" y="267"/>
                  </a:lnTo>
                  <a:lnTo>
                    <a:pt x="360" y="263"/>
                  </a:lnTo>
                  <a:lnTo>
                    <a:pt x="360" y="36"/>
                  </a:lnTo>
                  <a:lnTo>
                    <a:pt x="360" y="30"/>
                  </a:lnTo>
                  <a:lnTo>
                    <a:pt x="357" y="27"/>
                  </a:lnTo>
                  <a:lnTo>
                    <a:pt x="352" y="24"/>
                  </a:lnTo>
                  <a:lnTo>
                    <a:pt x="348" y="24"/>
                  </a:lnTo>
                  <a:lnTo>
                    <a:pt x="34" y="24"/>
                  </a:lnTo>
                  <a:close/>
                  <a:moveTo>
                    <a:pt x="34" y="0"/>
                  </a:moveTo>
                  <a:lnTo>
                    <a:pt x="348" y="0"/>
                  </a:lnTo>
                  <a:lnTo>
                    <a:pt x="361" y="3"/>
                  </a:lnTo>
                  <a:lnTo>
                    <a:pt x="373" y="10"/>
                  </a:lnTo>
                  <a:lnTo>
                    <a:pt x="381" y="21"/>
                  </a:lnTo>
                  <a:lnTo>
                    <a:pt x="384" y="36"/>
                  </a:lnTo>
                  <a:lnTo>
                    <a:pt x="384" y="263"/>
                  </a:lnTo>
                  <a:lnTo>
                    <a:pt x="381" y="276"/>
                  </a:lnTo>
                  <a:lnTo>
                    <a:pt x="373" y="288"/>
                  </a:lnTo>
                  <a:lnTo>
                    <a:pt x="361" y="296"/>
                  </a:lnTo>
                  <a:lnTo>
                    <a:pt x="348" y="297"/>
                  </a:lnTo>
                  <a:lnTo>
                    <a:pt x="34" y="297"/>
                  </a:lnTo>
                  <a:lnTo>
                    <a:pt x="21" y="296"/>
                  </a:lnTo>
                  <a:lnTo>
                    <a:pt x="10" y="288"/>
                  </a:lnTo>
                  <a:lnTo>
                    <a:pt x="1" y="276"/>
                  </a:lnTo>
                  <a:lnTo>
                    <a:pt x="0" y="263"/>
                  </a:lnTo>
                  <a:lnTo>
                    <a:pt x="0" y="36"/>
                  </a:lnTo>
                  <a:lnTo>
                    <a:pt x="1" y="21"/>
                  </a:lnTo>
                  <a:lnTo>
                    <a:pt x="10" y="10"/>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4" name="Freeform 322">
              <a:extLst>
                <a:ext uri="{FF2B5EF4-FFF2-40B4-BE49-F238E27FC236}">
                  <a16:creationId xmlns:a16="http://schemas.microsoft.com/office/drawing/2014/main" id="{45F79F7E-FEC4-4CF7-B278-473E115A9331}"/>
                </a:ext>
              </a:extLst>
            </p:cNvPr>
            <p:cNvSpPr>
              <a:spLocks noEditPoints="1"/>
            </p:cNvSpPr>
            <p:nvPr/>
          </p:nvSpPr>
          <p:spPr bwMode="auto">
            <a:xfrm>
              <a:off x="4159251" y="1243013"/>
              <a:ext cx="47625" cy="61912"/>
            </a:xfrm>
            <a:custGeom>
              <a:avLst/>
              <a:gdLst>
                <a:gd name="T0" fmla="*/ 24 w 61"/>
                <a:gd name="T1" fmla="*/ 22 h 78"/>
                <a:gd name="T2" fmla="*/ 24 w 61"/>
                <a:gd name="T3" fmla="*/ 55 h 78"/>
                <a:gd name="T4" fmla="*/ 38 w 61"/>
                <a:gd name="T5" fmla="*/ 55 h 78"/>
                <a:gd name="T6" fmla="*/ 38 w 61"/>
                <a:gd name="T7" fmla="*/ 55 h 78"/>
                <a:gd name="T8" fmla="*/ 38 w 61"/>
                <a:gd name="T9" fmla="*/ 24 h 78"/>
                <a:gd name="T10" fmla="*/ 24 w 61"/>
                <a:gd name="T11" fmla="*/ 22 h 78"/>
                <a:gd name="T12" fmla="*/ 24 w 61"/>
                <a:gd name="T13" fmla="*/ 0 h 78"/>
                <a:gd name="T14" fmla="*/ 38 w 61"/>
                <a:gd name="T15" fmla="*/ 0 h 78"/>
                <a:gd name="T16" fmla="*/ 44 w 61"/>
                <a:gd name="T17" fmla="*/ 1 h 78"/>
                <a:gd name="T18" fmla="*/ 50 w 61"/>
                <a:gd name="T19" fmla="*/ 3 h 78"/>
                <a:gd name="T20" fmla="*/ 55 w 61"/>
                <a:gd name="T21" fmla="*/ 7 h 78"/>
                <a:gd name="T22" fmla="*/ 58 w 61"/>
                <a:gd name="T23" fmla="*/ 12 h 78"/>
                <a:gd name="T24" fmla="*/ 61 w 61"/>
                <a:gd name="T25" fmla="*/ 18 h 78"/>
                <a:gd name="T26" fmla="*/ 61 w 61"/>
                <a:gd name="T27" fmla="*/ 24 h 78"/>
                <a:gd name="T28" fmla="*/ 61 w 61"/>
                <a:gd name="T29" fmla="*/ 55 h 78"/>
                <a:gd name="T30" fmla="*/ 61 w 61"/>
                <a:gd name="T31" fmla="*/ 61 h 78"/>
                <a:gd name="T32" fmla="*/ 58 w 61"/>
                <a:gd name="T33" fmla="*/ 67 h 78"/>
                <a:gd name="T34" fmla="*/ 55 w 61"/>
                <a:gd name="T35" fmla="*/ 72 h 78"/>
                <a:gd name="T36" fmla="*/ 50 w 61"/>
                <a:gd name="T37" fmla="*/ 75 h 78"/>
                <a:gd name="T38" fmla="*/ 44 w 61"/>
                <a:gd name="T39" fmla="*/ 78 h 78"/>
                <a:gd name="T40" fmla="*/ 38 w 61"/>
                <a:gd name="T41" fmla="*/ 78 h 78"/>
                <a:gd name="T42" fmla="*/ 24 w 61"/>
                <a:gd name="T43" fmla="*/ 78 h 78"/>
                <a:gd name="T44" fmla="*/ 18 w 61"/>
                <a:gd name="T45" fmla="*/ 78 h 78"/>
                <a:gd name="T46" fmla="*/ 12 w 61"/>
                <a:gd name="T47" fmla="*/ 75 h 78"/>
                <a:gd name="T48" fmla="*/ 7 w 61"/>
                <a:gd name="T49" fmla="*/ 72 h 78"/>
                <a:gd name="T50" fmla="*/ 3 w 61"/>
                <a:gd name="T51" fmla="*/ 67 h 78"/>
                <a:gd name="T52" fmla="*/ 1 w 61"/>
                <a:gd name="T53" fmla="*/ 61 h 78"/>
                <a:gd name="T54" fmla="*/ 0 w 61"/>
                <a:gd name="T55" fmla="*/ 55 h 78"/>
                <a:gd name="T56" fmla="*/ 0 w 61"/>
                <a:gd name="T57" fmla="*/ 24 h 78"/>
                <a:gd name="T58" fmla="*/ 1 w 61"/>
                <a:gd name="T59" fmla="*/ 18 h 78"/>
                <a:gd name="T60" fmla="*/ 3 w 61"/>
                <a:gd name="T61" fmla="*/ 12 h 78"/>
                <a:gd name="T62" fmla="*/ 7 w 61"/>
                <a:gd name="T63" fmla="*/ 7 h 78"/>
                <a:gd name="T64" fmla="*/ 12 w 61"/>
                <a:gd name="T65" fmla="*/ 3 h 78"/>
                <a:gd name="T66" fmla="*/ 18 w 61"/>
                <a:gd name="T67" fmla="*/ 1 h 78"/>
                <a:gd name="T68" fmla="*/ 24 w 61"/>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78">
                  <a:moveTo>
                    <a:pt x="24" y="22"/>
                  </a:moveTo>
                  <a:lnTo>
                    <a:pt x="24" y="55"/>
                  </a:lnTo>
                  <a:lnTo>
                    <a:pt x="38" y="55"/>
                  </a:lnTo>
                  <a:lnTo>
                    <a:pt x="38" y="55"/>
                  </a:lnTo>
                  <a:lnTo>
                    <a:pt x="38" y="24"/>
                  </a:lnTo>
                  <a:lnTo>
                    <a:pt x="24" y="22"/>
                  </a:lnTo>
                  <a:close/>
                  <a:moveTo>
                    <a:pt x="24" y="0"/>
                  </a:moveTo>
                  <a:lnTo>
                    <a:pt x="38" y="0"/>
                  </a:lnTo>
                  <a:lnTo>
                    <a:pt x="44" y="1"/>
                  </a:lnTo>
                  <a:lnTo>
                    <a:pt x="50" y="3"/>
                  </a:lnTo>
                  <a:lnTo>
                    <a:pt x="55" y="7"/>
                  </a:lnTo>
                  <a:lnTo>
                    <a:pt x="58" y="12"/>
                  </a:lnTo>
                  <a:lnTo>
                    <a:pt x="61" y="18"/>
                  </a:lnTo>
                  <a:lnTo>
                    <a:pt x="61" y="24"/>
                  </a:lnTo>
                  <a:lnTo>
                    <a:pt x="61" y="55"/>
                  </a:lnTo>
                  <a:lnTo>
                    <a:pt x="61" y="61"/>
                  </a:lnTo>
                  <a:lnTo>
                    <a:pt x="58" y="67"/>
                  </a:lnTo>
                  <a:lnTo>
                    <a:pt x="55" y="72"/>
                  </a:lnTo>
                  <a:lnTo>
                    <a:pt x="50" y="75"/>
                  </a:lnTo>
                  <a:lnTo>
                    <a:pt x="44" y="78"/>
                  </a:lnTo>
                  <a:lnTo>
                    <a:pt x="38" y="78"/>
                  </a:lnTo>
                  <a:lnTo>
                    <a:pt x="24" y="78"/>
                  </a:lnTo>
                  <a:lnTo>
                    <a:pt x="18" y="78"/>
                  </a:lnTo>
                  <a:lnTo>
                    <a:pt x="12" y="75"/>
                  </a:lnTo>
                  <a:lnTo>
                    <a:pt x="7" y="72"/>
                  </a:lnTo>
                  <a:lnTo>
                    <a:pt x="3" y="67"/>
                  </a:lnTo>
                  <a:lnTo>
                    <a:pt x="1" y="61"/>
                  </a:lnTo>
                  <a:lnTo>
                    <a:pt x="0" y="55"/>
                  </a:lnTo>
                  <a:lnTo>
                    <a:pt x="0" y="24"/>
                  </a:lnTo>
                  <a:lnTo>
                    <a:pt x="1" y="18"/>
                  </a:lnTo>
                  <a:lnTo>
                    <a:pt x="3" y="12"/>
                  </a:lnTo>
                  <a:lnTo>
                    <a:pt x="7" y="7"/>
                  </a:lnTo>
                  <a:lnTo>
                    <a:pt x="12" y="3"/>
                  </a:lnTo>
                  <a:lnTo>
                    <a:pt x="18"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5" name="Freeform 323">
              <a:extLst>
                <a:ext uri="{FF2B5EF4-FFF2-40B4-BE49-F238E27FC236}">
                  <a16:creationId xmlns:a16="http://schemas.microsoft.com/office/drawing/2014/main" id="{84610389-8A12-49B0-80FF-28DDB5FFF235}"/>
                </a:ext>
              </a:extLst>
            </p:cNvPr>
            <p:cNvSpPr>
              <a:spLocks/>
            </p:cNvSpPr>
            <p:nvPr/>
          </p:nvSpPr>
          <p:spPr bwMode="auto">
            <a:xfrm>
              <a:off x="3795713" y="1250950"/>
              <a:ext cx="33338" cy="47625"/>
            </a:xfrm>
            <a:custGeom>
              <a:avLst/>
              <a:gdLst>
                <a:gd name="T0" fmla="*/ 23 w 44"/>
                <a:gd name="T1" fmla="*/ 0 h 60"/>
                <a:gd name="T2" fmla="*/ 29 w 44"/>
                <a:gd name="T3" fmla="*/ 0 h 60"/>
                <a:gd name="T4" fmla="*/ 35 w 44"/>
                <a:gd name="T5" fmla="*/ 3 h 60"/>
                <a:gd name="T6" fmla="*/ 39 w 44"/>
                <a:gd name="T7" fmla="*/ 9 h 60"/>
                <a:gd name="T8" fmla="*/ 44 w 44"/>
                <a:gd name="T9" fmla="*/ 15 h 60"/>
                <a:gd name="T10" fmla="*/ 44 w 44"/>
                <a:gd name="T11" fmla="*/ 21 h 60"/>
                <a:gd name="T12" fmla="*/ 44 w 44"/>
                <a:gd name="T13" fmla="*/ 38 h 60"/>
                <a:gd name="T14" fmla="*/ 44 w 44"/>
                <a:gd name="T15" fmla="*/ 45 h 60"/>
                <a:gd name="T16" fmla="*/ 39 w 44"/>
                <a:gd name="T17" fmla="*/ 51 h 60"/>
                <a:gd name="T18" fmla="*/ 35 w 44"/>
                <a:gd name="T19" fmla="*/ 56 h 60"/>
                <a:gd name="T20" fmla="*/ 29 w 44"/>
                <a:gd name="T21" fmla="*/ 59 h 60"/>
                <a:gd name="T22" fmla="*/ 23 w 44"/>
                <a:gd name="T23" fmla="*/ 60 h 60"/>
                <a:gd name="T24" fmla="*/ 15 w 44"/>
                <a:gd name="T25" fmla="*/ 59 h 60"/>
                <a:gd name="T26" fmla="*/ 9 w 44"/>
                <a:gd name="T27" fmla="*/ 56 h 60"/>
                <a:gd name="T28" fmla="*/ 5 w 44"/>
                <a:gd name="T29" fmla="*/ 51 h 60"/>
                <a:gd name="T30" fmla="*/ 2 w 44"/>
                <a:gd name="T31" fmla="*/ 45 h 60"/>
                <a:gd name="T32" fmla="*/ 0 w 44"/>
                <a:gd name="T33" fmla="*/ 38 h 60"/>
                <a:gd name="T34" fmla="*/ 0 w 44"/>
                <a:gd name="T35" fmla="*/ 21 h 60"/>
                <a:gd name="T36" fmla="*/ 2 w 44"/>
                <a:gd name="T37" fmla="*/ 15 h 60"/>
                <a:gd name="T38" fmla="*/ 5 w 44"/>
                <a:gd name="T39" fmla="*/ 9 h 60"/>
                <a:gd name="T40" fmla="*/ 9 w 44"/>
                <a:gd name="T41" fmla="*/ 3 h 60"/>
                <a:gd name="T42" fmla="*/ 15 w 44"/>
                <a:gd name="T43" fmla="*/ 0 h 60"/>
                <a:gd name="T44" fmla="*/ 23 w 44"/>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0">
                  <a:moveTo>
                    <a:pt x="23" y="0"/>
                  </a:moveTo>
                  <a:lnTo>
                    <a:pt x="29" y="0"/>
                  </a:lnTo>
                  <a:lnTo>
                    <a:pt x="35" y="3"/>
                  </a:lnTo>
                  <a:lnTo>
                    <a:pt x="39" y="9"/>
                  </a:lnTo>
                  <a:lnTo>
                    <a:pt x="44" y="15"/>
                  </a:lnTo>
                  <a:lnTo>
                    <a:pt x="44" y="21"/>
                  </a:lnTo>
                  <a:lnTo>
                    <a:pt x="44" y="38"/>
                  </a:lnTo>
                  <a:lnTo>
                    <a:pt x="44" y="45"/>
                  </a:lnTo>
                  <a:lnTo>
                    <a:pt x="39" y="51"/>
                  </a:lnTo>
                  <a:lnTo>
                    <a:pt x="35" y="56"/>
                  </a:lnTo>
                  <a:lnTo>
                    <a:pt x="29" y="59"/>
                  </a:lnTo>
                  <a:lnTo>
                    <a:pt x="23" y="60"/>
                  </a:lnTo>
                  <a:lnTo>
                    <a:pt x="15" y="59"/>
                  </a:lnTo>
                  <a:lnTo>
                    <a:pt x="9" y="56"/>
                  </a:lnTo>
                  <a:lnTo>
                    <a:pt x="5" y="51"/>
                  </a:lnTo>
                  <a:lnTo>
                    <a:pt x="2" y="45"/>
                  </a:lnTo>
                  <a:lnTo>
                    <a:pt x="0" y="38"/>
                  </a:lnTo>
                  <a:lnTo>
                    <a:pt x="0" y="21"/>
                  </a:lnTo>
                  <a:lnTo>
                    <a:pt x="2" y="15"/>
                  </a:lnTo>
                  <a:lnTo>
                    <a:pt x="5" y="9"/>
                  </a:lnTo>
                  <a:lnTo>
                    <a:pt x="9" y="3"/>
                  </a:lnTo>
                  <a:lnTo>
                    <a:pt x="15"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6" name="Freeform 324">
              <a:extLst>
                <a:ext uri="{FF2B5EF4-FFF2-40B4-BE49-F238E27FC236}">
                  <a16:creationId xmlns:a16="http://schemas.microsoft.com/office/drawing/2014/main" id="{D360C299-6EA2-460D-B57A-5298F2677EED}"/>
                </a:ext>
              </a:extLst>
            </p:cNvPr>
            <p:cNvSpPr>
              <a:spLocks/>
            </p:cNvSpPr>
            <p:nvPr/>
          </p:nvSpPr>
          <p:spPr bwMode="auto">
            <a:xfrm>
              <a:off x="3913188" y="1165225"/>
              <a:ext cx="257175" cy="219075"/>
            </a:xfrm>
            <a:custGeom>
              <a:avLst/>
              <a:gdLst>
                <a:gd name="T0" fmla="*/ 164 w 324"/>
                <a:gd name="T1" fmla="*/ 0 h 275"/>
                <a:gd name="T2" fmla="*/ 186 w 324"/>
                <a:gd name="T3" fmla="*/ 0 h 275"/>
                <a:gd name="T4" fmla="*/ 186 w 324"/>
                <a:gd name="T5" fmla="*/ 93 h 275"/>
                <a:gd name="T6" fmla="*/ 179 w 324"/>
                <a:gd name="T7" fmla="*/ 98 h 275"/>
                <a:gd name="T8" fmla="*/ 228 w 324"/>
                <a:gd name="T9" fmla="*/ 122 h 275"/>
                <a:gd name="T10" fmla="*/ 195 w 324"/>
                <a:gd name="T11" fmla="*/ 130 h 275"/>
                <a:gd name="T12" fmla="*/ 324 w 324"/>
                <a:gd name="T13" fmla="*/ 154 h 275"/>
                <a:gd name="T14" fmla="*/ 218 w 324"/>
                <a:gd name="T15" fmla="*/ 164 h 275"/>
                <a:gd name="T16" fmla="*/ 255 w 324"/>
                <a:gd name="T17" fmla="*/ 169 h 275"/>
                <a:gd name="T18" fmla="*/ 186 w 324"/>
                <a:gd name="T19" fmla="*/ 196 h 275"/>
                <a:gd name="T20" fmla="*/ 186 w 324"/>
                <a:gd name="T21" fmla="*/ 275 h 275"/>
                <a:gd name="T22" fmla="*/ 162 w 324"/>
                <a:gd name="T23" fmla="*/ 275 h 275"/>
                <a:gd name="T24" fmla="*/ 162 w 324"/>
                <a:gd name="T25" fmla="*/ 182 h 275"/>
                <a:gd name="T26" fmla="*/ 0 w 324"/>
                <a:gd name="T27" fmla="*/ 164 h 275"/>
                <a:gd name="T28" fmla="*/ 159 w 324"/>
                <a:gd name="T29" fmla="*/ 146 h 275"/>
                <a:gd name="T30" fmla="*/ 82 w 324"/>
                <a:gd name="T31" fmla="*/ 133 h 275"/>
                <a:gd name="T32" fmla="*/ 159 w 324"/>
                <a:gd name="T33" fmla="*/ 115 h 275"/>
                <a:gd name="T34" fmla="*/ 135 w 324"/>
                <a:gd name="T35" fmla="*/ 103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79" y="98"/>
                  </a:lnTo>
                  <a:lnTo>
                    <a:pt x="228" y="122"/>
                  </a:lnTo>
                  <a:lnTo>
                    <a:pt x="195" y="130"/>
                  </a:lnTo>
                  <a:lnTo>
                    <a:pt x="324" y="154"/>
                  </a:lnTo>
                  <a:lnTo>
                    <a:pt x="218" y="164"/>
                  </a:lnTo>
                  <a:lnTo>
                    <a:pt x="255" y="169"/>
                  </a:lnTo>
                  <a:lnTo>
                    <a:pt x="186" y="196"/>
                  </a:lnTo>
                  <a:lnTo>
                    <a:pt x="186" y="275"/>
                  </a:lnTo>
                  <a:lnTo>
                    <a:pt x="162" y="275"/>
                  </a:lnTo>
                  <a:lnTo>
                    <a:pt x="162" y="182"/>
                  </a:lnTo>
                  <a:lnTo>
                    <a:pt x="0" y="164"/>
                  </a:lnTo>
                  <a:lnTo>
                    <a:pt x="159" y="146"/>
                  </a:lnTo>
                  <a:lnTo>
                    <a:pt x="82" y="133"/>
                  </a:lnTo>
                  <a:lnTo>
                    <a:pt x="159" y="115"/>
                  </a:lnTo>
                  <a:lnTo>
                    <a:pt x="135" y="103"/>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7" name="Freeform 325">
              <a:extLst>
                <a:ext uri="{FF2B5EF4-FFF2-40B4-BE49-F238E27FC236}">
                  <a16:creationId xmlns:a16="http://schemas.microsoft.com/office/drawing/2014/main" id="{68DD15A0-78A1-40BC-B0F3-83BE59857C3F}"/>
                </a:ext>
              </a:extLst>
            </p:cNvPr>
            <p:cNvSpPr>
              <a:spLocks noEditPoints="1"/>
            </p:cNvSpPr>
            <p:nvPr/>
          </p:nvSpPr>
          <p:spPr bwMode="auto">
            <a:xfrm>
              <a:off x="3870326" y="1217613"/>
              <a:ext cx="112713" cy="114300"/>
            </a:xfrm>
            <a:custGeom>
              <a:avLst/>
              <a:gdLst>
                <a:gd name="T0" fmla="*/ 70 w 142"/>
                <a:gd name="T1" fmla="*/ 22 h 143"/>
                <a:gd name="T2" fmla="*/ 52 w 142"/>
                <a:gd name="T3" fmla="*/ 27 h 143"/>
                <a:gd name="T4" fmla="*/ 36 w 142"/>
                <a:gd name="T5" fmla="*/ 37 h 143"/>
                <a:gd name="T6" fmla="*/ 27 w 142"/>
                <a:gd name="T7" fmla="*/ 52 h 143"/>
                <a:gd name="T8" fmla="*/ 22 w 142"/>
                <a:gd name="T9" fmla="*/ 71 h 143"/>
                <a:gd name="T10" fmla="*/ 27 w 142"/>
                <a:gd name="T11" fmla="*/ 89 h 143"/>
                <a:gd name="T12" fmla="*/ 36 w 142"/>
                <a:gd name="T13" fmla="*/ 106 h 143"/>
                <a:gd name="T14" fmla="*/ 52 w 142"/>
                <a:gd name="T15" fmla="*/ 116 h 143"/>
                <a:gd name="T16" fmla="*/ 70 w 142"/>
                <a:gd name="T17" fmla="*/ 119 h 143"/>
                <a:gd name="T18" fmla="*/ 89 w 142"/>
                <a:gd name="T19" fmla="*/ 116 h 143"/>
                <a:gd name="T20" fmla="*/ 104 w 142"/>
                <a:gd name="T21" fmla="*/ 106 h 143"/>
                <a:gd name="T22" fmla="*/ 115 w 142"/>
                <a:gd name="T23" fmla="*/ 89 h 143"/>
                <a:gd name="T24" fmla="*/ 119 w 142"/>
                <a:gd name="T25" fmla="*/ 71 h 143"/>
                <a:gd name="T26" fmla="*/ 115 w 142"/>
                <a:gd name="T27" fmla="*/ 52 h 143"/>
                <a:gd name="T28" fmla="*/ 104 w 142"/>
                <a:gd name="T29" fmla="*/ 37 h 143"/>
                <a:gd name="T30" fmla="*/ 89 w 142"/>
                <a:gd name="T31" fmla="*/ 27 h 143"/>
                <a:gd name="T32" fmla="*/ 70 w 142"/>
                <a:gd name="T33" fmla="*/ 22 h 143"/>
                <a:gd name="T34" fmla="*/ 70 w 142"/>
                <a:gd name="T35" fmla="*/ 0 h 143"/>
                <a:gd name="T36" fmla="*/ 94 w 142"/>
                <a:gd name="T37" fmla="*/ 3 h 143"/>
                <a:gd name="T38" fmla="*/ 113 w 142"/>
                <a:gd name="T39" fmla="*/ 13 h 143"/>
                <a:gd name="T40" fmla="*/ 128 w 142"/>
                <a:gd name="T41" fmla="*/ 29 h 143"/>
                <a:gd name="T42" fmla="*/ 139 w 142"/>
                <a:gd name="T43" fmla="*/ 49 h 143"/>
                <a:gd name="T44" fmla="*/ 142 w 142"/>
                <a:gd name="T45" fmla="*/ 71 h 143"/>
                <a:gd name="T46" fmla="*/ 139 w 142"/>
                <a:gd name="T47" fmla="*/ 94 h 143"/>
                <a:gd name="T48" fmla="*/ 128 w 142"/>
                <a:gd name="T49" fmla="*/ 113 h 143"/>
                <a:gd name="T50" fmla="*/ 113 w 142"/>
                <a:gd name="T51" fmla="*/ 128 h 143"/>
                <a:gd name="T52" fmla="*/ 94 w 142"/>
                <a:gd name="T53" fmla="*/ 139 h 143"/>
                <a:gd name="T54" fmla="*/ 70 w 142"/>
                <a:gd name="T55" fmla="*/ 143 h 143"/>
                <a:gd name="T56" fmla="*/ 48 w 142"/>
                <a:gd name="T57" fmla="*/ 139 h 143"/>
                <a:gd name="T58" fmla="*/ 28 w 142"/>
                <a:gd name="T59" fmla="*/ 128 h 143"/>
                <a:gd name="T60" fmla="*/ 13 w 142"/>
                <a:gd name="T61" fmla="*/ 113 h 143"/>
                <a:gd name="T62" fmla="*/ 3 w 142"/>
                <a:gd name="T63" fmla="*/ 94 h 143"/>
                <a:gd name="T64" fmla="*/ 0 w 142"/>
                <a:gd name="T65" fmla="*/ 71 h 143"/>
                <a:gd name="T66" fmla="*/ 3 w 142"/>
                <a:gd name="T67" fmla="*/ 49 h 143"/>
                <a:gd name="T68" fmla="*/ 13 w 142"/>
                <a:gd name="T69" fmla="*/ 29 h 143"/>
                <a:gd name="T70" fmla="*/ 28 w 142"/>
                <a:gd name="T71" fmla="*/ 13 h 143"/>
                <a:gd name="T72" fmla="*/ 48 w 142"/>
                <a:gd name="T73" fmla="*/ 3 h 143"/>
                <a:gd name="T74" fmla="*/ 70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0" y="22"/>
                  </a:moveTo>
                  <a:lnTo>
                    <a:pt x="52" y="27"/>
                  </a:lnTo>
                  <a:lnTo>
                    <a:pt x="36" y="37"/>
                  </a:lnTo>
                  <a:lnTo>
                    <a:pt x="27" y="52"/>
                  </a:lnTo>
                  <a:lnTo>
                    <a:pt x="22" y="71"/>
                  </a:lnTo>
                  <a:lnTo>
                    <a:pt x="27" y="89"/>
                  </a:lnTo>
                  <a:lnTo>
                    <a:pt x="36" y="106"/>
                  </a:lnTo>
                  <a:lnTo>
                    <a:pt x="52" y="116"/>
                  </a:lnTo>
                  <a:lnTo>
                    <a:pt x="70" y="119"/>
                  </a:lnTo>
                  <a:lnTo>
                    <a:pt x="89" y="116"/>
                  </a:lnTo>
                  <a:lnTo>
                    <a:pt x="104" y="106"/>
                  </a:lnTo>
                  <a:lnTo>
                    <a:pt x="115" y="89"/>
                  </a:lnTo>
                  <a:lnTo>
                    <a:pt x="119" y="71"/>
                  </a:lnTo>
                  <a:lnTo>
                    <a:pt x="115" y="52"/>
                  </a:lnTo>
                  <a:lnTo>
                    <a:pt x="104" y="37"/>
                  </a:lnTo>
                  <a:lnTo>
                    <a:pt x="89" y="27"/>
                  </a:lnTo>
                  <a:lnTo>
                    <a:pt x="70" y="22"/>
                  </a:lnTo>
                  <a:close/>
                  <a:moveTo>
                    <a:pt x="70" y="0"/>
                  </a:moveTo>
                  <a:lnTo>
                    <a:pt x="94" y="3"/>
                  </a:lnTo>
                  <a:lnTo>
                    <a:pt x="113" y="13"/>
                  </a:lnTo>
                  <a:lnTo>
                    <a:pt x="128" y="29"/>
                  </a:lnTo>
                  <a:lnTo>
                    <a:pt x="139" y="49"/>
                  </a:lnTo>
                  <a:lnTo>
                    <a:pt x="142" y="71"/>
                  </a:lnTo>
                  <a:lnTo>
                    <a:pt x="139" y="94"/>
                  </a:lnTo>
                  <a:lnTo>
                    <a:pt x="128" y="113"/>
                  </a:lnTo>
                  <a:lnTo>
                    <a:pt x="113" y="128"/>
                  </a:lnTo>
                  <a:lnTo>
                    <a:pt x="94" y="139"/>
                  </a:lnTo>
                  <a:lnTo>
                    <a:pt x="70" y="143"/>
                  </a:lnTo>
                  <a:lnTo>
                    <a:pt x="48" y="139"/>
                  </a:lnTo>
                  <a:lnTo>
                    <a:pt x="28" y="128"/>
                  </a:lnTo>
                  <a:lnTo>
                    <a:pt x="13" y="113"/>
                  </a:lnTo>
                  <a:lnTo>
                    <a:pt x="3" y="94"/>
                  </a:lnTo>
                  <a:lnTo>
                    <a:pt x="0" y="71"/>
                  </a:lnTo>
                  <a:lnTo>
                    <a:pt x="3" y="49"/>
                  </a:lnTo>
                  <a:lnTo>
                    <a:pt x="13" y="29"/>
                  </a:lnTo>
                  <a:lnTo>
                    <a:pt x="28" y="13"/>
                  </a:lnTo>
                  <a:lnTo>
                    <a:pt x="48"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8" name="Freeform 326">
              <a:extLst>
                <a:ext uri="{FF2B5EF4-FFF2-40B4-BE49-F238E27FC236}">
                  <a16:creationId xmlns:a16="http://schemas.microsoft.com/office/drawing/2014/main" id="{2361064F-34E7-430C-9B0E-8DA4350B2D46}"/>
                </a:ext>
              </a:extLst>
            </p:cNvPr>
            <p:cNvSpPr>
              <a:spLocks noEditPoints="1"/>
            </p:cNvSpPr>
            <p:nvPr/>
          </p:nvSpPr>
          <p:spPr bwMode="auto">
            <a:xfrm>
              <a:off x="3900488" y="1239838"/>
              <a:ext cx="69850" cy="71437"/>
            </a:xfrm>
            <a:custGeom>
              <a:avLst/>
              <a:gdLst>
                <a:gd name="T0" fmla="*/ 31 w 88"/>
                <a:gd name="T1" fmla="*/ 23 h 91"/>
                <a:gd name="T2" fmla="*/ 25 w 88"/>
                <a:gd name="T3" fmla="*/ 23 h 91"/>
                <a:gd name="T4" fmla="*/ 24 w 88"/>
                <a:gd name="T5" fmla="*/ 23 h 91"/>
                <a:gd name="T6" fmla="*/ 23 w 88"/>
                <a:gd name="T7" fmla="*/ 25 h 91"/>
                <a:gd name="T8" fmla="*/ 23 w 88"/>
                <a:gd name="T9" fmla="*/ 28 h 91"/>
                <a:gd name="T10" fmla="*/ 23 w 88"/>
                <a:gd name="T11" fmla="*/ 31 h 91"/>
                <a:gd name="T12" fmla="*/ 25 w 88"/>
                <a:gd name="T13" fmla="*/ 34 h 91"/>
                <a:gd name="T14" fmla="*/ 28 w 88"/>
                <a:gd name="T15" fmla="*/ 38 h 91"/>
                <a:gd name="T16" fmla="*/ 37 w 88"/>
                <a:gd name="T17" fmla="*/ 47 h 91"/>
                <a:gd name="T18" fmla="*/ 28 w 88"/>
                <a:gd name="T19" fmla="*/ 55 h 91"/>
                <a:gd name="T20" fmla="*/ 27 w 88"/>
                <a:gd name="T21" fmla="*/ 58 h 91"/>
                <a:gd name="T22" fmla="*/ 24 w 88"/>
                <a:gd name="T23" fmla="*/ 61 h 91"/>
                <a:gd name="T24" fmla="*/ 24 w 88"/>
                <a:gd name="T25" fmla="*/ 62 h 91"/>
                <a:gd name="T26" fmla="*/ 23 w 88"/>
                <a:gd name="T27" fmla="*/ 64 h 91"/>
                <a:gd name="T28" fmla="*/ 24 w 88"/>
                <a:gd name="T29" fmla="*/ 65 h 91"/>
                <a:gd name="T30" fmla="*/ 24 w 88"/>
                <a:gd name="T31" fmla="*/ 65 h 91"/>
                <a:gd name="T32" fmla="*/ 27 w 88"/>
                <a:gd name="T33" fmla="*/ 67 h 91"/>
                <a:gd name="T34" fmla="*/ 27 w 88"/>
                <a:gd name="T35" fmla="*/ 67 h 91"/>
                <a:gd name="T36" fmla="*/ 28 w 88"/>
                <a:gd name="T37" fmla="*/ 67 h 91"/>
                <a:gd name="T38" fmla="*/ 37 w 88"/>
                <a:gd name="T39" fmla="*/ 64 h 91"/>
                <a:gd name="T40" fmla="*/ 48 w 88"/>
                <a:gd name="T41" fmla="*/ 55 h 91"/>
                <a:gd name="T42" fmla="*/ 60 w 88"/>
                <a:gd name="T43" fmla="*/ 44 h 91"/>
                <a:gd name="T44" fmla="*/ 51 w 88"/>
                <a:gd name="T45" fmla="*/ 35 h 91"/>
                <a:gd name="T46" fmla="*/ 40 w 88"/>
                <a:gd name="T47" fmla="*/ 28 h 91"/>
                <a:gd name="T48" fmla="*/ 31 w 88"/>
                <a:gd name="T49" fmla="*/ 23 h 91"/>
                <a:gd name="T50" fmla="*/ 28 w 88"/>
                <a:gd name="T51" fmla="*/ 0 h 91"/>
                <a:gd name="T52" fmla="*/ 43 w 88"/>
                <a:gd name="T53" fmla="*/ 2 h 91"/>
                <a:gd name="T54" fmla="*/ 57 w 88"/>
                <a:gd name="T55" fmla="*/ 11 h 91"/>
                <a:gd name="T56" fmla="*/ 69 w 88"/>
                <a:gd name="T57" fmla="*/ 20 h 91"/>
                <a:gd name="T58" fmla="*/ 78 w 88"/>
                <a:gd name="T59" fmla="*/ 31 h 91"/>
                <a:gd name="T60" fmla="*/ 84 w 88"/>
                <a:gd name="T61" fmla="*/ 37 h 91"/>
                <a:gd name="T62" fmla="*/ 88 w 88"/>
                <a:gd name="T63" fmla="*/ 44 h 91"/>
                <a:gd name="T64" fmla="*/ 84 w 88"/>
                <a:gd name="T65" fmla="*/ 50 h 91"/>
                <a:gd name="T66" fmla="*/ 78 w 88"/>
                <a:gd name="T67" fmla="*/ 58 h 91"/>
                <a:gd name="T68" fmla="*/ 69 w 88"/>
                <a:gd name="T69" fmla="*/ 68 h 91"/>
                <a:gd name="T70" fmla="*/ 57 w 88"/>
                <a:gd name="T71" fmla="*/ 79 h 91"/>
                <a:gd name="T72" fmla="*/ 43 w 88"/>
                <a:gd name="T73" fmla="*/ 86 h 91"/>
                <a:gd name="T74" fmla="*/ 28 w 88"/>
                <a:gd name="T75" fmla="*/ 91 h 91"/>
                <a:gd name="T76" fmla="*/ 23 w 88"/>
                <a:gd name="T77" fmla="*/ 89 h 91"/>
                <a:gd name="T78" fmla="*/ 18 w 88"/>
                <a:gd name="T79" fmla="*/ 88 h 91"/>
                <a:gd name="T80" fmla="*/ 11 w 88"/>
                <a:gd name="T81" fmla="*/ 85 h 91"/>
                <a:gd name="T82" fmla="*/ 6 w 88"/>
                <a:gd name="T83" fmla="*/ 80 h 91"/>
                <a:gd name="T84" fmla="*/ 3 w 88"/>
                <a:gd name="T85" fmla="*/ 76 h 91"/>
                <a:gd name="T86" fmla="*/ 2 w 88"/>
                <a:gd name="T87" fmla="*/ 71 h 91"/>
                <a:gd name="T88" fmla="*/ 0 w 88"/>
                <a:gd name="T89" fmla="*/ 68 h 91"/>
                <a:gd name="T90" fmla="*/ 0 w 88"/>
                <a:gd name="T91" fmla="*/ 62 h 91"/>
                <a:gd name="T92" fmla="*/ 2 w 88"/>
                <a:gd name="T93" fmla="*/ 56 h 91"/>
                <a:gd name="T94" fmla="*/ 3 w 88"/>
                <a:gd name="T95" fmla="*/ 52 h 91"/>
                <a:gd name="T96" fmla="*/ 6 w 88"/>
                <a:gd name="T97" fmla="*/ 47 h 91"/>
                <a:gd name="T98" fmla="*/ 2 w 88"/>
                <a:gd name="T99" fmla="*/ 40 h 91"/>
                <a:gd name="T100" fmla="*/ 0 w 88"/>
                <a:gd name="T101" fmla="*/ 32 h 91"/>
                <a:gd name="T102" fmla="*/ 0 w 88"/>
                <a:gd name="T103" fmla="*/ 25 h 91"/>
                <a:gd name="T104" fmla="*/ 0 w 88"/>
                <a:gd name="T105" fmla="*/ 19 h 91"/>
                <a:gd name="T106" fmla="*/ 3 w 88"/>
                <a:gd name="T107" fmla="*/ 13 h 91"/>
                <a:gd name="T108" fmla="*/ 6 w 88"/>
                <a:gd name="T109" fmla="*/ 10 h 91"/>
                <a:gd name="T110" fmla="*/ 9 w 88"/>
                <a:gd name="T111" fmla="*/ 7 h 91"/>
                <a:gd name="T112" fmla="*/ 12 w 88"/>
                <a:gd name="T113" fmla="*/ 4 h 91"/>
                <a:gd name="T114" fmla="*/ 14 w 88"/>
                <a:gd name="T115" fmla="*/ 4 h 91"/>
                <a:gd name="T116" fmla="*/ 21 w 88"/>
                <a:gd name="T117" fmla="*/ 1 h 91"/>
                <a:gd name="T118" fmla="*/ 28 w 88"/>
                <a:gd name="T1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91">
                  <a:moveTo>
                    <a:pt x="31" y="23"/>
                  </a:moveTo>
                  <a:lnTo>
                    <a:pt x="25" y="23"/>
                  </a:lnTo>
                  <a:lnTo>
                    <a:pt x="24" y="23"/>
                  </a:lnTo>
                  <a:lnTo>
                    <a:pt x="23" y="25"/>
                  </a:lnTo>
                  <a:lnTo>
                    <a:pt x="23" y="28"/>
                  </a:lnTo>
                  <a:lnTo>
                    <a:pt x="23" y="31"/>
                  </a:lnTo>
                  <a:lnTo>
                    <a:pt x="25" y="34"/>
                  </a:lnTo>
                  <a:lnTo>
                    <a:pt x="28" y="38"/>
                  </a:lnTo>
                  <a:lnTo>
                    <a:pt x="37" y="47"/>
                  </a:lnTo>
                  <a:lnTo>
                    <a:pt x="28" y="55"/>
                  </a:lnTo>
                  <a:lnTo>
                    <a:pt x="27" y="58"/>
                  </a:lnTo>
                  <a:lnTo>
                    <a:pt x="24" y="61"/>
                  </a:lnTo>
                  <a:lnTo>
                    <a:pt x="24" y="62"/>
                  </a:lnTo>
                  <a:lnTo>
                    <a:pt x="23" y="64"/>
                  </a:lnTo>
                  <a:lnTo>
                    <a:pt x="24" y="65"/>
                  </a:lnTo>
                  <a:lnTo>
                    <a:pt x="24" y="65"/>
                  </a:lnTo>
                  <a:lnTo>
                    <a:pt x="27" y="67"/>
                  </a:lnTo>
                  <a:lnTo>
                    <a:pt x="27" y="67"/>
                  </a:lnTo>
                  <a:lnTo>
                    <a:pt x="28" y="67"/>
                  </a:lnTo>
                  <a:lnTo>
                    <a:pt x="37" y="64"/>
                  </a:lnTo>
                  <a:lnTo>
                    <a:pt x="48" y="55"/>
                  </a:lnTo>
                  <a:lnTo>
                    <a:pt x="60" y="44"/>
                  </a:lnTo>
                  <a:lnTo>
                    <a:pt x="51" y="35"/>
                  </a:lnTo>
                  <a:lnTo>
                    <a:pt x="40" y="28"/>
                  </a:lnTo>
                  <a:lnTo>
                    <a:pt x="31" y="23"/>
                  </a:lnTo>
                  <a:close/>
                  <a:moveTo>
                    <a:pt x="28" y="0"/>
                  </a:moveTo>
                  <a:lnTo>
                    <a:pt x="43" y="2"/>
                  </a:lnTo>
                  <a:lnTo>
                    <a:pt x="57" y="11"/>
                  </a:lnTo>
                  <a:lnTo>
                    <a:pt x="69" y="20"/>
                  </a:lnTo>
                  <a:lnTo>
                    <a:pt x="78" y="31"/>
                  </a:lnTo>
                  <a:lnTo>
                    <a:pt x="84" y="37"/>
                  </a:lnTo>
                  <a:lnTo>
                    <a:pt x="88" y="44"/>
                  </a:lnTo>
                  <a:lnTo>
                    <a:pt x="84" y="50"/>
                  </a:lnTo>
                  <a:lnTo>
                    <a:pt x="78" y="58"/>
                  </a:lnTo>
                  <a:lnTo>
                    <a:pt x="69" y="68"/>
                  </a:lnTo>
                  <a:lnTo>
                    <a:pt x="57" y="79"/>
                  </a:lnTo>
                  <a:lnTo>
                    <a:pt x="43" y="86"/>
                  </a:lnTo>
                  <a:lnTo>
                    <a:pt x="28" y="91"/>
                  </a:lnTo>
                  <a:lnTo>
                    <a:pt x="23" y="89"/>
                  </a:lnTo>
                  <a:lnTo>
                    <a:pt x="18" y="88"/>
                  </a:lnTo>
                  <a:lnTo>
                    <a:pt x="11" y="85"/>
                  </a:lnTo>
                  <a:lnTo>
                    <a:pt x="6" y="80"/>
                  </a:lnTo>
                  <a:lnTo>
                    <a:pt x="3" y="76"/>
                  </a:lnTo>
                  <a:lnTo>
                    <a:pt x="2" y="71"/>
                  </a:lnTo>
                  <a:lnTo>
                    <a:pt x="0" y="68"/>
                  </a:lnTo>
                  <a:lnTo>
                    <a:pt x="0" y="62"/>
                  </a:lnTo>
                  <a:lnTo>
                    <a:pt x="2" y="56"/>
                  </a:lnTo>
                  <a:lnTo>
                    <a:pt x="3" y="52"/>
                  </a:lnTo>
                  <a:lnTo>
                    <a:pt x="6" y="47"/>
                  </a:lnTo>
                  <a:lnTo>
                    <a:pt x="2" y="40"/>
                  </a:lnTo>
                  <a:lnTo>
                    <a:pt x="0" y="32"/>
                  </a:lnTo>
                  <a:lnTo>
                    <a:pt x="0" y="25"/>
                  </a:lnTo>
                  <a:lnTo>
                    <a:pt x="0" y="19"/>
                  </a:lnTo>
                  <a:lnTo>
                    <a:pt x="3" y="13"/>
                  </a:lnTo>
                  <a:lnTo>
                    <a:pt x="6" y="10"/>
                  </a:lnTo>
                  <a:lnTo>
                    <a:pt x="9" y="7"/>
                  </a:lnTo>
                  <a:lnTo>
                    <a:pt x="12" y="4"/>
                  </a:lnTo>
                  <a:lnTo>
                    <a:pt x="14" y="4"/>
                  </a:lnTo>
                  <a:lnTo>
                    <a:pt x="21"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9" name="Freeform 327">
              <a:extLst>
                <a:ext uri="{FF2B5EF4-FFF2-40B4-BE49-F238E27FC236}">
                  <a16:creationId xmlns:a16="http://schemas.microsoft.com/office/drawing/2014/main" id="{52939397-57F5-42E6-9D63-F6208678E28C}"/>
                </a:ext>
              </a:extLst>
            </p:cNvPr>
            <p:cNvSpPr>
              <a:spLocks noEditPoints="1"/>
            </p:cNvSpPr>
            <p:nvPr/>
          </p:nvSpPr>
          <p:spPr bwMode="auto">
            <a:xfrm>
              <a:off x="2705101" y="893763"/>
              <a:ext cx="285750" cy="515937"/>
            </a:xfrm>
            <a:custGeom>
              <a:avLst/>
              <a:gdLst>
                <a:gd name="T0" fmla="*/ 95 w 360"/>
                <a:gd name="T1" fmla="*/ 60 h 651"/>
                <a:gd name="T2" fmla="*/ 92 w 360"/>
                <a:gd name="T3" fmla="*/ 74 h 651"/>
                <a:gd name="T4" fmla="*/ 82 w 360"/>
                <a:gd name="T5" fmla="*/ 98 h 651"/>
                <a:gd name="T6" fmla="*/ 77 w 360"/>
                <a:gd name="T7" fmla="*/ 107 h 651"/>
                <a:gd name="T8" fmla="*/ 48 w 360"/>
                <a:gd name="T9" fmla="*/ 114 h 651"/>
                <a:gd name="T10" fmla="*/ 27 w 360"/>
                <a:gd name="T11" fmla="*/ 139 h 651"/>
                <a:gd name="T12" fmla="*/ 24 w 360"/>
                <a:gd name="T13" fmla="*/ 495 h 651"/>
                <a:gd name="T14" fmla="*/ 34 w 360"/>
                <a:gd name="T15" fmla="*/ 527 h 651"/>
                <a:gd name="T16" fmla="*/ 64 w 360"/>
                <a:gd name="T17" fmla="*/ 542 h 651"/>
                <a:gd name="T18" fmla="*/ 74 w 360"/>
                <a:gd name="T19" fmla="*/ 549 h 651"/>
                <a:gd name="T20" fmla="*/ 82 w 360"/>
                <a:gd name="T21" fmla="*/ 554 h 651"/>
                <a:gd name="T22" fmla="*/ 91 w 360"/>
                <a:gd name="T23" fmla="*/ 573 h 651"/>
                <a:gd name="T24" fmla="*/ 95 w 360"/>
                <a:gd name="T25" fmla="*/ 584 h 651"/>
                <a:gd name="T26" fmla="*/ 264 w 360"/>
                <a:gd name="T27" fmla="*/ 627 h 651"/>
                <a:gd name="T28" fmla="*/ 267 w 360"/>
                <a:gd name="T29" fmla="*/ 582 h 651"/>
                <a:gd name="T30" fmla="*/ 272 w 360"/>
                <a:gd name="T31" fmla="*/ 563 h 651"/>
                <a:gd name="T32" fmla="*/ 282 w 360"/>
                <a:gd name="T33" fmla="*/ 551 h 651"/>
                <a:gd name="T34" fmla="*/ 287 w 360"/>
                <a:gd name="T35" fmla="*/ 543 h 651"/>
                <a:gd name="T36" fmla="*/ 313 w 360"/>
                <a:gd name="T37" fmla="*/ 537 h 651"/>
                <a:gd name="T38" fmla="*/ 334 w 360"/>
                <a:gd name="T39" fmla="*/ 512 h 651"/>
                <a:gd name="T40" fmla="*/ 337 w 360"/>
                <a:gd name="T41" fmla="*/ 156 h 651"/>
                <a:gd name="T42" fmla="*/ 325 w 360"/>
                <a:gd name="T43" fmla="*/ 125 h 651"/>
                <a:gd name="T44" fmla="*/ 297 w 360"/>
                <a:gd name="T45" fmla="*/ 110 h 651"/>
                <a:gd name="T46" fmla="*/ 288 w 360"/>
                <a:gd name="T47" fmla="*/ 104 h 651"/>
                <a:gd name="T48" fmla="*/ 279 w 360"/>
                <a:gd name="T49" fmla="*/ 98 h 651"/>
                <a:gd name="T50" fmla="*/ 269 w 360"/>
                <a:gd name="T51" fmla="*/ 77 h 651"/>
                <a:gd name="T52" fmla="*/ 264 w 360"/>
                <a:gd name="T53" fmla="*/ 66 h 651"/>
                <a:gd name="T54" fmla="*/ 95 w 360"/>
                <a:gd name="T55" fmla="*/ 24 h 651"/>
                <a:gd name="T56" fmla="*/ 288 w 360"/>
                <a:gd name="T57" fmla="*/ 0 h 651"/>
                <a:gd name="T58" fmla="*/ 291 w 360"/>
                <a:gd name="T59" fmla="*/ 44 h 651"/>
                <a:gd name="T60" fmla="*/ 291 w 360"/>
                <a:gd name="T61" fmla="*/ 68 h 651"/>
                <a:gd name="T62" fmla="*/ 293 w 360"/>
                <a:gd name="T63" fmla="*/ 77 h 651"/>
                <a:gd name="T64" fmla="*/ 296 w 360"/>
                <a:gd name="T65" fmla="*/ 81 h 651"/>
                <a:gd name="T66" fmla="*/ 310 w 360"/>
                <a:gd name="T67" fmla="*/ 86 h 651"/>
                <a:gd name="T68" fmla="*/ 330 w 360"/>
                <a:gd name="T69" fmla="*/ 98 h 651"/>
                <a:gd name="T70" fmla="*/ 357 w 360"/>
                <a:gd name="T71" fmla="*/ 133 h 651"/>
                <a:gd name="T72" fmla="*/ 360 w 360"/>
                <a:gd name="T73" fmla="*/ 495 h 651"/>
                <a:gd name="T74" fmla="*/ 346 w 360"/>
                <a:gd name="T75" fmla="*/ 537 h 651"/>
                <a:gd name="T76" fmla="*/ 310 w 360"/>
                <a:gd name="T77" fmla="*/ 563 h 651"/>
                <a:gd name="T78" fmla="*/ 300 w 360"/>
                <a:gd name="T79" fmla="*/ 569 h 651"/>
                <a:gd name="T80" fmla="*/ 294 w 360"/>
                <a:gd name="T81" fmla="*/ 570 h 651"/>
                <a:gd name="T82" fmla="*/ 291 w 360"/>
                <a:gd name="T83" fmla="*/ 579 h 651"/>
                <a:gd name="T84" fmla="*/ 291 w 360"/>
                <a:gd name="T85" fmla="*/ 590 h 651"/>
                <a:gd name="T86" fmla="*/ 288 w 360"/>
                <a:gd name="T87" fmla="*/ 612 h 651"/>
                <a:gd name="T88" fmla="*/ 73 w 360"/>
                <a:gd name="T89" fmla="*/ 651 h 651"/>
                <a:gd name="T90" fmla="*/ 70 w 360"/>
                <a:gd name="T91" fmla="*/ 609 h 651"/>
                <a:gd name="T92" fmla="*/ 70 w 360"/>
                <a:gd name="T93" fmla="*/ 584 h 651"/>
                <a:gd name="T94" fmla="*/ 69 w 360"/>
                <a:gd name="T95" fmla="*/ 573 h 651"/>
                <a:gd name="T96" fmla="*/ 64 w 360"/>
                <a:gd name="T97" fmla="*/ 569 h 651"/>
                <a:gd name="T98" fmla="*/ 46 w 360"/>
                <a:gd name="T99" fmla="*/ 564 h 651"/>
                <a:gd name="T100" fmla="*/ 28 w 360"/>
                <a:gd name="T101" fmla="*/ 551 h 651"/>
                <a:gd name="T102" fmla="*/ 3 w 360"/>
                <a:gd name="T103" fmla="*/ 516 h 651"/>
                <a:gd name="T104" fmla="*/ 0 w 360"/>
                <a:gd name="T105" fmla="*/ 156 h 651"/>
                <a:gd name="T106" fmla="*/ 13 w 360"/>
                <a:gd name="T107" fmla="*/ 116 h 651"/>
                <a:gd name="T108" fmla="*/ 46 w 360"/>
                <a:gd name="T109" fmla="*/ 90 h 651"/>
                <a:gd name="T110" fmla="*/ 61 w 360"/>
                <a:gd name="T111" fmla="*/ 83 h 651"/>
                <a:gd name="T112" fmla="*/ 66 w 360"/>
                <a:gd name="T113" fmla="*/ 80 h 651"/>
                <a:gd name="T114" fmla="*/ 69 w 360"/>
                <a:gd name="T115" fmla="*/ 72 h 651"/>
                <a:gd name="T116" fmla="*/ 70 w 360"/>
                <a:gd name="T117" fmla="*/ 60 h 651"/>
                <a:gd name="T118" fmla="*/ 73 w 360"/>
                <a:gd name="T119" fmla="*/ 48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 h="651">
                  <a:moveTo>
                    <a:pt x="95" y="24"/>
                  </a:moveTo>
                  <a:lnTo>
                    <a:pt x="95" y="60"/>
                  </a:lnTo>
                  <a:lnTo>
                    <a:pt x="92" y="63"/>
                  </a:lnTo>
                  <a:lnTo>
                    <a:pt x="92" y="74"/>
                  </a:lnTo>
                  <a:lnTo>
                    <a:pt x="89" y="86"/>
                  </a:lnTo>
                  <a:lnTo>
                    <a:pt x="82" y="98"/>
                  </a:lnTo>
                  <a:lnTo>
                    <a:pt x="76" y="102"/>
                  </a:lnTo>
                  <a:lnTo>
                    <a:pt x="77" y="107"/>
                  </a:lnTo>
                  <a:lnTo>
                    <a:pt x="64" y="110"/>
                  </a:lnTo>
                  <a:lnTo>
                    <a:pt x="48" y="114"/>
                  </a:lnTo>
                  <a:lnTo>
                    <a:pt x="34" y="125"/>
                  </a:lnTo>
                  <a:lnTo>
                    <a:pt x="27" y="139"/>
                  </a:lnTo>
                  <a:lnTo>
                    <a:pt x="24" y="156"/>
                  </a:lnTo>
                  <a:lnTo>
                    <a:pt x="24" y="495"/>
                  </a:lnTo>
                  <a:lnTo>
                    <a:pt x="27" y="512"/>
                  </a:lnTo>
                  <a:lnTo>
                    <a:pt x="34" y="527"/>
                  </a:lnTo>
                  <a:lnTo>
                    <a:pt x="48" y="537"/>
                  </a:lnTo>
                  <a:lnTo>
                    <a:pt x="64" y="542"/>
                  </a:lnTo>
                  <a:lnTo>
                    <a:pt x="76" y="545"/>
                  </a:lnTo>
                  <a:lnTo>
                    <a:pt x="74" y="549"/>
                  </a:lnTo>
                  <a:lnTo>
                    <a:pt x="79" y="551"/>
                  </a:lnTo>
                  <a:lnTo>
                    <a:pt x="82" y="554"/>
                  </a:lnTo>
                  <a:lnTo>
                    <a:pt x="88" y="563"/>
                  </a:lnTo>
                  <a:lnTo>
                    <a:pt x="91" y="573"/>
                  </a:lnTo>
                  <a:lnTo>
                    <a:pt x="92" y="584"/>
                  </a:lnTo>
                  <a:lnTo>
                    <a:pt x="95" y="584"/>
                  </a:lnTo>
                  <a:lnTo>
                    <a:pt x="95" y="627"/>
                  </a:lnTo>
                  <a:lnTo>
                    <a:pt x="264" y="627"/>
                  </a:lnTo>
                  <a:lnTo>
                    <a:pt x="264" y="581"/>
                  </a:lnTo>
                  <a:lnTo>
                    <a:pt x="267" y="582"/>
                  </a:lnTo>
                  <a:lnTo>
                    <a:pt x="269" y="572"/>
                  </a:lnTo>
                  <a:lnTo>
                    <a:pt x="272" y="563"/>
                  </a:lnTo>
                  <a:lnTo>
                    <a:pt x="279" y="554"/>
                  </a:lnTo>
                  <a:lnTo>
                    <a:pt x="282" y="551"/>
                  </a:lnTo>
                  <a:lnTo>
                    <a:pt x="287" y="548"/>
                  </a:lnTo>
                  <a:lnTo>
                    <a:pt x="287" y="543"/>
                  </a:lnTo>
                  <a:lnTo>
                    <a:pt x="297" y="542"/>
                  </a:lnTo>
                  <a:lnTo>
                    <a:pt x="313" y="537"/>
                  </a:lnTo>
                  <a:lnTo>
                    <a:pt x="325" y="527"/>
                  </a:lnTo>
                  <a:lnTo>
                    <a:pt x="334" y="512"/>
                  </a:lnTo>
                  <a:lnTo>
                    <a:pt x="337" y="495"/>
                  </a:lnTo>
                  <a:lnTo>
                    <a:pt x="337" y="156"/>
                  </a:lnTo>
                  <a:lnTo>
                    <a:pt x="334" y="139"/>
                  </a:lnTo>
                  <a:lnTo>
                    <a:pt x="325" y="125"/>
                  </a:lnTo>
                  <a:lnTo>
                    <a:pt x="313" y="114"/>
                  </a:lnTo>
                  <a:lnTo>
                    <a:pt x="297" y="110"/>
                  </a:lnTo>
                  <a:lnTo>
                    <a:pt x="288" y="108"/>
                  </a:lnTo>
                  <a:lnTo>
                    <a:pt x="288" y="104"/>
                  </a:lnTo>
                  <a:lnTo>
                    <a:pt x="282" y="101"/>
                  </a:lnTo>
                  <a:lnTo>
                    <a:pt x="279" y="98"/>
                  </a:lnTo>
                  <a:lnTo>
                    <a:pt x="272" y="87"/>
                  </a:lnTo>
                  <a:lnTo>
                    <a:pt x="269" y="77"/>
                  </a:lnTo>
                  <a:lnTo>
                    <a:pt x="267" y="66"/>
                  </a:lnTo>
                  <a:lnTo>
                    <a:pt x="264" y="66"/>
                  </a:lnTo>
                  <a:lnTo>
                    <a:pt x="264" y="24"/>
                  </a:lnTo>
                  <a:lnTo>
                    <a:pt x="95" y="24"/>
                  </a:lnTo>
                  <a:close/>
                  <a:moveTo>
                    <a:pt x="73" y="0"/>
                  </a:moveTo>
                  <a:lnTo>
                    <a:pt x="288" y="0"/>
                  </a:lnTo>
                  <a:lnTo>
                    <a:pt x="288" y="44"/>
                  </a:lnTo>
                  <a:lnTo>
                    <a:pt x="291" y="44"/>
                  </a:lnTo>
                  <a:lnTo>
                    <a:pt x="291" y="60"/>
                  </a:lnTo>
                  <a:lnTo>
                    <a:pt x="291" y="68"/>
                  </a:lnTo>
                  <a:lnTo>
                    <a:pt x="291" y="72"/>
                  </a:lnTo>
                  <a:lnTo>
                    <a:pt x="293" y="77"/>
                  </a:lnTo>
                  <a:lnTo>
                    <a:pt x="294" y="80"/>
                  </a:lnTo>
                  <a:lnTo>
                    <a:pt x="296" y="81"/>
                  </a:lnTo>
                  <a:lnTo>
                    <a:pt x="300" y="83"/>
                  </a:lnTo>
                  <a:lnTo>
                    <a:pt x="310" y="86"/>
                  </a:lnTo>
                  <a:lnTo>
                    <a:pt x="310" y="89"/>
                  </a:lnTo>
                  <a:lnTo>
                    <a:pt x="330" y="98"/>
                  </a:lnTo>
                  <a:lnTo>
                    <a:pt x="346" y="114"/>
                  </a:lnTo>
                  <a:lnTo>
                    <a:pt x="357" y="133"/>
                  </a:lnTo>
                  <a:lnTo>
                    <a:pt x="360" y="156"/>
                  </a:lnTo>
                  <a:lnTo>
                    <a:pt x="360" y="495"/>
                  </a:lnTo>
                  <a:lnTo>
                    <a:pt x="357" y="518"/>
                  </a:lnTo>
                  <a:lnTo>
                    <a:pt x="346" y="537"/>
                  </a:lnTo>
                  <a:lnTo>
                    <a:pt x="331" y="552"/>
                  </a:lnTo>
                  <a:lnTo>
                    <a:pt x="310" y="563"/>
                  </a:lnTo>
                  <a:lnTo>
                    <a:pt x="310" y="564"/>
                  </a:lnTo>
                  <a:lnTo>
                    <a:pt x="300" y="569"/>
                  </a:lnTo>
                  <a:lnTo>
                    <a:pt x="297" y="569"/>
                  </a:lnTo>
                  <a:lnTo>
                    <a:pt x="294" y="570"/>
                  </a:lnTo>
                  <a:lnTo>
                    <a:pt x="293" y="575"/>
                  </a:lnTo>
                  <a:lnTo>
                    <a:pt x="291" y="579"/>
                  </a:lnTo>
                  <a:lnTo>
                    <a:pt x="291" y="584"/>
                  </a:lnTo>
                  <a:lnTo>
                    <a:pt x="291" y="590"/>
                  </a:lnTo>
                  <a:lnTo>
                    <a:pt x="291" y="612"/>
                  </a:lnTo>
                  <a:lnTo>
                    <a:pt x="288" y="612"/>
                  </a:lnTo>
                  <a:lnTo>
                    <a:pt x="288" y="651"/>
                  </a:lnTo>
                  <a:lnTo>
                    <a:pt x="73" y="651"/>
                  </a:lnTo>
                  <a:lnTo>
                    <a:pt x="73" y="609"/>
                  </a:lnTo>
                  <a:lnTo>
                    <a:pt x="70" y="609"/>
                  </a:lnTo>
                  <a:lnTo>
                    <a:pt x="70" y="590"/>
                  </a:lnTo>
                  <a:lnTo>
                    <a:pt x="70" y="584"/>
                  </a:lnTo>
                  <a:lnTo>
                    <a:pt x="69" y="578"/>
                  </a:lnTo>
                  <a:lnTo>
                    <a:pt x="69" y="573"/>
                  </a:lnTo>
                  <a:lnTo>
                    <a:pt x="66" y="570"/>
                  </a:lnTo>
                  <a:lnTo>
                    <a:pt x="64" y="569"/>
                  </a:lnTo>
                  <a:lnTo>
                    <a:pt x="61" y="569"/>
                  </a:lnTo>
                  <a:lnTo>
                    <a:pt x="46" y="564"/>
                  </a:lnTo>
                  <a:lnTo>
                    <a:pt x="48" y="561"/>
                  </a:lnTo>
                  <a:lnTo>
                    <a:pt x="28" y="551"/>
                  </a:lnTo>
                  <a:lnTo>
                    <a:pt x="13" y="536"/>
                  </a:lnTo>
                  <a:lnTo>
                    <a:pt x="3" y="516"/>
                  </a:lnTo>
                  <a:lnTo>
                    <a:pt x="0" y="495"/>
                  </a:lnTo>
                  <a:lnTo>
                    <a:pt x="0" y="156"/>
                  </a:lnTo>
                  <a:lnTo>
                    <a:pt x="3" y="135"/>
                  </a:lnTo>
                  <a:lnTo>
                    <a:pt x="13" y="116"/>
                  </a:lnTo>
                  <a:lnTo>
                    <a:pt x="28" y="101"/>
                  </a:lnTo>
                  <a:lnTo>
                    <a:pt x="46" y="90"/>
                  </a:lnTo>
                  <a:lnTo>
                    <a:pt x="46" y="87"/>
                  </a:lnTo>
                  <a:lnTo>
                    <a:pt x="61" y="83"/>
                  </a:lnTo>
                  <a:lnTo>
                    <a:pt x="64" y="81"/>
                  </a:lnTo>
                  <a:lnTo>
                    <a:pt x="66" y="80"/>
                  </a:lnTo>
                  <a:lnTo>
                    <a:pt x="69" y="77"/>
                  </a:lnTo>
                  <a:lnTo>
                    <a:pt x="69" y="72"/>
                  </a:lnTo>
                  <a:lnTo>
                    <a:pt x="70" y="68"/>
                  </a:lnTo>
                  <a:lnTo>
                    <a:pt x="70" y="60"/>
                  </a:lnTo>
                  <a:lnTo>
                    <a:pt x="70" y="51"/>
                  </a:lnTo>
                  <a:lnTo>
                    <a:pt x="73" y="48"/>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0" name="Freeform 328">
              <a:extLst>
                <a:ext uri="{FF2B5EF4-FFF2-40B4-BE49-F238E27FC236}">
                  <a16:creationId xmlns:a16="http://schemas.microsoft.com/office/drawing/2014/main" id="{AFACDD73-4290-4780-B8EA-975DACCA0066}"/>
                </a:ext>
              </a:extLst>
            </p:cNvPr>
            <p:cNvSpPr>
              <a:spLocks noEditPoints="1"/>
            </p:cNvSpPr>
            <p:nvPr/>
          </p:nvSpPr>
          <p:spPr bwMode="auto">
            <a:xfrm>
              <a:off x="2728913" y="1000125"/>
              <a:ext cx="236538" cy="304800"/>
            </a:xfrm>
            <a:custGeom>
              <a:avLst/>
              <a:gdLst>
                <a:gd name="T0" fmla="*/ 36 w 299"/>
                <a:gd name="T1" fmla="*/ 23 h 385"/>
                <a:gd name="T2" fmla="*/ 32 w 299"/>
                <a:gd name="T3" fmla="*/ 24 h 385"/>
                <a:gd name="T4" fmla="*/ 27 w 299"/>
                <a:gd name="T5" fmla="*/ 27 h 385"/>
                <a:gd name="T6" fmla="*/ 24 w 299"/>
                <a:gd name="T7" fmla="*/ 30 h 385"/>
                <a:gd name="T8" fmla="*/ 24 w 299"/>
                <a:gd name="T9" fmla="*/ 36 h 385"/>
                <a:gd name="T10" fmla="*/ 24 w 299"/>
                <a:gd name="T11" fmla="*/ 350 h 385"/>
                <a:gd name="T12" fmla="*/ 24 w 299"/>
                <a:gd name="T13" fmla="*/ 355 h 385"/>
                <a:gd name="T14" fmla="*/ 27 w 299"/>
                <a:gd name="T15" fmla="*/ 358 h 385"/>
                <a:gd name="T16" fmla="*/ 32 w 299"/>
                <a:gd name="T17" fmla="*/ 361 h 385"/>
                <a:gd name="T18" fmla="*/ 36 w 299"/>
                <a:gd name="T19" fmla="*/ 362 h 385"/>
                <a:gd name="T20" fmla="*/ 263 w 299"/>
                <a:gd name="T21" fmla="*/ 362 h 385"/>
                <a:gd name="T22" fmla="*/ 268 w 299"/>
                <a:gd name="T23" fmla="*/ 361 h 385"/>
                <a:gd name="T24" fmla="*/ 272 w 299"/>
                <a:gd name="T25" fmla="*/ 358 h 385"/>
                <a:gd name="T26" fmla="*/ 275 w 299"/>
                <a:gd name="T27" fmla="*/ 355 h 385"/>
                <a:gd name="T28" fmla="*/ 275 w 299"/>
                <a:gd name="T29" fmla="*/ 350 h 385"/>
                <a:gd name="T30" fmla="*/ 275 w 299"/>
                <a:gd name="T31" fmla="*/ 36 h 385"/>
                <a:gd name="T32" fmla="*/ 275 w 299"/>
                <a:gd name="T33" fmla="*/ 30 h 385"/>
                <a:gd name="T34" fmla="*/ 272 w 299"/>
                <a:gd name="T35" fmla="*/ 27 h 385"/>
                <a:gd name="T36" fmla="*/ 268 w 299"/>
                <a:gd name="T37" fmla="*/ 24 h 385"/>
                <a:gd name="T38" fmla="*/ 263 w 299"/>
                <a:gd name="T39" fmla="*/ 23 h 385"/>
                <a:gd name="T40" fmla="*/ 36 w 299"/>
                <a:gd name="T41" fmla="*/ 23 h 385"/>
                <a:gd name="T42" fmla="*/ 36 w 299"/>
                <a:gd name="T43" fmla="*/ 0 h 385"/>
                <a:gd name="T44" fmla="*/ 263 w 299"/>
                <a:gd name="T45" fmla="*/ 0 h 385"/>
                <a:gd name="T46" fmla="*/ 276 w 299"/>
                <a:gd name="T47" fmla="*/ 3 h 385"/>
                <a:gd name="T48" fmla="*/ 288 w 299"/>
                <a:gd name="T49" fmla="*/ 11 h 385"/>
                <a:gd name="T50" fmla="*/ 296 w 299"/>
                <a:gd name="T51" fmla="*/ 21 h 385"/>
                <a:gd name="T52" fmla="*/ 299 w 299"/>
                <a:gd name="T53" fmla="*/ 36 h 385"/>
                <a:gd name="T54" fmla="*/ 299 w 299"/>
                <a:gd name="T55" fmla="*/ 350 h 385"/>
                <a:gd name="T56" fmla="*/ 296 w 299"/>
                <a:gd name="T57" fmla="*/ 364 h 385"/>
                <a:gd name="T58" fmla="*/ 288 w 299"/>
                <a:gd name="T59" fmla="*/ 374 h 385"/>
                <a:gd name="T60" fmla="*/ 276 w 299"/>
                <a:gd name="T61" fmla="*/ 382 h 385"/>
                <a:gd name="T62" fmla="*/ 263 w 299"/>
                <a:gd name="T63" fmla="*/ 385 h 385"/>
                <a:gd name="T64" fmla="*/ 36 w 299"/>
                <a:gd name="T65" fmla="*/ 385 h 385"/>
                <a:gd name="T66" fmla="*/ 23 w 299"/>
                <a:gd name="T67" fmla="*/ 382 h 385"/>
                <a:gd name="T68" fmla="*/ 11 w 299"/>
                <a:gd name="T69" fmla="*/ 374 h 385"/>
                <a:gd name="T70" fmla="*/ 3 w 299"/>
                <a:gd name="T71" fmla="*/ 364 h 385"/>
                <a:gd name="T72" fmla="*/ 0 w 299"/>
                <a:gd name="T73" fmla="*/ 350 h 385"/>
                <a:gd name="T74" fmla="*/ 0 w 299"/>
                <a:gd name="T75" fmla="*/ 36 h 385"/>
                <a:gd name="T76" fmla="*/ 3 w 299"/>
                <a:gd name="T77" fmla="*/ 21 h 385"/>
                <a:gd name="T78" fmla="*/ 11 w 299"/>
                <a:gd name="T79" fmla="*/ 11 h 385"/>
                <a:gd name="T80" fmla="*/ 23 w 299"/>
                <a:gd name="T81" fmla="*/ 3 h 385"/>
                <a:gd name="T82" fmla="*/ 36 w 299"/>
                <a:gd name="T83"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 h="385">
                  <a:moveTo>
                    <a:pt x="36" y="23"/>
                  </a:moveTo>
                  <a:lnTo>
                    <a:pt x="32" y="24"/>
                  </a:lnTo>
                  <a:lnTo>
                    <a:pt x="27" y="27"/>
                  </a:lnTo>
                  <a:lnTo>
                    <a:pt x="24" y="30"/>
                  </a:lnTo>
                  <a:lnTo>
                    <a:pt x="24" y="36"/>
                  </a:lnTo>
                  <a:lnTo>
                    <a:pt x="24" y="350"/>
                  </a:lnTo>
                  <a:lnTo>
                    <a:pt x="24" y="355"/>
                  </a:lnTo>
                  <a:lnTo>
                    <a:pt x="27" y="358"/>
                  </a:lnTo>
                  <a:lnTo>
                    <a:pt x="32" y="361"/>
                  </a:lnTo>
                  <a:lnTo>
                    <a:pt x="36" y="362"/>
                  </a:lnTo>
                  <a:lnTo>
                    <a:pt x="263" y="362"/>
                  </a:lnTo>
                  <a:lnTo>
                    <a:pt x="268" y="361"/>
                  </a:lnTo>
                  <a:lnTo>
                    <a:pt x="272" y="358"/>
                  </a:lnTo>
                  <a:lnTo>
                    <a:pt x="275" y="355"/>
                  </a:lnTo>
                  <a:lnTo>
                    <a:pt x="275" y="350"/>
                  </a:lnTo>
                  <a:lnTo>
                    <a:pt x="275" y="36"/>
                  </a:lnTo>
                  <a:lnTo>
                    <a:pt x="275" y="30"/>
                  </a:lnTo>
                  <a:lnTo>
                    <a:pt x="272" y="27"/>
                  </a:lnTo>
                  <a:lnTo>
                    <a:pt x="268" y="24"/>
                  </a:lnTo>
                  <a:lnTo>
                    <a:pt x="263" y="23"/>
                  </a:lnTo>
                  <a:lnTo>
                    <a:pt x="36" y="23"/>
                  </a:lnTo>
                  <a:close/>
                  <a:moveTo>
                    <a:pt x="36" y="0"/>
                  </a:moveTo>
                  <a:lnTo>
                    <a:pt x="263" y="0"/>
                  </a:lnTo>
                  <a:lnTo>
                    <a:pt x="276" y="3"/>
                  </a:lnTo>
                  <a:lnTo>
                    <a:pt x="288" y="11"/>
                  </a:lnTo>
                  <a:lnTo>
                    <a:pt x="296" y="21"/>
                  </a:lnTo>
                  <a:lnTo>
                    <a:pt x="299" y="36"/>
                  </a:lnTo>
                  <a:lnTo>
                    <a:pt x="299" y="350"/>
                  </a:lnTo>
                  <a:lnTo>
                    <a:pt x="296" y="364"/>
                  </a:lnTo>
                  <a:lnTo>
                    <a:pt x="288" y="374"/>
                  </a:lnTo>
                  <a:lnTo>
                    <a:pt x="276" y="382"/>
                  </a:lnTo>
                  <a:lnTo>
                    <a:pt x="263" y="385"/>
                  </a:lnTo>
                  <a:lnTo>
                    <a:pt x="36" y="385"/>
                  </a:lnTo>
                  <a:lnTo>
                    <a:pt x="23" y="382"/>
                  </a:lnTo>
                  <a:lnTo>
                    <a:pt x="11" y="374"/>
                  </a:lnTo>
                  <a:lnTo>
                    <a:pt x="3" y="364"/>
                  </a:lnTo>
                  <a:lnTo>
                    <a:pt x="0" y="350"/>
                  </a:lnTo>
                  <a:lnTo>
                    <a:pt x="0" y="36"/>
                  </a:lnTo>
                  <a:lnTo>
                    <a:pt x="3" y="21"/>
                  </a:lnTo>
                  <a:lnTo>
                    <a:pt x="11" y="11"/>
                  </a:lnTo>
                  <a:lnTo>
                    <a:pt x="23"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1" name="Freeform 329">
              <a:extLst>
                <a:ext uri="{FF2B5EF4-FFF2-40B4-BE49-F238E27FC236}">
                  <a16:creationId xmlns:a16="http://schemas.microsoft.com/office/drawing/2014/main" id="{1ABEECE9-7352-42EC-B545-808F77A3EEE5}"/>
                </a:ext>
              </a:extLst>
            </p:cNvPr>
            <p:cNvSpPr>
              <a:spLocks noEditPoints="1"/>
            </p:cNvSpPr>
            <p:nvPr/>
          </p:nvSpPr>
          <p:spPr bwMode="auto">
            <a:xfrm>
              <a:off x="2814638" y="939800"/>
              <a:ext cx="63500" cy="47625"/>
            </a:xfrm>
            <a:custGeom>
              <a:avLst/>
              <a:gdLst>
                <a:gd name="T0" fmla="*/ 24 w 79"/>
                <a:gd name="T1" fmla="*/ 23 h 62"/>
                <a:gd name="T2" fmla="*/ 24 w 79"/>
                <a:gd name="T3" fmla="*/ 38 h 62"/>
                <a:gd name="T4" fmla="*/ 55 w 79"/>
                <a:gd name="T5" fmla="*/ 38 h 62"/>
                <a:gd name="T6" fmla="*/ 55 w 79"/>
                <a:gd name="T7" fmla="*/ 38 h 62"/>
                <a:gd name="T8" fmla="*/ 55 w 79"/>
                <a:gd name="T9" fmla="*/ 23 h 62"/>
                <a:gd name="T10" fmla="*/ 24 w 79"/>
                <a:gd name="T11" fmla="*/ 23 h 62"/>
                <a:gd name="T12" fmla="*/ 24 w 79"/>
                <a:gd name="T13" fmla="*/ 0 h 62"/>
                <a:gd name="T14" fmla="*/ 55 w 79"/>
                <a:gd name="T15" fmla="*/ 0 h 62"/>
                <a:gd name="T16" fmla="*/ 61 w 79"/>
                <a:gd name="T17" fmla="*/ 0 h 62"/>
                <a:gd name="T18" fmla="*/ 67 w 79"/>
                <a:gd name="T19" fmla="*/ 3 h 62"/>
                <a:gd name="T20" fmla="*/ 72 w 79"/>
                <a:gd name="T21" fmla="*/ 6 h 62"/>
                <a:gd name="T22" fmla="*/ 76 w 79"/>
                <a:gd name="T23" fmla="*/ 11 h 62"/>
                <a:gd name="T24" fmla="*/ 78 w 79"/>
                <a:gd name="T25" fmla="*/ 17 h 62"/>
                <a:gd name="T26" fmla="*/ 79 w 79"/>
                <a:gd name="T27" fmla="*/ 23 h 62"/>
                <a:gd name="T28" fmla="*/ 79 w 79"/>
                <a:gd name="T29" fmla="*/ 38 h 62"/>
                <a:gd name="T30" fmla="*/ 78 w 79"/>
                <a:gd name="T31" fmla="*/ 44 h 62"/>
                <a:gd name="T32" fmla="*/ 76 w 79"/>
                <a:gd name="T33" fmla="*/ 50 h 62"/>
                <a:gd name="T34" fmla="*/ 72 w 79"/>
                <a:gd name="T35" fmla="*/ 54 h 62"/>
                <a:gd name="T36" fmla="*/ 67 w 79"/>
                <a:gd name="T37" fmla="*/ 59 h 62"/>
                <a:gd name="T38" fmla="*/ 61 w 79"/>
                <a:gd name="T39" fmla="*/ 60 h 62"/>
                <a:gd name="T40" fmla="*/ 55 w 79"/>
                <a:gd name="T41" fmla="*/ 62 h 62"/>
                <a:gd name="T42" fmla="*/ 24 w 79"/>
                <a:gd name="T43" fmla="*/ 62 h 62"/>
                <a:gd name="T44" fmla="*/ 18 w 79"/>
                <a:gd name="T45" fmla="*/ 60 h 62"/>
                <a:gd name="T46" fmla="*/ 12 w 79"/>
                <a:gd name="T47" fmla="*/ 59 h 62"/>
                <a:gd name="T48" fmla="*/ 8 w 79"/>
                <a:gd name="T49" fmla="*/ 54 h 62"/>
                <a:gd name="T50" fmla="*/ 3 w 79"/>
                <a:gd name="T51" fmla="*/ 50 h 62"/>
                <a:gd name="T52" fmla="*/ 2 w 79"/>
                <a:gd name="T53" fmla="*/ 44 h 62"/>
                <a:gd name="T54" fmla="*/ 0 w 79"/>
                <a:gd name="T55" fmla="*/ 38 h 62"/>
                <a:gd name="T56" fmla="*/ 0 w 79"/>
                <a:gd name="T57" fmla="*/ 23 h 62"/>
                <a:gd name="T58" fmla="*/ 2 w 79"/>
                <a:gd name="T59" fmla="*/ 17 h 62"/>
                <a:gd name="T60" fmla="*/ 3 w 79"/>
                <a:gd name="T61" fmla="*/ 11 h 62"/>
                <a:gd name="T62" fmla="*/ 8 w 79"/>
                <a:gd name="T63" fmla="*/ 6 h 62"/>
                <a:gd name="T64" fmla="*/ 12 w 79"/>
                <a:gd name="T65" fmla="*/ 3 h 62"/>
                <a:gd name="T66" fmla="*/ 18 w 79"/>
                <a:gd name="T67" fmla="*/ 0 h 62"/>
                <a:gd name="T68" fmla="*/ 24 w 79"/>
                <a:gd name="T6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62">
                  <a:moveTo>
                    <a:pt x="24" y="23"/>
                  </a:moveTo>
                  <a:lnTo>
                    <a:pt x="24" y="38"/>
                  </a:lnTo>
                  <a:lnTo>
                    <a:pt x="55" y="38"/>
                  </a:lnTo>
                  <a:lnTo>
                    <a:pt x="55" y="38"/>
                  </a:lnTo>
                  <a:lnTo>
                    <a:pt x="55" y="23"/>
                  </a:lnTo>
                  <a:lnTo>
                    <a:pt x="24" y="23"/>
                  </a:lnTo>
                  <a:close/>
                  <a:moveTo>
                    <a:pt x="24" y="0"/>
                  </a:moveTo>
                  <a:lnTo>
                    <a:pt x="55" y="0"/>
                  </a:lnTo>
                  <a:lnTo>
                    <a:pt x="61" y="0"/>
                  </a:lnTo>
                  <a:lnTo>
                    <a:pt x="67" y="3"/>
                  </a:lnTo>
                  <a:lnTo>
                    <a:pt x="72" y="6"/>
                  </a:lnTo>
                  <a:lnTo>
                    <a:pt x="76" y="11"/>
                  </a:lnTo>
                  <a:lnTo>
                    <a:pt x="78" y="17"/>
                  </a:lnTo>
                  <a:lnTo>
                    <a:pt x="79" y="23"/>
                  </a:lnTo>
                  <a:lnTo>
                    <a:pt x="79" y="38"/>
                  </a:lnTo>
                  <a:lnTo>
                    <a:pt x="78" y="44"/>
                  </a:lnTo>
                  <a:lnTo>
                    <a:pt x="76" y="50"/>
                  </a:lnTo>
                  <a:lnTo>
                    <a:pt x="72" y="54"/>
                  </a:lnTo>
                  <a:lnTo>
                    <a:pt x="67" y="59"/>
                  </a:lnTo>
                  <a:lnTo>
                    <a:pt x="61" y="60"/>
                  </a:lnTo>
                  <a:lnTo>
                    <a:pt x="55" y="62"/>
                  </a:lnTo>
                  <a:lnTo>
                    <a:pt x="24" y="62"/>
                  </a:lnTo>
                  <a:lnTo>
                    <a:pt x="18" y="60"/>
                  </a:lnTo>
                  <a:lnTo>
                    <a:pt x="12" y="59"/>
                  </a:lnTo>
                  <a:lnTo>
                    <a:pt x="8" y="54"/>
                  </a:lnTo>
                  <a:lnTo>
                    <a:pt x="3" y="50"/>
                  </a:lnTo>
                  <a:lnTo>
                    <a:pt x="2" y="44"/>
                  </a:lnTo>
                  <a:lnTo>
                    <a:pt x="0" y="38"/>
                  </a:lnTo>
                  <a:lnTo>
                    <a:pt x="0" y="23"/>
                  </a:lnTo>
                  <a:lnTo>
                    <a:pt x="2" y="17"/>
                  </a:lnTo>
                  <a:lnTo>
                    <a:pt x="3" y="11"/>
                  </a:lnTo>
                  <a:lnTo>
                    <a:pt x="8" y="6"/>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2" name="Freeform 330">
              <a:extLst>
                <a:ext uri="{FF2B5EF4-FFF2-40B4-BE49-F238E27FC236}">
                  <a16:creationId xmlns:a16="http://schemas.microsoft.com/office/drawing/2014/main" id="{D0D6008D-848D-421C-B12C-988842509E82}"/>
                </a:ext>
              </a:extLst>
            </p:cNvPr>
            <p:cNvSpPr>
              <a:spLocks/>
            </p:cNvSpPr>
            <p:nvPr/>
          </p:nvSpPr>
          <p:spPr bwMode="auto">
            <a:xfrm>
              <a:off x="2822576" y="1317625"/>
              <a:ext cx="47625" cy="34925"/>
            </a:xfrm>
            <a:custGeom>
              <a:avLst/>
              <a:gdLst>
                <a:gd name="T0" fmla="*/ 22 w 59"/>
                <a:gd name="T1" fmla="*/ 0 h 44"/>
                <a:gd name="T2" fmla="*/ 37 w 59"/>
                <a:gd name="T3" fmla="*/ 0 h 44"/>
                <a:gd name="T4" fmla="*/ 44 w 59"/>
                <a:gd name="T5" fmla="*/ 0 h 44"/>
                <a:gd name="T6" fmla="*/ 50 w 59"/>
                <a:gd name="T7" fmla="*/ 3 h 44"/>
                <a:gd name="T8" fmla="*/ 55 w 59"/>
                <a:gd name="T9" fmla="*/ 9 h 44"/>
                <a:gd name="T10" fmla="*/ 58 w 59"/>
                <a:gd name="T11" fmla="*/ 15 h 44"/>
                <a:gd name="T12" fmla="*/ 59 w 59"/>
                <a:gd name="T13" fmla="*/ 21 h 44"/>
                <a:gd name="T14" fmla="*/ 58 w 59"/>
                <a:gd name="T15" fmla="*/ 29 h 44"/>
                <a:gd name="T16" fmla="*/ 55 w 59"/>
                <a:gd name="T17" fmla="*/ 35 h 44"/>
                <a:gd name="T18" fmla="*/ 50 w 59"/>
                <a:gd name="T19" fmla="*/ 39 h 44"/>
                <a:gd name="T20" fmla="*/ 44 w 59"/>
                <a:gd name="T21" fmla="*/ 42 h 44"/>
                <a:gd name="T22" fmla="*/ 37 w 59"/>
                <a:gd name="T23" fmla="*/ 44 h 44"/>
                <a:gd name="T24" fmla="*/ 22 w 59"/>
                <a:gd name="T25" fmla="*/ 44 h 44"/>
                <a:gd name="T26" fmla="*/ 15 w 59"/>
                <a:gd name="T27" fmla="*/ 42 h 44"/>
                <a:gd name="T28" fmla="*/ 9 w 59"/>
                <a:gd name="T29" fmla="*/ 39 h 44"/>
                <a:gd name="T30" fmla="*/ 4 w 59"/>
                <a:gd name="T31" fmla="*/ 35 h 44"/>
                <a:gd name="T32" fmla="*/ 1 w 59"/>
                <a:gd name="T33" fmla="*/ 29 h 44"/>
                <a:gd name="T34" fmla="*/ 0 w 59"/>
                <a:gd name="T35" fmla="*/ 21 h 44"/>
                <a:gd name="T36" fmla="*/ 1 w 59"/>
                <a:gd name="T37" fmla="*/ 15 h 44"/>
                <a:gd name="T38" fmla="*/ 4 w 59"/>
                <a:gd name="T39" fmla="*/ 9 h 44"/>
                <a:gd name="T40" fmla="*/ 9 w 59"/>
                <a:gd name="T41" fmla="*/ 3 h 44"/>
                <a:gd name="T42" fmla="*/ 15 w 59"/>
                <a:gd name="T43" fmla="*/ 0 h 44"/>
                <a:gd name="T44" fmla="*/ 22 w 59"/>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4">
                  <a:moveTo>
                    <a:pt x="22" y="0"/>
                  </a:moveTo>
                  <a:lnTo>
                    <a:pt x="37" y="0"/>
                  </a:lnTo>
                  <a:lnTo>
                    <a:pt x="44" y="0"/>
                  </a:lnTo>
                  <a:lnTo>
                    <a:pt x="50" y="3"/>
                  </a:lnTo>
                  <a:lnTo>
                    <a:pt x="55" y="9"/>
                  </a:lnTo>
                  <a:lnTo>
                    <a:pt x="58" y="15"/>
                  </a:lnTo>
                  <a:lnTo>
                    <a:pt x="59" y="21"/>
                  </a:lnTo>
                  <a:lnTo>
                    <a:pt x="58" y="29"/>
                  </a:lnTo>
                  <a:lnTo>
                    <a:pt x="55" y="35"/>
                  </a:lnTo>
                  <a:lnTo>
                    <a:pt x="50" y="39"/>
                  </a:lnTo>
                  <a:lnTo>
                    <a:pt x="44" y="42"/>
                  </a:lnTo>
                  <a:lnTo>
                    <a:pt x="37" y="44"/>
                  </a:lnTo>
                  <a:lnTo>
                    <a:pt x="22" y="44"/>
                  </a:lnTo>
                  <a:lnTo>
                    <a:pt x="15" y="42"/>
                  </a:lnTo>
                  <a:lnTo>
                    <a:pt x="9" y="39"/>
                  </a:lnTo>
                  <a:lnTo>
                    <a:pt x="4" y="35"/>
                  </a:lnTo>
                  <a:lnTo>
                    <a:pt x="1" y="29"/>
                  </a:lnTo>
                  <a:lnTo>
                    <a:pt x="0" y="21"/>
                  </a:lnTo>
                  <a:lnTo>
                    <a:pt x="1" y="15"/>
                  </a:lnTo>
                  <a:lnTo>
                    <a:pt x="4" y="9"/>
                  </a:lnTo>
                  <a:lnTo>
                    <a:pt x="9" y="3"/>
                  </a:lnTo>
                  <a:lnTo>
                    <a:pt x="15"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3" name="Freeform 331">
              <a:extLst>
                <a:ext uri="{FF2B5EF4-FFF2-40B4-BE49-F238E27FC236}">
                  <a16:creationId xmlns:a16="http://schemas.microsoft.com/office/drawing/2014/main" id="{2FACD522-D16A-435A-B076-7B9FD24D4716}"/>
                </a:ext>
              </a:extLst>
            </p:cNvPr>
            <p:cNvSpPr>
              <a:spLocks/>
            </p:cNvSpPr>
            <p:nvPr/>
          </p:nvSpPr>
          <p:spPr bwMode="auto">
            <a:xfrm>
              <a:off x="2738438" y="976313"/>
              <a:ext cx="217488" cy="257175"/>
            </a:xfrm>
            <a:custGeom>
              <a:avLst/>
              <a:gdLst>
                <a:gd name="T0" fmla="*/ 154 w 275"/>
                <a:gd name="T1" fmla="*/ 0 h 324"/>
                <a:gd name="T2" fmla="*/ 164 w 275"/>
                <a:gd name="T3" fmla="*/ 106 h 324"/>
                <a:gd name="T4" fmla="*/ 169 w 275"/>
                <a:gd name="T5" fmla="*/ 68 h 324"/>
                <a:gd name="T6" fmla="*/ 197 w 275"/>
                <a:gd name="T7" fmla="*/ 137 h 324"/>
                <a:gd name="T8" fmla="*/ 275 w 275"/>
                <a:gd name="T9" fmla="*/ 137 h 324"/>
                <a:gd name="T10" fmla="*/ 275 w 275"/>
                <a:gd name="T11" fmla="*/ 160 h 324"/>
                <a:gd name="T12" fmla="*/ 182 w 275"/>
                <a:gd name="T13" fmla="*/ 160 h 324"/>
                <a:gd name="T14" fmla="*/ 164 w 275"/>
                <a:gd name="T15" fmla="*/ 324 h 324"/>
                <a:gd name="T16" fmla="*/ 148 w 275"/>
                <a:gd name="T17" fmla="*/ 163 h 324"/>
                <a:gd name="T18" fmla="*/ 133 w 275"/>
                <a:gd name="T19" fmla="*/ 242 h 324"/>
                <a:gd name="T20" fmla="*/ 115 w 275"/>
                <a:gd name="T21" fmla="*/ 164 h 324"/>
                <a:gd name="T22" fmla="*/ 103 w 275"/>
                <a:gd name="T23" fmla="*/ 186 h 324"/>
                <a:gd name="T24" fmla="*/ 82 w 275"/>
                <a:gd name="T25" fmla="*/ 160 h 324"/>
                <a:gd name="T26" fmla="*/ 0 w 275"/>
                <a:gd name="T27" fmla="*/ 160 h 324"/>
                <a:gd name="T28" fmla="*/ 0 w 275"/>
                <a:gd name="T29" fmla="*/ 137 h 324"/>
                <a:gd name="T30" fmla="*/ 93 w 275"/>
                <a:gd name="T31" fmla="*/ 137 h 324"/>
                <a:gd name="T32" fmla="*/ 99 w 275"/>
                <a:gd name="T33" fmla="*/ 145 h 324"/>
                <a:gd name="T34" fmla="*/ 123 w 275"/>
                <a:gd name="T35" fmla="*/ 95 h 324"/>
                <a:gd name="T36" fmla="*/ 130 w 275"/>
                <a:gd name="T37" fmla="*/ 127 h 324"/>
                <a:gd name="T38" fmla="*/ 154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54" y="0"/>
                  </a:moveTo>
                  <a:lnTo>
                    <a:pt x="164" y="106"/>
                  </a:lnTo>
                  <a:lnTo>
                    <a:pt x="169" y="68"/>
                  </a:lnTo>
                  <a:lnTo>
                    <a:pt x="197" y="137"/>
                  </a:lnTo>
                  <a:lnTo>
                    <a:pt x="275" y="137"/>
                  </a:lnTo>
                  <a:lnTo>
                    <a:pt x="275" y="160"/>
                  </a:lnTo>
                  <a:lnTo>
                    <a:pt x="182" y="160"/>
                  </a:lnTo>
                  <a:lnTo>
                    <a:pt x="164" y="324"/>
                  </a:lnTo>
                  <a:lnTo>
                    <a:pt x="148" y="163"/>
                  </a:lnTo>
                  <a:lnTo>
                    <a:pt x="133" y="242"/>
                  </a:lnTo>
                  <a:lnTo>
                    <a:pt x="115" y="164"/>
                  </a:lnTo>
                  <a:lnTo>
                    <a:pt x="103" y="186"/>
                  </a:lnTo>
                  <a:lnTo>
                    <a:pt x="82" y="160"/>
                  </a:lnTo>
                  <a:lnTo>
                    <a:pt x="0" y="160"/>
                  </a:lnTo>
                  <a:lnTo>
                    <a:pt x="0" y="137"/>
                  </a:lnTo>
                  <a:lnTo>
                    <a:pt x="93" y="137"/>
                  </a:lnTo>
                  <a:lnTo>
                    <a:pt x="99" y="145"/>
                  </a:lnTo>
                  <a:lnTo>
                    <a:pt x="123" y="95"/>
                  </a:lnTo>
                  <a:lnTo>
                    <a:pt x="130" y="127"/>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4" name="Freeform 332">
              <a:extLst>
                <a:ext uri="{FF2B5EF4-FFF2-40B4-BE49-F238E27FC236}">
                  <a16:creationId xmlns:a16="http://schemas.microsoft.com/office/drawing/2014/main" id="{0A66C4A0-C867-407A-B305-238D101FE26A}"/>
                </a:ext>
              </a:extLst>
            </p:cNvPr>
            <p:cNvSpPr>
              <a:spLocks noEditPoints="1"/>
            </p:cNvSpPr>
            <p:nvPr/>
          </p:nvSpPr>
          <p:spPr bwMode="auto">
            <a:xfrm>
              <a:off x="2789238" y="1163638"/>
              <a:ext cx="114300" cy="112712"/>
            </a:xfrm>
            <a:custGeom>
              <a:avLst/>
              <a:gdLst>
                <a:gd name="T0" fmla="*/ 72 w 143"/>
                <a:gd name="T1" fmla="*/ 22 h 142"/>
                <a:gd name="T2" fmla="*/ 52 w 143"/>
                <a:gd name="T3" fmla="*/ 27 h 142"/>
                <a:gd name="T4" fmla="*/ 37 w 143"/>
                <a:gd name="T5" fmla="*/ 37 h 142"/>
                <a:gd name="T6" fmla="*/ 27 w 143"/>
                <a:gd name="T7" fmla="*/ 52 h 142"/>
                <a:gd name="T8" fmla="*/ 24 w 143"/>
                <a:gd name="T9" fmla="*/ 70 h 142"/>
                <a:gd name="T10" fmla="*/ 27 w 143"/>
                <a:gd name="T11" fmla="*/ 90 h 142"/>
                <a:gd name="T12" fmla="*/ 37 w 143"/>
                <a:gd name="T13" fmla="*/ 104 h 142"/>
                <a:gd name="T14" fmla="*/ 52 w 143"/>
                <a:gd name="T15" fmla="*/ 115 h 142"/>
                <a:gd name="T16" fmla="*/ 72 w 143"/>
                <a:gd name="T17" fmla="*/ 119 h 142"/>
                <a:gd name="T18" fmla="*/ 91 w 143"/>
                <a:gd name="T19" fmla="*/ 115 h 142"/>
                <a:gd name="T20" fmla="*/ 106 w 143"/>
                <a:gd name="T21" fmla="*/ 104 h 142"/>
                <a:gd name="T22" fmla="*/ 116 w 143"/>
                <a:gd name="T23" fmla="*/ 90 h 142"/>
                <a:gd name="T24" fmla="*/ 119 w 143"/>
                <a:gd name="T25" fmla="*/ 70 h 142"/>
                <a:gd name="T26" fmla="*/ 116 w 143"/>
                <a:gd name="T27" fmla="*/ 52 h 142"/>
                <a:gd name="T28" fmla="*/ 106 w 143"/>
                <a:gd name="T29" fmla="*/ 37 h 142"/>
                <a:gd name="T30" fmla="*/ 91 w 143"/>
                <a:gd name="T31" fmla="*/ 27 h 142"/>
                <a:gd name="T32" fmla="*/ 72 w 143"/>
                <a:gd name="T33" fmla="*/ 22 h 142"/>
                <a:gd name="T34" fmla="*/ 72 w 143"/>
                <a:gd name="T35" fmla="*/ 0 h 142"/>
                <a:gd name="T36" fmla="*/ 94 w 143"/>
                <a:gd name="T37" fmla="*/ 3 h 142"/>
                <a:gd name="T38" fmla="*/ 113 w 143"/>
                <a:gd name="T39" fmla="*/ 13 h 142"/>
                <a:gd name="T40" fmla="*/ 130 w 143"/>
                <a:gd name="T41" fmla="*/ 28 h 142"/>
                <a:gd name="T42" fmla="*/ 139 w 143"/>
                <a:gd name="T43" fmla="*/ 48 h 142"/>
                <a:gd name="T44" fmla="*/ 143 w 143"/>
                <a:gd name="T45" fmla="*/ 70 h 142"/>
                <a:gd name="T46" fmla="*/ 139 w 143"/>
                <a:gd name="T47" fmla="*/ 94 h 142"/>
                <a:gd name="T48" fmla="*/ 130 w 143"/>
                <a:gd name="T49" fmla="*/ 113 h 142"/>
                <a:gd name="T50" fmla="*/ 113 w 143"/>
                <a:gd name="T51" fmla="*/ 128 h 142"/>
                <a:gd name="T52" fmla="*/ 94 w 143"/>
                <a:gd name="T53" fmla="*/ 139 h 142"/>
                <a:gd name="T54" fmla="*/ 72 w 143"/>
                <a:gd name="T55" fmla="*/ 142 h 142"/>
                <a:gd name="T56" fmla="*/ 49 w 143"/>
                <a:gd name="T57" fmla="*/ 139 h 142"/>
                <a:gd name="T58" fmla="*/ 30 w 143"/>
                <a:gd name="T59" fmla="*/ 128 h 142"/>
                <a:gd name="T60" fmla="*/ 13 w 143"/>
                <a:gd name="T61" fmla="*/ 113 h 142"/>
                <a:gd name="T62" fmla="*/ 4 w 143"/>
                <a:gd name="T63" fmla="*/ 94 h 142"/>
                <a:gd name="T64" fmla="*/ 0 w 143"/>
                <a:gd name="T65" fmla="*/ 70 h 142"/>
                <a:gd name="T66" fmla="*/ 4 w 143"/>
                <a:gd name="T67" fmla="*/ 48 h 142"/>
                <a:gd name="T68" fmla="*/ 13 w 143"/>
                <a:gd name="T69" fmla="*/ 28 h 142"/>
                <a:gd name="T70" fmla="*/ 30 w 143"/>
                <a:gd name="T71" fmla="*/ 13 h 142"/>
                <a:gd name="T72" fmla="*/ 49 w 143"/>
                <a:gd name="T73" fmla="*/ 3 h 142"/>
                <a:gd name="T74" fmla="*/ 72 w 143"/>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72" y="22"/>
                  </a:moveTo>
                  <a:lnTo>
                    <a:pt x="52" y="27"/>
                  </a:lnTo>
                  <a:lnTo>
                    <a:pt x="37" y="37"/>
                  </a:lnTo>
                  <a:lnTo>
                    <a:pt x="27" y="52"/>
                  </a:lnTo>
                  <a:lnTo>
                    <a:pt x="24" y="70"/>
                  </a:lnTo>
                  <a:lnTo>
                    <a:pt x="27" y="90"/>
                  </a:lnTo>
                  <a:lnTo>
                    <a:pt x="37" y="104"/>
                  </a:lnTo>
                  <a:lnTo>
                    <a:pt x="52" y="115"/>
                  </a:lnTo>
                  <a:lnTo>
                    <a:pt x="72" y="119"/>
                  </a:lnTo>
                  <a:lnTo>
                    <a:pt x="91" y="115"/>
                  </a:lnTo>
                  <a:lnTo>
                    <a:pt x="106" y="104"/>
                  </a:lnTo>
                  <a:lnTo>
                    <a:pt x="116" y="90"/>
                  </a:lnTo>
                  <a:lnTo>
                    <a:pt x="119" y="70"/>
                  </a:lnTo>
                  <a:lnTo>
                    <a:pt x="116" y="52"/>
                  </a:lnTo>
                  <a:lnTo>
                    <a:pt x="106" y="37"/>
                  </a:lnTo>
                  <a:lnTo>
                    <a:pt x="91" y="27"/>
                  </a:lnTo>
                  <a:lnTo>
                    <a:pt x="72" y="22"/>
                  </a:lnTo>
                  <a:close/>
                  <a:moveTo>
                    <a:pt x="72" y="0"/>
                  </a:moveTo>
                  <a:lnTo>
                    <a:pt x="94" y="3"/>
                  </a:lnTo>
                  <a:lnTo>
                    <a:pt x="113" y="13"/>
                  </a:lnTo>
                  <a:lnTo>
                    <a:pt x="130" y="28"/>
                  </a:lnTo>
                  <a:lnTo>
                    <a:pt x="139" y="48"/>
                  </a:lnTo>
                  <a:lnTo>
                    <a:pt x="143" y="70"/>
                  </a:lnTo>
                  <a:lnTo>
                    <a:pt x="139" y="94"/>
                  </a:lnTo>
                  <a:lnTo>
                    <a:pt x="130" y="113"/>
                  </a:lnTo>
                  <a:lnTo>
                    <a:pt x="113" y="128"/>
                  </a:lnTo>
                  <a:lnTo>
                    <a:pt x="94" y="139"/>
                  </a:lnTo>
                  <a:lnTo>
                    <a:pt x="72" y="142"/>
                  </a:lnTo>
                  <a:lnTo>
                    <a:pt x="49" y="139"/>
                  </a:lnTo>
                  <a:lnTo>
                    <a:pt x="30" y="128"/>
                  </a:lnTo>
                  <a:lnTo>
                    <a:pt x="13" y="113"/>
                  </a:lnTo>
                  <a:lnTo>
                    <a:pt x="4" y="94"/>
                  </a:lnTo>
                  <a:lnTo>
                    <a:pt x="0" y="70"/>
                  </a:lnTo>
                  <a:lnTo>
                    <a:pt x="4" y="48"/>
                  </a:lnTo>
                  <a:lnTo>
                    <a:pt x="13" y="28"/>
                  </a:lnTo>
                  <a:lnTo>
                    <a:pt x="30" y="13"/>
                  </a:lnTo>
                  <a:lnTo>
                    <a:pt x="49"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5" name="Freeform 333">
              <a:extLst>
                <a:ext uri="{FF2B5EF4-FFF2-40B4-BE49-F238E27FC236}">
                  <a16:creationId xmlns:a16="http://schemas.microsoft.com/office/drawing/2014/main" id="{0055FCFD-5F68-44D9-8558-D8351759FB84}"/>
                </a:ext>
              </a:extLst>
            </p:cNvPr>
            <p:cNvSpPr>
              <a:spLocks noEditPoints="1"/>
            </p:cNvSpPr>
            <p:nvPr/>
          </p:nvSpPr>
          <p:spPr bwMode="auto">
            <a:xfrm>
              <a:off x="2811463" y="1176338"/>
              <a:ext cx="71438" cy="69850"/>
            </a:xfrm>
            <a:custGeom>
              <a:avLst/>
              <a:gdLst>
                <a:gd name="T0" fmla="*/ 45 w 91"/>
                <a:gd name="T1" fmla="*/ 29 h 88"/>
                <a:gd name="T2" fmla="*/ 36 w 91"/>
                <a:gd name="T3" fmla="*/ 38 h 88"/>
                <a:gd name="T4" fmla="*/ 28 w 91"/>
                <a:gd name="T5" fmla="*/ 48 h 88"/>
                <a:gd name="T6" fmla="*/ 24 w 91"/>
                <a:gd name="T7" fmla="*/ 57 h 88"/>
                <a:gd name="T8" fmla="*/ 24 w 91"/>
                <a:gd name="T9" fmla="*/ 63 h 88"/>
                <a:gd name="T10" fmla="*/ 24 w 91"/>
                <a:gd name="T11" fmla="*/ 63 h 88"/>
                <a:gd name="T12" fmla="*/ 24 w 91"/>
                <a:gd name="T13" fmla="*/ 65 h 88"/>
                <a:gd name="T14" fmla="*/ 25 w 91"/>
                <a:gd name="T15" fmla="*/ 65 h 88"/>
                <a:gd name="T16" fmla="*/ 27 w 91"/>
                <a:gd name="T17" fmla="*/ 66 h 88"/>
                <a:gd name="T18" fmla="*/ 28 w 91"/>
                <a:gd name="T19" fmla="*/ 66 h 88"/>
                <a:gd name="T20" fmla="*/ 30 w 91"/>
                <a:gd name="T21" fmla="*/ 66 h 88"/>
                <a:gd name="T22" fmla="*/ 33 w 91"/>
                <a:gd name="T23" fmla="*/ 65 h 88"/>
                <a:gd name="T24" fmla="*/ 36 w 91"/>
                <a:gd name="T25" fmla="*/ 63 h 88"/>
                <a:gd name="T26" fmla="*/ 39 w 91"/>
                <a:gd name="T27" fmla="*/ 59 h 88"/>
                <a:gd name="T28" fmla="*/ 48 w 91"/>
                <a:gd name="T29" fmla="*/ 51 h 88"/>
                <a:gd name="T30" fmla="*/ 56 w 91"/>
                <a:gd name="T31" fmla="*/ 60 h 88"/>
                <a:gd name="T32" fmla="*/ 58 w 91"/>
                <a:gd name="T33" fmla="*/ 62 h 88"/>
                <a:gd name="T34" fmla="*/ 61 w 91"/>
                <a:gd name="T35" fmla="*/ 63 h 88"/>
                <a:gd name="T36" fmla="*/ 62 w 91"/>
                <a:gd name="T37" fmla="*/ 65 h 88"/>
                <a:gd name="T38" fmla="*/ 64 w 91"/>
                <a:gd name="T39" fmla="*/ 66 h 88"/>
                <a:gd name="T40" fmla="*/ 65 w 91"/>
                <a:gd name="T41" fmla="*/ 65 h 88"/>
                <a:gd name="T42" fmla="*/ 65 w 91"/>
                <a:gd name="T43" fmla="*/ 65 h 88"/>
                <a:gd name="T44" fmla="*/ 67 w 91"/>
                <a:gd name="T45" fmla="*/ 62 h 88"/>
                <a:gd name="T46" fmla="*/ 67 w 91"/>
                <a:gd name="T47" fmla="*/ 56 h 88"/>
                <a:gd name="T48" fmla="*/ 62 w 91"/>
                <a:gd name="T49" fmla="*/ 48 h 88"/>
                <a:gd name="T50" fmla="*/ 55 w 91"/>
                <a:gd name="T51" fmla="*/ 39 h 88"/>
                <a:gd name="T52" fmla="*/ 45 w 91"/>
                <a:gd name="T53" fmla="*/ 29 h 88"/>
                <a:gd name="T54" fmla="*/ 45 w 91"/>
                <a:gd name="T55" fmla="*/ 0 h 88"/>
                <a:gd name="T56" fmla="*/ 52 w 91"/>
                <a:gd name="T57" fmla="*/ 5 h 88"/>
                <a:gd name="T58" fmla="*/ 58 w 91"/>
                <a:gd name="T59" fmla="*/ 9 h 88"/>
                <a:gd name="T60" fmla="*/ 67 w 91"/>
                <a:gd name="T61" fmla="*/ 18 h 88"/>
                <a:gd name="T62" fmla="*/ 77 w 91"/>
                <a:gd name="T63" fmla="*/ 30 h 88"/>
                <a:gd name="T64" fmla="*/ 86 w 91"/>
                <a:gd name="T65" fmla="*/ 44 h 88"/>
                <a:gd name="T66" fmla="*/ 91 w 91"/>
                <a:gd name="T67" fmla="*/ 57 h 88"/>
                <a:gd name="T68" fmla="*/ 88 w 91"/>
                <a:gd name="T69" fmla="*/ 71 h 88"/>
                <a:gd name="T70" fmla="*/ 85 w 91"/>
                <a:gd name="T71" fmla="*/ 78 h 88"/>
                <a:gd name="T72" fmla="*/ 80 w 91"/>
                <a:gd name="T73" fmla="*/ 82 h 88"/>
                <a:gd name="T74" fmla="*/ 76 w 91"/>
                <a:gd name="T75" fmla="*/ 85 h 88"/>
                <a:gd name="T76" fmla="*/ 71 w 91"/>
                <a:gd name="T77" fmla="*/ 87 h 88"/>
                <a:gd name="T78" fmla="*/ 68 w 91"/>
                <a:gd name="T79" fmla="*/ 88 h 88"/>
                <a:gd name="T80" fmla="*/ 64 w 91"/>
                <a:gd name="T81" fmla="*/ 88 h 88"/>
                <a:gd name="T82" fmla="*/ 58 w 91"/>
                <a:gd name="T83" fmla="*/ 87 h 88"/>
                <a:gd name="T84" fmla="*/ 52 w 91"/>
                <a:gd name="T85" fmla="*/ 85 h 88"/>
                <a:gd name="T86" fmla="*/ 48 w 91"/>
                <a:gd name="T87" fmla="*/ 82 h 88"/>
                <a:gd name="T88" fmla="*/ 42 w 91"/>
                <a:gd name="T89" fmla="*/ 85 h 88"/>
                <a:gd name="T90" fmla="*/ 34 w 91"/>
                <a:gd name="T91" fmla="*/ 88 h 88"/>
                <a:gd name="T92" fmla="*/ 28 w 91"/>
                <a:gd name="T93" fmla="*/ 88 h 88"/>
                <a:gd name="T94" fmla="*/ 18 w 91"/>
                <a:gd name="T95" fmla="*/ 87 h 88"/>
                <a:gd name="T96" fmla="*/ 10 w 91"/>
                <a:gd name="T97" fmla="*/ 82 h 88"/>
                <a:gd name="T98" fmla="*/ 6 w 91"/>
                <a:gd name="T99" fmla="*/ 78 h 88"/>
                <a:gd name="T100" fmla="*/ 4 w 91"/>
                <a:gd name="T101" fmla="*/ 75 h 88"/>
                <a:gd name="T102" fmla="*/ 0 w 91"/>
                <a:gd name="T103" fmla="*/ 62 h 88"/>
                <a:gd name="T104" fmla="*/ 3 w 91"/>
                <a:gd name="T105" fmla="*/ 48 h 88"/>
                <a:gd name="T106" fmla="*/ 9 w 91"/>
                <a:gd name="T107" fmla="*/ 36 h 88"/>
                <a:gd name="T108" fmla="*/ 16 w 91"/>
                <a:gd name="T109" fmla="*/ 24 h 88"/>
                <a:gd name="T110" fmla="*/ 25 w 91"/>
                <a:gd name="T111" fmla="*/ 15 h 88"/>
                <a:gd name="T112" fmla="*/ 33 w 91"/>
                <a:gd name="T113" fmla="*/ 8 h 88"/>
                <a:gd name="T114" fmla="*/ 37 w 91"/>
                <a:gd name="T115" fmla="*/ 5 h 88"/>
                <a:gd name="T116" fmla="*/ 45 w 91"/>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88">
                  <a:moveTo>
                    <a:pt x="45" y="29"/>
                  </a:moveTo>
                  <a:lnTo>
                    <a:pt x="36" y="38"/>
                  </a:lnTo>
                  <a:lnTo>
                    <a:pt x="28" y="48"/>
                  </a:lnTo>
                  <a:lnTo>
                    <a:pt x="24" y="57"/>
                  </a:lnTo>
                  <a:lnTo>
                    <a:pt x="24" y="63"/>
                  </a:lnTo>
                  <a:lnTo>
                    <a:pt x="24" y="63"/>
                  </a:lnTo>
                  <a:lnTo>
                    <a:pt x="24" y="65"/>
                  </a:lnTo>
                  <a:lnTo>
                    <a:pt x="25" y="65"/>
                  </a:lnTo>
                  <a:lnTo>
                    <a:pt x="27" y="66"/>
                  </a:lnTo>
                  <a:lnTo>
                    <a:pt x="28" y="66"/>
                  </a:lnTo>
                  <a:lnTo>
                    <a:pt x="30" y="66"/>
                  </a:lnTo>
                  <a:lnTo>
                    <a:pt x="33" y="65"/>
                  </a:lnTo>
                  <a:lnTo>
                    <a:pt x="36" y="63"/>
                  </a:lnTo>
                  <a:lnTo>
                    <a:pt x="39" y="59"/>
                  </a:lnTo>
                  <a:lnTo>
                    <a:pt x="48" y="51"/>
                  </a:lnTo>
                  <a:lnTo>
                    <a:pt x="56" y="60"/>
                  </a:lnTo>
                  <a:lnTo>
                    <a:pt x="58" y="62"/>
                  </a:lnTo>
                  <a:lnTo>
                    <a:pt x="61" y="63"/>
                  </a:lnTo>
                  <a:lnTo>
                    <a:pt x="62" y="65"/>
                  </a:lnTo>
                  <a:lnTo>
                    <a:pt x="64" y="66"/>
                  </a:lnTo>
                  <a:lnTo>
                    <a:pt x="65" y="65"/>
                  </a:lnTo>
                  <a:lnTo>
                    <a:pt x="65" y="65"/>
                  </a:lnTo>
                  <a:lnTo>
                    <a:pt x="67" y="62"/>
                  </a:lnTo>
                  <a:lnTo>
                    <a:pt x="67" y="56"/>
                  </a:lnTo>
                  <a:lnTo>
                    <a:pt x="62" y="48"/>
                  </a:lnTo>
                  <a:lnTo>
                    <a:pt x="55" y="39"/>
                  </a:lnTo>
                  <a:lnTo>
                    <a:pt x="45" y="29"/>
                  </a:lnTo>
                  <a:close/>
                  <a:moveTo>
                    <a:pt x="45" y="0"/>
                  </a:moveTo>
                  <a:lnTo>
                    <a:pt x="52" y="5"/>
                  </a:lnTo>
                  <a:lnTo>
                    <a:pt x="58" y="9"/>
                  </a:lnTo>
                  <a:lnTo>
                    <a:pt x="67" y="18"/>
                  </a:lnTo>
                  <a:lnTo>
                    <a:pt x="77" y="30"/>
                  </a:lnTo>
                  <a:lnTo>
                    <a:pt x="86" y="44"/>
                  </a:lnTo>
                  <a:lnTo>
                    <a:pt x="91" y="57"/>
                  </a:lnTo>
                  <a:lnTo>
                    <a:pt x="88" y="71"/>
                  </a:lnTo>
                  <a:lnTo>
                    <a:pt x="85" y="78"/>
                  </a:lnTo>
                  <a:lnTo>
                    <a:pt x="80" y="82"/>
                  </a:lnTo>
                  <a:lnTo>
                    <a:pt x="76" y="85"/>
                  </a:lnTo>
                  <a:lnTo>
                    <a:pt x="71" y="87"/>
                  </a:lnTo>
                  <a:lnTo>
                    <a:pt x="68" y="88"/>
                  </a:lnTo>
                  <a:lnTo>
                    <a:pt x="64" y="88"/>
                  </a:lnTo>
                  <a:lnTo>
                    <a:pt x="58" y="87"/>
                  </a:lnTo>
                  <a:lnTo>
                    <a:pt x="52" y="85"/>
                  </a:lnTo>
                  <a:lnTo>
                    <a:pt x="48" y="82"/>
                  </a:lnTo>
                  <a:lnTo>
                    <a:pt x="42" y="85"/>
                  </a:lnTo>
                  <a:lnTo>
                    <a:pt x="34" y="88"/>
                  </a:lnTo>
                  <a:lnTo>
                    <a:pt x="28" y="88"/>
                  </a:lnTo>
                  <a:lnTo>
                    <a:pt x="18" y="87"/>
                  </a:lnTo>
                  <a:lnTo>
                    <a:pt x="10" y="82"/>
                  </a:lnTo>
                  <a:lnTo>
                    <a:pt x="6" y="78"/>
                  </a:lnTo>
                  <a:lnTo>
                    <a:pt x="4" y="75"/>
                  </a:lnTo>
                  <a:lnTo>
                    <a:pt x="0" y="62"/>
                  </a:lnTo>
                  <a:lnTo>
                    <a:pt x="3" y="48"/>
                  </a:lnTo>
                  <a:lnTo>
                    <a:pt x="9" y="36"/>
                  </a:lnTo>
                  <a:lnTo>
                    <a:pt x="16" y="24"/>
                  </a:lnTo>
                  <a:lnTo>
                    <a:pt x="25" y="15"/>
                  </a:lnTo>
                  <a:lnTo>
                    <a:pt x="33" y="8"/>
                  </a:lnTo>
                  <a:lnTo>
                    <a:pt x="3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6" name="Freeform 334">
              <a:extLst>
                <a:ext uri="{FF2B5EF4-FFF2-40B4-BE49-F238E27FC236}">
                  <a16:creationId xmlns:a16="http://schemas.microsoft.com/office/drawing/2014/main" id="{1156CFF7-C07D-4CF6-ACD8-2ED16B824879}"/>
                </a:ext>
              </a:extLst>
            </p:cNvPr>
            <p:cNvSpPr>
              <a:spLocks noEditPoints="1"/>
            </p:cNvSpPr>
            <p:nvPr/>
          </p:nvSpPr>
          <p:spPr bwMode="auto">
            <a:xfrm>
              <a:off x="4527551" y="2722563"/>
              <a:ext cx="285750" cy="515937"/>
            </a:xfrm>
            <a:custGeom>
              <a:avLst/>
              <a:gdLst>
                <a:gd name="T0" fmla="*/ 96 w 360"/>
                <a:gd name="T1" fmla="*/ 71 h 649"/>
                <a:gd name="T2" fmla="*/ 91 w 360"/>
                <a:gd name="T3" fmla="*/ 78 h 649"/>
                <a:gd name="T4" fmla="*/ 82 w 360"/>
                <a:gd name="T5" fmla="*/ 96 h 649"/>
                <a:gd name="T6" fmla="*/ 73 w 360"/>
                <a:gd name="T7" fmla="*/ 102 h 649"/>
                <a:gd name="T8" fmla="*/ 63 w 360"/>
                <a:gd name="T9" fmla="*/ 108 h 649"/>
                <a:gd name="T10" fmla="*/ 34 w 360"/>
                <a:gd name="T11" fmla="*/ 125 h 649"/>
                <a:gd name="T12" fmla="*/ 22 w 360"/>
                <a:gd name="T13" fmla="*/ 156 h 649"/>
                <a:gd name="T14" fmla="*/ 25 w 360"/>
                <a:gd name="T15" fmla="*/ 512 h 649"/>
                <a:gd name="T16" fmla="*/ 48 w 360"/>
                <a:gd name="T17" fmla="*/ 536 h 649"/>
                <a:gd name="T18" fmla="*/ 72 w 360"/>
                <a:gd name="T19" fmla="*/ 543 h 649"/>
                <a:gd name="T20" fmla="*/ 78 w 360"/>
                <a:gd name="T21" fmla="*/ 551 h 649"/>
                <a:gd name="T22" fmla="*/ 88 w 360"/>
                <a:gd name="T23" fmla="*/ 563 h 649"/>
                <a:gd name="T24" fmla="*/ 93 w 360"/>
                <a:gd name="T25" fmla="*/ 584 h 649"/>
                <a:gd name="T26" fmla="*/ 96 w 360"/>
                <a:gd name="T27" fmla="*/ 627 h 649"/>
                <a:gd name="T28" fmla="*/ 264 w 360"/>
                <a:gd name="T29" fmla="*/ 589 h 649"/>
                <a:gd name="T30" fmla="*/ 269 w 360"/>
                <a:gd name="T31" fmla="*/ 576 h 649"/>
                <a:gd name="T32" fmla="*/ 278 w 360"/>
                <a:gd name="T33" fmla="*/ 554 h 649"/>
                <a:gd name="T34" fmla="*/ 282 w 360"/>
                <a:gd name="T35" fmla="*/ 543 h 649"/>
                <a:gd name="T36" fmla="*/ 314 w 360"/>
                <a:gd name="T37" fmla="*/ 536 h 649"/>
                <a:gd name="T38" fmla="*/ 335 w 360"/>
                <a:gd name="T39" fmla="*/ 510 h 649"/>
                <a:gd name="T40" fmla="*/ 338 w 360"/>
                <a:gd name="T41" fmla="*/ 156 h 649"/>
                <a:gd name="T42" fmla="*/ 326 w 360"/>
                <a:gd name="T43" fmla="*/ 125 h 649"/>
                <a:gd name="T44" fmla="*/ 297 w 360"/>
                <a:gd name="T45" fmla="*/ 108 h 649"/>
                <a:gd name="T46" fmla="*/ 285 w 360"/>
                <a:gd name="T47" fmla="*/ 102 h 649"/>
                <a:gd name="T48" fmla="*/ 278 w 360"/>
                <a:gd name="T49" fmla="*/ 96 h 649"/>
                <a:gd name="T50" fmla="*/ 269 w 360"/>
                <a:gd name="T51" fmla="*/ 78 h 649"/>
                <a:gd name="T52" fmla="*/ 264 w 360"/>
                <a:gd name="T53" fmla="*/ 68 h 649"/>
                <a:gd name="T54" fmla="*/ 96 w 360"/>
                <a:gd name="T55" fmla="*/ 23 h 649"/>
                <a:gd name="T56" fmla="*/ 288 w 360"/>
                <a:gd name="T57" fmla="*/ 0 h 649"/>
                <a:gd name="T58" fmla="*/ 291 w 360"/>
                <a:gd name="T59" fmla="*/ 41 h 649"/>
                <a:gd name="T60" fmla="*/ 291 w 360"/>
                <a:gd name="T61" fmla="*/ 68 h 649"/>
                <a:gd name="T62" fmla="*/ 293 w 360"/>
                <a:gd name="T63" fmla="*/ 77 h 649"/>
                <a:gd name="T64" fmla="*/ 297 w 360"/>
                <a:gd name="T65" fmla="*/ 81 h 649"/>
                <a:gd name="T66" fmla="*/ 314 w 360"/>
                <a:gd name="T67" fmla="*/ 87 h 649"/>
                <a:gd name="T68" fmla="*/ 333 w 360"/>
                <a:gd name="T69" fmla="*/ 99 h 649"/>
                <a:gd name="T70" fmla="*/ 357 w 360"/>
                <a:gd name="T71" fmla="*/ 133 h 649"/>
                <a:gd name="T72" fmla="*/ 360 w 360"/>
                <a:gd name="T73" fmla="*/ 494 h 649"/>
                <a:gd name="T74" fmla="*/ 348 w 360"/>
                <a:gd name="T75" fmla="*/ 536 h 649"/>
                <a:gd name="T76" fmla="*/ 314 w 360"/>
                <a:gd name="T77" fmla="*/ 561 h 649"/>
                <a:gd name="T78" fmla="*/ 300 w 360"/>
                <a:gd name="T79" fmla="*/ 567 h 649"/>
                <a:gd name="T80" fmla="*/ 294 w 360"/>
                <a:gd name="T81" fmla="*/ 570 h 649"/>
                <a:gd name="T82" fmla="*/ 291 w 360"/>
                <a:gd name="T83" fmla="*/ 578 h 649"/>
                <a:gd name="T84" fmla="*/ 291 w 360"/>
                <a:gd name="T85" fmla="*/ 589 h 649"/>
                <a:gd name="T86" fmla="*/ 288 w 360"/>
                <a:gd name="T87" fmla="*/ 601 h 649"/>
                <a:gd name="T88" fmla="*/ 72 w 360"/>
                <a:gd name="T89" fmla="*/ 649 h 649"/>
                <a:gd name="T90" fmla="*/ 69 w 360"/>
                <a:gd name="T91" fmla="*/ 606 h 649"/>
                <a:gd name="T92" fmla="*/ 69 w 360"/>
                <a:gd name="T93" fmla="*/ 584 h 649"/>
                <a:gd name="T94" fmla="*/ 67 w 360"/>
                <a:gd name="T95" fmla="*/ 573 h 649"/>
                <a:gd name="T96" fmla="*/ 64 w 360"/>
                <a:gd name="T97" fmla="*/ 569 h 649"/>
                <a:gd name="T98" fmla="*/ 51 w 360"/>
                <a:gd name="T99" fmla="*/ 564 h 649"/>
                <a:gd name="T100" fmla="*/ 30 w 360"/>
                <a:gd name="T101" fmla="*/ 552 h 649"/>
                <a:gd name="T102" fmla="*/ 3 w 360"/>
                <a:gd name="T103" fmla="*/ 518 h 649"/>
                <a:gd name="T104" fmla="*/ 0 w 360"/>
                <a:gd name="T105" fmla="*/ 156 h 649"/>
                <a:gd name="T106" fmla="*/ 14 w 360"/>
                <a:gd name="T107" fmla="*/ 114 h 649"/>
                <a:gd name="T108" fmla="*/ 49 w 360"/>
                <a:gd name="T109" fmla="*/ 89 h 649"/>
                <a:gd name="T110" fmla="*/ 61 w 360"/>
                <a:gd name="T111" fmla="*/ 83 h 649"/>
                <a:gd name="T112" fmla="*/ 66 w 360"/>
                <a:gd name="T113" fmla="*/ 80 h 649"/>
                <a:gd name="T114" fmla="*/ 69 w 360"/>
                <a:gd name="T115" fmla="*/ 72 h 649"/>
                <a:gd name="T116" fmla="*/ 69 w 360"/>
                <a:gd name="T117" fmla="*/ 60 h 649"/>
                <a:gd name="T118" fmla="*/ 72 w 360"/>
                <a:gd name="T119" fmla="*/ 3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 h="649">
                  <a:moveTo>
                    <a:pt x="96" y="23"/>
                  </a:moveTo>
                  <a:lnTo>
                    <a:pt x="96" y="71"/>
                  </a:lnTo>
                  <a:lnTo>
                    <a:pt x="93" y="69"/>
                  </a:lnTo>
                  <a:lnTo>
                    <a:pt x="91" y="78"/>
                  </a:lnTo>
                  <a:lnTo>
                    <a:pt x="88" y="89"/>
                  </a:lnTo>
                  <a:lnTo>
                    <a:pt x="82" y="96"/>
                  </a:lnTo>
                  <a:lnTo>
                    <a:pt x="78" y="101"/>
                  </a:lnTo>
                  <a:lnTo>
                    <a:pt x="73" y="102"/>
                  </a:lnTo>
                  <a:lnTo>
                    <a:pt x="73" y="107"/>
                  </a:lnTo>
                  <a:lnTo>
                    <a:pt x="63" y="108"/>
                  </a:lnTo>
                  <a:lnTo>
                    <a:pt x="48" y="114"/>
                  </a:lnTo>
                  <a:lnTo>
                    <a:pt x="34" y="125"/>
                  </a:lnTo>
                  <a:lnTo>
                    <a:pt x="25" y="139"/>
                  </a:lnTo>
                  <a:lnTo>
                    <a:pt x="22" y="156"/>
                  </a:lnTo>
                  <a:lnTo>
                    <a:pt x="22" y="494"/>
                  </a:lnTo>
                  <a:lnTo>
                    <a:pt x="25" y="512"/>
                  </a:lnTo>
                  <a:lnTo>
                    <a:pt x="34" y="525"/>
                  </a:lnTo>
                  <a:lnTo>
                    <a:pt x="48" y="536"/>
                  </a:lnTo>
                  <a:lnTo>
                    <a:pt x="63" y="542"/>
                  </a:lnTo>
                  <a:lnTo>
                    <a:pt x="72" y="543"/>
                  </a:lnTo>
                  <a:lnTo>
                    <a:pt x="73" y="548"/>
                  </a:lnTo>
                  <a:lnTo>
                    <a:pt x="78" y="551"/>
                  </a:lnTo>
                  <a:lnTo>
                    <a:pt x="82" y="554"/>
                  </a:lnTo>
                  <a:lnTo>
                    <a:pt x="88" y="563"/>
                  </a:lnTo>
                  <a:lnTo>
                    <a:pt x="91" y="573"/>
                  </a:lnTo>
                  <a:lnTo>
                    <a:pt x="93" y="584"/>
                  </a:lnTo>
                  <a:lnTo>
                    <a:pt x="96" y="584"/>
                  </a:lnTo>
                  <a:lnTo>
                    <a:pt x="96" y="627"/>
                  </a:lnTo>
                  <a:lnTo>
                    <a:pt x="264" y="627"/>
                  </a:lnTo>
                  <a:lnTo>
                    <a:pt x="264" y="589"/>
                  </a:lnTo>
                  <a:lnTo>
                    <a:pt x="267" y="588"/>
                  </a:lnTo>
                  <a:lnTo>
                    <a:pt x="269" y="576"/>
                  </a:lnTo>
                  <a:lnTo>
                    <a:pt x="270" y="564"/>
                  </a:lnTo>
                  <a:lnTo>
                    <a:pt x="278" y="554"/>
                  </a:lnTo>
                  <a:lnTo>
                    <a:pt x="285" y="549"/>
                  </a:lnTo>
                  <a:lnTo>
                    <a:pt x="282" y="543"/>
                  </a:lnTo>
                  <a:lnTo>
                    <a:pt x="297" y="542"/>
                  </a:lnTo>
                  <a:lnTo>
                    <a:pt x="314" y="536"/>
                  </a:lnTo>
                  <a:lnTo>
                    <a:pt x="326" y="525"/>
                  </a:lnTo>
                  <a:lnTo>
                    <a:pt x="335" y="510"/>
                  </a:lnTo>
                  <a:lnTo>
                    <a:pt x="338" y="494"/>
                  </a:lnTo>
                  <a:lnTo>
                    <a:pt x="338" y="156"/>
                  </a:lnTo>
                  <a:lnTo>
                    <a:pt x="335" y="139"/>
                  </a:lnTo>
                  <a:lnTo>
                    <a:pt x="326" y="125"/>
                  </a:lnTo>
                  <a:lnTo>
                    <a:pt x="314" y="114"/>
                  </a:lnTo>
                  <a:lnTo>
                    <a:pt x="297" y="108"/>
                  </a:lnTo>
                  <a:lnTo>
                    <a:pt x="284" y="107"/>
                  </a:lnTo>
                  <a:lnTo>
                    <a:pt x="285" y="102"/>
                  </a:lnTo>
                  <a:lnTo>
                    <a:pt x="282" y="99"/>
                  </a:lnTo>
                  <a:lnTo>
                    <a:pt x="278" y="96"/>
                  </a:lnTo>
                  <a:lnTo>
                    <a:pt x="272" y="87"/>
                  </a:lnTo>
                  <a:lnTo>
                    <a:pt x="269" y="78"/>
                  </a:lnTo>
                  <a:lnTo>
                    <a:pt x="267" y="68"/>
                  </a:lnTo>
                  <a:lnTo>
                    <a:pt x="264" y="68"/>
                  </a:lnTo>
                  <a:lnTo>
                    <a:pt x="264" y="23"/>
                  </a:lnTo>
                  <a:lnTo>
                    <a:pt x="96" y="23"/>
                  </a:lnTo>
                  <a:close/>
                  <a:moveTo>
                    <a:pt x="72" y="0"/>
                  </a:moveTo>
                  <a:lnTo>
                    <a:pt x="288" y="0"/>
                  </a:lnTo>
                  <a:lnTo>
                    <a:pt x="288" y="42"/>
                  </a:lnTo>
                  <a:lnTo>
                    <a:pt x="291" y="41"/>
                  </a:lnTo>
                  <a:lnTo>
                    <a:pt x="291" y="60"/>
                  </a:lnTo>
                  <a:lnTo>
                    <a:pt x="291" y="68"/>
                  </a:lnTo>
                  <a:lnTo>
                    <a:pt x="291" y="72"/>
                  </a:lnTo>
                  <a:lnTo>
                    <a:pt x="293" y="77"/>
                  </a:lnTo>
                  <a:lnTo>
                    <a:pt x="294" y="80"/>
                  </a:lnTo>
                  <a:lnTo>
                    <a:pt x="297" y="81"/>
                  </a:lnTo>
                  <a:lnTo>
                    <a:pt x="300" y="83"/>
                  </a:lnTo>
                  <a:lnTo>
                    <a:pt x="314" y="87"/>
                  </a:lnTo>
                  <a:lnTo>
                    <a:pt x="314" y="89"/>
                  </a:lnTo>
                  <a:lnTo>
                    <a:pt x="333" y="99"/>
                  </a:lnTo>
                  <a:lnTo>
                    <a:pt x="348" y="114"/>
                  </a:lnTo>
                  <a:lnTo>
                    <a:pt x="357" y="133"/>
                  </a:lnTo>
                  <a:lnTo>
                    <a:pt x="360" y="156"/>
                  </a:lnTo>
                  <a:lnTo>
                    <a:pt x="360" y="494"/>
                  </a:lnTo>
                  <a:lnTo>
                    <a:pt x="357" y="516"/>
                  </a:lnTo>
                  <a:lnTo>
                    <a:pt x="348" y="536"/>
                  </a:lnTo>
                  <a:lnTo>
                    <a:pt x="333" y="551"/>
                  </a:lnTo>
                  <a:lnTo>
                    <a:pt x="314" y="561"/>
                  </a:lnTo>
                  <a:lnTo>
                    <a:pt x="315" y="564"/>
                  </a:lnTo>
                  <a:lnTo>
                    <a:pt x="300" y="567"/>
                  </a:lnTo>
                  <a:lnTo>
                    <a:pt x="297" y="569"/>
                  </a:lnTo>
                  <a:lnTo>
                    <a:pt x="294" y="570"/>
                  </a:lnTo>
                  <a:lnTo>
                    <a:pt x="293" y="573"/>
                  </a:lnTo>
                  <a:lnTo>
                    <a:pt x="291" y="578"/>
                  </a:lnTo>
                  <a:lnTo>
                    <a:pt x="291" y="584"/>
                  </a:lnTo>
                  <a:lnTo>
                    <a:pt x="291" y="589"/>
                  </a:lnTo>
                  <a:lnTo>
                    <a:pt x="291" y="600"/>
                  </a:lnTo>
                  <a:lnTo>
                    <a:pt x="288" y="601"/>
                  </a:lnTo>
                  <a:lnTo>
                    <a:pt x="288" y="649"/>
                  </a:lnTo>
                  <a:lnTo>
                    <a:pt x="72" y="649"/>
                  </a:lnTo>
                  <a:lnTo>
                    <a:pt x="72" y="606"/>
                  </a:lnTo>
                  <a:lnTo>
                    <a:pt x="69" y="606"/>
                  </a:lnTo>
                  <a:lnTo>
                    <a:pt x="69" y="589"/>
                  </a:lnTo>
                  <a:lnTo>
                    <a:pt x="69" y="584"/>
                  </a:lnTo>
                  <a:lnTo>
                    <a:pt x="69" y="578"/>
                  </a:lnTo>
                  <a:lnTo>
                    <a:pt x="67" y="573"/>
                  </a:lnTo>
                  <a:lnTo>
                    <a:pt x="66" y="570"/>
                  </a:lnTo>
                  <a:lnTo>
                    <a:pt x="64" y="569"/>
                  </a:lnTo>
                  <a:lnTo>
                    <a:pt x="61" y="567"/>
                  </a:lnTo>
                  <a:lnTo>
                    <a:pt x="51" y="564"/>
                  </a:lnTo>
                  <a:lnTo>
                    <a:pt x="51" y="563"/>
                  </a:lnTo>
                  <a:lnTo>
                    <a:pt x="30" y="552"/>
                  </a:lnTo>
                  <a:lnTo>
                    <a:pt x="14" y="537"/>
                  </a:lnTo>
                  <a:lnTo>
                    <a:pt x="3" y="518"/>
                  </a:lnTo>
                  <a:lnTo>
                    <a:pt x="0" y="494"/>
                  </a:lnTo>
                  <a:lnTo>
                    <a:pt x="0" y="156"/>
                  </a:lnTo>
                  <a:lnTo>
                    <a:pt x="3" y="133"/>
                  </a:lnTo>
                  <a:lnTo>
                    <a:pt x="14" y="114"/>
                  </a:lnTo>
                  <a:lnTo>
                    <a:pt x="30" y="98"/>
                  </a:lnTo>
                  <a:lnTo>
                    <a:pt x="49" y="89"/>
                  </a:lnTo>
                  <a:lnTo>
                    <a:pt x="49" y="86"/>
                  </a:lnTo>
                  <a:lnTo>
                    <a:pt x="61" y="83"/>
                  </a:lnTo>
                  <a:lnTo>
                    <a:pt x="64" y="81"/>
                  </a:lnTo>
                  <a:lnTo>
                    <a:pt x="66" y="80"/>
                  </a:lnTo>
                  <a:lnTo>
                    <a:pt x="67" y="77"/>
                  </a:lnTo>
                  <a:lnTo>
                    <a:pt x="69" y="72"/>
                  </a:lnTo>
                  <a:lnTo>
                    <a:pt x="69" y="68"/>
                  </a:lnTo>
                  <a:lnTo>
                    <a:pt x="69" y="60"/>
                  </a:lnTo>
                  <a:lnTo>
                    <a:pt x="69" y="38"/>
                  </a:lnTo>
                  <a:lnTo>
                    <a:pt x="72" y="39"/>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7" name="Freeform 335">
              <a:extLst>
                <a:ext uri="{FF2B5EF4-FFF2-40B4-BE49-F238E27FC236}">
                  <a16:creationId xmlns:a16="http://schemas.microsoft.com/office/drawing/2014/main" id="{7AF6C0D4-B589-4282-B676-DE88528F92DB}"/>
                </a:ext>
              </a:extLst>
            </p:cNvPr>
            <p:cNvSpPr>
              <a:spLocks noEditPoints="1"/>
            </p:cNvSpPr>
            <p:nvPr/>
          </p:nvSpPr>
          <p:spPr bwMode="auto">
            <a:xfrm>
              <a:off x="4554538" y="2827338"/>
              <a:ext cx="236538" cy="304800"/>
            </a:xfrm>
            <a:custGeom>
              <a:avLst/>
              <a:gdLst>
                <a:gd name="T0" fmla="*/ 35 w 298"/>
                <a:gd name="T1" fmla="*/ 24 h 384"/>
                <a:gd name="T2" fmla="*/ 30 w 298"/>
                <a:gd name="T3" fmla="*/ 24 h 384"/>
                <a:gd name="T4" fmla="*/ 27 w 298"/>
                <a:gd name="T5" fmla="*/ 27 h 384"/>
                <a:gd name="T6" fmla="*/ 24 w 298"/>
                <a:gd name="T7" fmla="*/ 31 h 384"/>
                <a:gd name="T8" fmla="*/ 23 w 298"/>
                <a:gd name="T9" fmla="*/ 36 h 384"/>
                <a:gd name="T10" fmla="*/ 23 w 298"/>
                <a:gd name="T11" fmla="*/ 350 h 384"/>
                <a:gd name="T12" fmla="*/ 24 w 298"/>
                <a:gd name="T13" fmla="*/ 354 h 384"/>
                <a:gd name="T14" fmla="*/ 27 w 298"/>
                <a:gd name="T15" fmla="*/ 359 h 384"/>
                <a:gd name="T16" fmla="*/ 30 w 298"/>
                <a:gd name="T17" fmla="*/ 360 h 384"/>
                <a:gd name="T18" fmla="*/ 35 w 298"/>
                <a:gd name="T19" fmla="*/ 362 h 384"/>
                <a:gd name="T20" fmla="*/ 263 w 298"/>
                <a:gd name="T21" fmla="*/ 362 h 384"/>
                <a:gd name="T22" fmla="*/ 268 w 298"/>
                <a:gd name="T23" fmla="*/ 360 h 384"/>
                <a:gd name="T24" fmla="*/ 271 w 298"/>
                <a:gd name="T25" fmla="*/ 359 h 384"/>
                <a:gd name="T26" fmla="*/ 274 w 298"/>
                <a:gd name="T27" fmla="*/ 354 h 384"/>
                <a:gd name="T28" fmla="*/ 275 w 298"/>
                <a:gd name="T29" fmla="*/ 350 h 384"/>
                <a:gd name="T30" fmla="*/ 275 w 298"/>
                <a:gd name="T31" fmla="*/ 36 h 384"/>
                <a:gd name="T32" fmla="*/ 274 w 298"/>
                <a:gd name="T33" fmla="*/ 31 h 384"/>
                <a:gd name="T34" fmla="*/ 271 w 298"/>
                <a:gd name="T35" fmla="*/ 27 h 384"/>
                <a:gd name="T36" fmla="*/ 268 w 298"/>
                <a:gd name="T37" fmla="*/ 24 h 384"/>
                <a:gd name="T38" fmla="*/ 263 w 298"/>
                <a:gd name="T39" fmla="*/ 24 h 384"/>
                <a:gd name="T40" fmla="*/ 35 w 298"/>
                <a:gd name="T41" fmla="*/ 24 h 384"/>
                <a:gd name="T42" fmla="*/ 35 w 298"/>
                <a:gd name="T43" fmla="*/ 0 h 384"/>
                <a:gd name="T44" fmla="*/ 263 w 298"/>
                <a:gd name="T45" fmla="*/ 0 h 384"/>
                <a:gd name="T46" fmla="*/ 277 w 298"/>
                <a:gd name="T47" fmla="*/ 3 h 384"/>
                <a:gd name="T48" fmla="*/ 287 w 298"/>
                <a:gd name="T49" fmla="*/ 10 h 384"/>
                <a:gd name="T50" fmla="*/ 295 w 298"/>
                <a:gd name="T51" fmla="*/ 22 h 384"/>
                <a:gd name="T52" fmla="*/ 298 w 298"/>
                <a:gd name="T53" fmla="*/ 36 h 384"/>
                <a:gd name="T54" fmla="*/ 298 w 298"/>
                <a:gd name="T55" fmla="*/ 350 h 384"/>
                <a:gd name="T56" fmla="*/ 295 w 298"/>
                <a:gd name="T57" fmla="*/ 363 h 384"/>
                <a:gd name="T58" fmla="*/ 287 w 298"/>
                <a:gd name="T59" fmla="*/ 375 h 384"/>
                <a:gd name="T60" fmla="*/ 277 w 298"/>
                <a:gd name="T61" fmla="*/ 383 h 384"/>
                <a:gd name="T62" fmla="*/ 263 w 298"/>
                <a:gd name="T63" fmla="*/ 384 h 384"/>
                <a:gd name="T64" fmla="*/ 35 w 298"/>
                <a:gd name="T65" fmla="*/ 384 h 384"/>
                <a:gd name="T66" fmla="*/ 21 w 298"/>
                <a:gd name="T67" fmla="*/ 383 h 384"/>
                <a:gd name="T68" fmla="*/ 11 w 298"/>
                <a:gd name="T69" fmla="*/ 375 h 384"/>
                <a:gd name="T70" fmla="*/ 3 w 298"/>
                <a:gd name="T71" fmla="*/ 363 h 384"/>
                <a:gd name="T72" fmla="*/ 0 w 298"/>
                <a:gd name="T73" fmla="*/ 350 h 384"/>
                <a:gd name="T74" fmla="*/ 0 w 298"/>
                <a:gd name="T75" fmla="*/ 36 h 384"/>
                <a:gd name="T76" fmla="*/ 3 w 298"/>
                <a:gd name="T77" fmla="*/ 22 h 384"/>
                <a:gd name="T78" fmla="*/ 11 w 298"/>
                <a:gd name="T79" fmla="*/ 10 h 384"/>
                <a:gd name="T80" fmla="*/ 21 w 298"/>
                <a:gd name="T81" fmla="*/ 3 h 384"/>
                <a:gd name="T82" fmla="*/ 35 w 298"/>
                <a:gd name="T8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384">
                  <a:moveTo>
                    <a:pt x="35" y="24"/>
                  </a:moveTo>
                  <a:lnTo>
                    <a:pt x="30" y="24"/>
                  </a:lnTo>
                  <a:lnTo>
                    <a:pt x="27" y="27"/>
                  </a:lnTo>
                  <a:lnTo>
                    <a:pt x="24" y="31"/>
                  </a:lnTo>
                  <a:lnTo>
                    <a:pt x="23" y="36"/>
                  </a:lnTo>
                  <a:lnTo>
                    <a:pt x="23" y="350"/>
                  </a:lnTo>
                  <a:lnTo>
                    <a:pt x="24" y="354"/>
                  </a:lnTo>
                  <a:lnTo>
                    <a:pt x="27" y="359"/>
                  </a:lnTo>
                  <a:lnTo>
                    <a:pt x="30" y="360"/>
                  </a:lnTo>
                  <a:lnTo>
                    <a:pt x="35" y="362"/>
                  </a:lnTo>
                  <a:lnTo>
                    <a:pt x="263" y="362"/>
                  </a:lnTo>
                  <a:lnTo>
                    <a:pt x="268" y="360"/>
                  </a:lnTo>
                  <a:lnTo>
                    <a:pt x="271" y="359"/>
                  </a:lnTo>
                  <a:lnTo>
                    <a:pt x="274" y="354"/>
                  </a:lnTo>
                  <a:lnTo>
                    <a:pt x="275" y="350"/>
                  </a:lnTo>
                  <a:lnTo>
                    <a:pt x="275" y="36"/>
                  </a:lnTo>
                  <a:lnTo>
                    <a:pt x="274" y="31"/>
                  </a:lnTo>
                  <a:lnTo>
                    <a:pt x="271" y="27"/>
                  </a:lnTo>
                  <a:lnTo>
                    <a:pt x="268" y="24"/>
                  </a:lnTo>
                  <a:lnTo>
                    <a:pt x="263" y="24"/>
                  </a:lnTo>
                  <a:lnTo>
                    <a:pt x="35" y="24"/>
                  </a:lnTo>
                  <a:close/>
                  <a:moveTo>
                    <a:pt x="35" y="0"/>
                  </a:moveTo>
                  <a:lnTo>
                    <a:pt x="263" y="0"/>
                  </a:lnTo>
                  <a:lnTo>
                    <a:pt x="277" y="3"/>
                  </a:lnTo>
                  <a:lnTo>
                    <a:pt x="287" y="10"/>
                  </a:lnTo>
                  <a:lnTo>
                    <a:pt x="295" y="22"/>
                  </a:lnTo>
                  <a:lnTo>
                    <a:pt x="298" y="36"/>
                  </a:lnTo>
                  <a:lnTo>
                    <a:pt x="298" y="350"/>
                  </a:lnTo>
                  <a:lnTo>
                    <a:pt x="295" y="363"/>
                  </a:lnTo>
                  <a:lnTo>
                    <a:pt x="287" y="375"/>
                  </a:lnTo>
                  <a:lnTo>
                    <a:pt x="277" y="383"/>
                  </a:lnTo>
                  <a:lnTo>
                    <a:pt x="263" y="384"/>
                  </a:lnTo>
                  <a:lnTo>
                    <a:pt x="35" y="384"/>
                  </a:lnTo>
                  <a:lnTo>
                    <a:pt x="21" y="383"/>
                  </a:lnTo>
                  <a:lnTo>
                    <a:pt x="11" y="375"/>
                  </a:lnTo>
                  <a:lnTo>
                    <a:pt x="3" y="363"/>
                  </a:lnTo>
                  <a:lnTo>
                    <a:pt x="0" y="350"/>
                  </a:lnTo>
                  <a:lnTo>
                    <a:pt x="0" y="36"/>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8" name="Freeform 336">
              <a:extLst>
                <a:ext uri="{FF2B5EF4-FFF2-40B4-BE49-F238E27FC236}">
                  <a16:creationId xmlns:a16="http://schemas.microsoft.com/office/drawing/2014/main" id="{7B7C6889-9C4D-4CB6-BC16-9190F50E791A}"/>
                </a:ext>
              </a:extLst>
            </p:cNvPr>
            <p:cNvSpPr>
              <a:spLocks noEditPoints="1"/>
            </p:cNvSpPr>
            <p:nvPr/>
          </p:nvSpPr>
          <p:spPr bwMode="auto">
            <a:xfrm>
              <a:off x="4641851" y="3144838"/>
              <a:ext cx="61913" cy="49212"/>
            </a:xfrm>
            <a:custGeom>
              <a:avLst/>
              <a:gdLst>
                <a:gd name="T0" fmla="*/ 22 w 78"/>
                <a:gd name="T1" fmla="*/ 22 h 61"/>
                <a:gd name="T2" fmla="*/ 22 w 78"/>
                <a:gd name="T3" fmla="*/ 37 h 61"/>
                <a:gd name="T4" fmla="*/ 54 w 78"/>
                <a:gd name="T5" fmla="*/ 39 h 61"/>
                <a:gd name="T6" fmla="*/ 55 w 78"/>
                <a:gd name="T7" fmla="*/ 37 h 61"/>
                <a:gd name="T8" fmla="*/ 55 w 78"/>
                <a:gd name="T9" fmla="*/ 22 h 61"/>
                <a:gd name="T10" fmla="*/ 22 w 78"/>
                <a:gd name="T11" fmla="*/ 22 h 61"/>
                <a:gd name="T12" fmla="*/ 22 w 78"/>
                <a:gd name="T13" fmla="*/ 0 h 61"/>
                <a:gd name="T14" fmla="*/ 54 w 78"/>
                <a:gd name="T15" fmla="*/ 0 h 61"/>
                <a:gd name="T16" fmla="*/ 61 w 78"/>
                <a:gd name="T17" fmla="*/ 0 h 61"/>
                <a:gd name="T18" fmla="*/ 66 w 78"/>
                <a:gd name="T19" fmla="*/ 3 h 61"/>
                <a:gd name="T20" fmla="*/ 72 w 78"/>
                <a:gd name="T21" fmla="*/ 6 h 61"/>
                <a:gd name="T22" fmla="*/ 75 w 78"/>
                <a:gd name="T23" fmla="*/ 12 h 61"/>
                <a:gd name="T24" fmla="*/ 78 w 78"/>
                <a:gd name="T25" fmla="*/ 16 h 61"/>
                <a:gd name="T26" fmla="*/ 78 w 78"/>
                <a:gd name="T27" fmla="*/ 22 h 61"/>
                <a:gd name="T28" fmla="*/ 78 w 78"/>
                <a:gd name="T29" fmla="*/ 37 h 61"/>
                <a:gd name="T30" fmla="*/ 78 w 78"/>
                <a:gd name="T31" fmla="*/ 45 h 61"/>
                <a:gd name="T32" fmla="*/ 75 w 78"/>
                <a:gd name="T33" fmla="*/ 49 h 61"/>
                <a:gd name="T34" fmla="*/ 72 w 78"/>
                <a:gd name="T35" fmla="*/ 54 h 61"/>
                <a:gd name="T36" fmla="*/ 66 w 78"/>
                <a:gd name="T37" fmla="*/ 58 h 61"/>
                <a:gd name="T38" fmla="*/ 61 w 78"/>
                <a:gd name="T39" fmla="*/ 59 h 61"/>
                <a:gd name="T40" fmla="*/ 54 w 78"/>
                <a:gd name="T41" fmla="*/ 61 h 61"/>
                <a:gd name="T42" fmla="*/ 22 w 78"/>
                <a:gd name="T43" fmla="*/ 61 h 61"/>
                <a:gd name="T44" fmla="*/ 16 w 78"/>
                <a:gd name="T45" fmla="*/ 59 h 61"/>
                <a:gd name="T46" fmla="*/ 10 w 78"/>
                <a:gd name="T47" fmla="*/ 58 h 61"/>
                <a:gd name="T48" fmla="*/ 6 w 78"/>
                <a:gd name="T49" fmla="*/ 54 h 61"/>
                <a:gd name="T50" fmla="*/ 3 w 78"/>
                <a:gd name="T51" fmla="*/ 49 h 61"/>
                <a:gd name="T52" fmla="*/ 0 w 78"/>
                <a:gd name="T53" fmla="*/ 45 h 61"/>
                <a:gd name="T54" fmla="*/ 0 w 78"/>
                <a:gd name="T55" fmla="*/ 37 h 61"/>
                <a:gd name="T56" fmla="*/ 0 w 78"/>
                <a:gd name="T57" fmla="*/ 22 h 61"/>
                <a:gd name="T58" fmla="*/ 0 w 78"/>
                <a:gd name="T59" fmla="*/ 16 h 61"/>
                <a:gd name="T60" fmla="*/ 3 w 78"/>
                <a:gd name="T61" fmla="*/ 12 h 61"/>
                <a:gd name="T62" fmla="*/ 6 w 78"/>
                <a:gd name="T63" fmla="*/ 6 h 61"/>
                <a:gd name="T64" fmla="*/ 10 w 78"/>
                <a:gd name="T65" fmla="*/ 3 h 61"/>
                <a:gd name="T66" fmla="*/ 16 w 78"/>
                <a:gd name="T67" fmla="*/ 0 h 61"/>
                <a:gd name="T68" fmla="*/ 22 w 78"/>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61">
                  <a:moveTo>
                    <a:pt x="22" y="22"/>
                  </a:moveTo>
                  <a:lnTo>
                    <a:pt x="22" y="37"/>
                  </a:lnTo>
                  <a:lnTo>
                    <a:pt x="54" y="39"/>
                  </a:lnTo>
                  <a:lnTo>
                    <a:pt x="55" y="37"/>
                  </a:lnTo>
                  <a:lnTo>
                    <a:pt x="55" y="22"/>
                  </a:lnTo>
                  <a:lnTo>
                    <a:pt x="22" y="22"/>
                  </a:lnTo>
                  <a:close/>
                  <a:moveTo>
                    <a:pt x="22" y="0"/>
                  </a:moveTo>
                  <a:lnTo>
                    <a:pt x="54" y="0"/>
                  </a:lnTo>
                  <a:lnTo>
                    <a:pt x="61" y="0"/>
                  </a:lnTo>
                  <a:lnTo>
                    <a:pt x="66" y="3"/>
                  </a:lnTo>
                  <a:lnTo>
                    <a:pt x="72" y="6"/>
                  </a:lnTo>
                  <a:lnTo>
                    <a:pt x="75" y="12"/>
                  </a:lnTo>
                  <a:lnTo>
                    <a:pt x="78" y="16"/>
                  </a:lnTo>
                  <a:lnTo>
                    <a:pt x="78" y="22"/>
                  </a:lnTo>
                  <a:lnTo>
                    <a:pt x="78" y="37"/>
                  </a:lnTo>
                  <a:lnTo>
                    <a:pt x="78" y="45"/>
                  </a:lnTo>
                  <a:lnTo>
                    <a:pt x="75" y="49"/>
                  </a:lnTo>
                  <a:lnTo>
                    <a:pt x="72" y="54"/>
                  </a:lnTo>
                  <a:lnTo>
                    <a:pt x="66" y="58"/>
                  </a:lnTo>
                  <a:lnTo>
                    <a:pt x="61" y="59"/>
                  </a:lnTo>
                  <a:lnTo>
                    <a:pt x="54" y="61"/>
                  </a:lnTo>
                  <a:lnTo>
                    <a:pt x="22" y="61"/>
                  </a:lnTo>
                  <a:lnTo>
                    <a:pt x="16" y="59"/>
                  </a:lnTo>
                  <a:lnTo>
                    <a:pt x="10" y="58"/>
                  </a:lnTo>
                  <a:lnTo>
                    <a:pt x="6" y="54"/>
                  </a:lnTo>
                  <a:lnTo>
                    <a:pt x="3" y="49"/>
                  </a:lnTo>
                  <a:lnTo>
                    <a:pt x="0" y="45"/>
                  </a:lnTo>
                  <a:lnTo>
                    <a:pt x="0" y="37"/>
                  </a:lnTo>
                  <a:lnTo>
                    <a:pt x="0" y="22"/>
                  </a:lnTo>
                  <a:lnTo>
                    <a:pt x="0" y="16"/>
                  </a:lnTo>
                  <a:lnTo>
                    <a:pt x="3" y="12"/>
                  </a:lnTo>
                  <a:lnTo>
                    <a:pt x="6" y="6"/>
                  </a:lnTo>
                  <a:lnTo>
                    <a:pt x="10" y="3"/>
                  </a:lnTo>
                  <a:lnTo>
                    <a:pt x="16"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9" name="Freeform 337">
              <a:extLst>
                <a:ext uri="{FF2B5EF4-FFF2-40B4-BE49-F238E27FC236}">
                  <a16:creationId xmlns:a16="http://schemas.microsoft.com/office/drawing/2014/main" id="{5691F0D5-5606-48AE-94C8-4BFD7606DFEE}"/>
                </a:ext>
              </a:extLst>
            </p:cNvPr>
            <p:cNvSpPr>
              <a:spLocks/>
            </p:cNvSpPr>
            <p:nvPr/>
          </p:nvSpPr>
          <p:spPr bwMode="auto">
            <a:xfrm>
              <a:off x="4649788" y="2781300"/>
              <a:ext cx="47625" cy="34925"/>
            </a:xfrm>
            <a:custGeom>
              <a:avLst/>
              <a:gdLst>
                <a:gd name="T0" fmla="*/ 21 w 60"/>
                <a:gd name="T1" fmla="*/ 0 h 43"/>
                <a:gd name="T2" fmla="*/ 37 w 60"/>
                <a:gd name="T3" fmla="*/ 0 h 43"/>
                <a:gd name="T4" fmla="*/ 43 w 60"/>
                <a:gd name="T5" fmla="*/ 0 h 43"/>
                <a:gd name="T6" fmla="*/ 51 w 60"/>
                <a:gd name="T7" fmla="*/ 3 h 43"/>
                <a:gd name="T8" fmla="*/ 55 w 60"/>
                <a:gd name="T9" fmla="*/ 9 h 43"/>
                <a:gd name="T10" fmla="*/ 58 w 60"/>
                <a:gd name="T11" fmla="*/ 15 h 43"/>
                <a:gd name="T12" fmla="*/ 60 w 60"/>
                <a:gd name="T13" fmla="*/ 21 h 43"/>
                <a:gd name="T14" fmla="*/ 58 w 60"/>
                <a:gd name="T15" fmla="*/ 28 h 43"/>
                <a:gd name="T16" fmla="*/ 55 w 60"/>
                <a:gd name="T17" fmla="*/ 34 h 43"/>
                <a:gd name="T18" fmla="*/ 51 w 60"/>
                <a:gd name="T19" fmla="*/ 39 h 43"/>
                <a:gd name="T20" fmla="*/ 43 w 60"/>
                <a:gd name="T21" fmla="*/ 42 h 43"/>
                <a:gd name="T22" fmla="*/ 37 w 60"/>
                <a:gd name="T23" fmla="*/ 43 h 43"/>
                <a:gd name="T24" fmla="*/ 21 w 60"/>
                <a:gd name="T25" fmla="*/ 43 h 43"/>
                <a:gd name="T26" fmla="*/ 15 w 60"/>
                <a:gd name="T27" fmla="*/ 42 h 43"/>
                <a:gd name="T28" fmla="*/ 9 w 60"/>
                <a:gd name="T29" fmla="*/ 39 h 43"/>
                <a:gd name="T30" fmla="*/ 3 w 60"/>
                <a:gd name="T31" fmla="*/ 34 h 43"/>
                <a:gd name="T32" fmla="*/ 0 w 60"/>
                <a:gd name="T33" fmla="*/ 28 h 43"/>
                <a:gd name="T34" fmla="*/ 0 w 60"/>
                <a:gd name="T35" fmla="*/ 21 h 43"/>
                <a:gd name="T36" fmla="*/ 0 w 60"/>
                <a:gd name="T37" fmla="*/ 15 h 43"/>
                <a:gd name="T38" fmla="*/ 3 w 60"/>
                <a:gd name="T39" fmla="*/ 9 h 43"/>
                <a:gd name="T40" fmla="*/ 9 w 60"/>
                <a:gd name="T41" fmla="*/ 3 h 43"/>
                <a:gd name="T42" fmla="*/ 15 w 60"/>
                <a:gd name="T43" fmla="*/ 0 h 43"/>
                <a:gd name="T44" fmla="*/ 21 w 60"/>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21" y="0"/>
                  </a:moveTo>
                  <a:lnTo>
                    <a:pt x="37" y="0"/>
                  </a:lnTo>
                  <a:lnTo>
                    <a:pt x="43" y="0"/>
                  </a:lnTo>
                  <a:lnTo>
                    <a:pt x="51" y="3"/>
                  </a:lnTo>
                  <a:lnTo>
                    <a:pt x="55" y="9"/>
                  </a:lnTo>
                  <a:lnTo>
                    <a:pt x="58" y="15"/>
                  </a:lnTo>
                  <a:lnTo>
                    <a:pt x="60" y="21"/>
                  </a:lnTo>
                  <a:lnTo>
                    <a:pt x="58" y="28"/>
                  </a:lnTo>
                  <a:lnTo>
                    <a:pt x="55" y="34"/>
                  </a:lnTo>
                  <a:lnTo>
                    <a:pt x="51" y="39"/>
                  </a:lnTo>
                  <a:lnTo>
                    <a:pt x="43" y="42"/>
                  </a:lnTo>
                  <a:lnTo>
                    <a:pt x="37" y="43"/>
                  </a:lnTo>
                  <a:lnTo>
                    <a:pt x="21" y="43"/>
                  </a:lnTo>
                  <a:lnTo>
                    <a:pt x="15" y="42"/>
                  </a:lnTo>
                  <a:lnTo>
                    <a:pt x="9" y="39"/>
                  </a:lnTo>
                  <a:lnTo>
                    <a:pt x="3" y="34"/>
                  </a:lnTo>
                  <a:lnTo>
                    <a:pt x="0" y="28"/>
                  </a:lnTo>
                  <a:lnTo>
                    <a:pt x="0" y="21"/>
                  </a:lnTo>
                  <a:lnTo>
                    <a:pt x="0" y="15"/>
                  </a:lnTo>
                  <a:lnTo>
                    <a:pt x="3" y="9"/>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0" name="Freeform 338">
              <a:extLst>
                <a:ext uri="{FF2B5EF4-FFF2-40B4-BE49-F238E27FC236}">
                  <a16:creationId xmlns:a16="http://schemas.microsoft.com/office/drawing/2014/main" id="{F8DD9E87-F794-49A7-9D26-15D441349B73}"/>
                </a:ext>
              </a:extLst>
            </p:cNvPr>
            <p:cNvSpPr>
              <a:spLocks/>
            </p:cNvSpPr>
            <p:nvPr/>
          </p:nvSpPr>
          <p:spPr bwMode="auto">
            <a:xfrm>
              <a:off x="4562476" y="2898775"/>
              <a:ext cx="219075" cy="257175"/>
            </a:xfrm>
            <a:custGeom>
              <a:avLst/>
              <a:gdLst>
                <a:gd name="T0" fmla="*/ 112 w 275"/>
                <a:gd name="T1" fmla="*/ 0 h 324"/>
                <a:gd name="T2" fmla="*/ 128 w 275"/>
                <a:gd name="T3" fmla="*/ 161 h 324"/>
                <a:gd name="T4" fmla="*/ 142 w 275"/>
                <a:gd name="T5" fmla="*/ 83 h 324"/>
                <a:gd name="T6" fmla="*/ 160 w 275"/>
                <a:gd name="T7" fmla="*/ 161 h 324"/>
                <a:gd name="T8" fmla="*/ 172 w 275"/>
                <a:gd name="T9" fmla="*/ 137 h 324"/>
                <a:gd name="T10" fmla="*/ 194 w 275"/>
                <a:gd name="T11" fmla="*/ 164 h 324"/>
                <a:gd name="T12" fmla="*/ 275 w 275"/>
                <a:gd name="T13" fmla="*/ 164 h 324"/>
                <a:gd name="T14" fmla="*/ 275 w 275"/>
                <a:gd name="T15" fmla="*/ 188 h 324"/>
                <a:gd name="T16" fmla="*/ 182 w 275"/>
                <a:gd name="T17" fmla="*/ 188 h 324"/>
                <a:gd name="T18" fmla="*/ 176 w 275"/>
                <a:gd name="T19" fmla="*/ 181 h 324"/>
                <a:gd name="T20" fmla="*/ 152 w 275"/>
                <a:gd name="T21" fmla="*/ 230 h 324"/>
                <a:gd name="T22" fmla="*/ 145 w 275"/>
                <a:gd name="T23" fmla="*/ 197 h 324"/>
                <a:gd name="T24" fmla="*/ 122 w 275"/>
                <a:gd name="T25" fmla="*/ 324 h 324"/>
                <a:gd name="T26" fmla="*/ 110 w 275"/>
                <a:gd name="T27" fmla="*/ 219 h 324"/>
                <a:gd name="T28" fmla="*/ 107 w 275"/>
                <a:gd name="T29" fmla="*/ 255 h 324"/>
                <a:gd name="T30" fmla="*/ 79 w 275"/>
                <a:gd name="T31" fmla="*/ 187 h 324"/>
                <a:gd name="T32" fmla="*/ 0 w 275"/>
                <a:gd name="T33" fmla="*/ 187 h 324"/>
                <a:gd name="T34" fmla="*/ 0 w 275"/>
                <a:gd name="T35" fmla="*/ 164 h 324"/>
                <a:gd name="T36" fmla="*/ 94 w 275"/>
                <a:gd name="T37" fmla="*/ 164 h 324"/>
                <a:gd name="T38" fmla="*/ 112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12" y="0"/>
                  </a:moveTo>
                  <a:lnTo>
                    <a:pt x="128" y="161"/>
                  </a:lnTo>
                  <a:lnTo>
                    <a:pt x="142" y="83"/>
                  </a:lnTo>
                  <a:lnTo>
                    <a:pt x="160" y="161"/>
                  </a:lnTo>
                  <a:lnTo>
                    <a:pt x="172" y="137"/>
                  </a:lnTo>
                  <a:lnTo>
                    <a:pt x="194" y="164"/>
                  </a:lnTo>
                  <a:lnTo>
                    <a:pt x="275" y="164"/>
                  </a:lnTo>
                  <a:lnTo>
                    <a:pt x="275" y="188"/>
                  </a:lnTo>
                  <a:lnTo>
                    <a:pt x="182" y="188"/>
                  </a:lnTo>
                  <a:lnTo>
                    <a:pt x="176" y="181"/>
                  </a:lnTo>
                  <a:lnTo>
                    <a:pt x="152" y="230"/>
                  </a:lnTo>
                  <a:lnTo>
                    <a:pt x="145" y="197"/>
                  </a:lnTo>
                  <a:lnTo>
                    <a:pt x="122" y="324"/>
                  </a:lnTo>
                  <a:lnTo>
                    <a:pt x="110" y="219"/>
                  </a:lnTo>
                  <a:lnTo>
                    <a:pt x="107" y="255"/>
                  </a:lnTo>
                  <a:lnTo>
                    <a:pt x="79" y="187"/>
                  </a:lnTo>
                  <a:lnTo>
                    <a:pt x="0" y="187"/>
                  </a:lnTo>
                  <a:lnTo>
                    <a:pt x="0" y="164"/>
                  </a:lnTo>
                  <a:lnTo>
                    <a:pt x="94" y="164"/>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1" name="Freeform 339">
              <a:extLst>
                <a:ext uri="{FF2B5EF4-FFF2-40B4-BE49-F238E27FC236}">
                  <a16:creationId xmlns:a16="http://schemas.microsoft.com/office/drawing/2014/main" id="{F5D889F3-9679-4CD3-B651-11647E73E0CF}"/>
                </a:ext>
              </a:extLst>
            </p:cNvPr>
            <p:cNvSpPr>
              <a:spLocks noEditPoints="1"/>
            </p:cNvSpPr>
            <p:nvPr/>
          </p:nvSpPr>
          <p:spPr bwMode="auto">
            <a:xfrm>
              <a:off x="4616451" y="2855913"/>
              <a:ext cx="112713" cy="114300"/>
            </a:xfrm>
            <a:custGeom>
              <a:avLst/>
              <a:gdLst>
                <a:gd name="T0" fmla="*/ 70 w 142"/>
                <a:gd name="T1" fmla="*/ 24 h 143"/>
                <a:gd name="T2" fmla="*/ 52 w 142"/>
                <a:gd name="T3" fmla="*/ 27 h 143"/>
                <a:gd name="T4" fmla="*/ 37 w 142"/>
                <a:gd name="T5" fmla="*/ 37 h 143"/>
                <a:gd name="T6" fmla="*/ 27 w 142"/>
                <a:gd name="T7" fmla="*/ 52 h 143"/>
                <a:gd name="T8" fmla="*/ 22 w 142"/>
                <a:gd name="T9" fmla="*/ 72 h 143"/>
                <a:gd name="T10" fmla="*/ 27 w 142"/>
                <a:gd name="T11" fmla="*/ 91 h 143"/>
                <a:gd name="T12" fmla="*/ 37 w 142"/>
                <a:gd name="T13" fmla="*/ 106 h 143"/>
                <a:gd name="T14" fmla="*/ 52 w 142"/>
                <a:gd name="T15" fmla="*/ 116 h 143"/>
                <a:gd name="T16" fmla="*/ 70 w 142"/>
                <a:gd name="T17" fmla="*/ 119 h 143"/>
                <a:gd name="T18" fmla="*/ 90 w 142"/>
                <a:gd name="T19" fmla="*/ 116 h 143"/>
                <a:gd name="T20" fmla="*/ 105 w 142"/>
                <a:gd name="T21" fmla="*/ 106 h 143"/>
                <a:gd name="T22" fmla="*/ 115 w 142"/>
                <a:gd name="T23" fmla="*/ 91 h 143"/>
                <a:gd name="T24" fmla="*/ 120 w 142"/>
                <a:gd name="T25" fmla="*/ 72 h 143"/>
                <a:gd name="T26" fmla="*/ 115 w 142"/>
                <a:gd name="T27" fmla="*/ 52 h 143"/>
                <a:gd name="T28" fmla="*/ 105 w 142"/>
                <a:gd name="T29" fmla="*/ 37 h 143"/>
                <a:gd name="T30" fmla="*/ 90 w 142"/>
                <a:gd name="T31" fmla="*/ 27 h 143"/>
                <a:gd name="T32" fmla="*/ 70 w 142"/>
                <a:gd name="T33" fmla="*/ 24 h 143"/>
                <a:gd name="T34" fmla="*/ 70 w 142"/>
                <a:gd name="T35" fmla="*/ 0 h 143"/>
                <a:gd name="T36" fmla="*/ 94 w 142"/>
                <a:gd name="T37" fmla="*/ 4 h 143"/>
                <a:gd name="T38" fmla="*/ 114 w 142"/>
                <a:gd name="T39" fmla="*/ 13 h 143"/>
                <a:gd name="T40" fmla="*/ 129 w 142"/>
                <a:gd name="T41" fmla="*/ 30 h 143"/>
                <a:gd name="T42" fmla="*/ 139 w 142"/>
                <a:gd name="T43" fmla="*/ 49 h 143"/>
                <a:gd name="T44" fmla="*/ 142 w 142"/>
                <a:gd name="T45" fmla="*/ 72 h 143"/>
                <a:gd name="T46" fmla="*/ 139 w 142"/>
                <a:gd name="T47" fmla="*/ 94 h 143"/>
                <a:gd name="T48" fmla="*/ 129 w 142"/>
                <a:gd name="T49" fmla="*/ 113 h 143"/>
                <a:gd name="T50" fmla="*/ 114 w 142"/>
                <a:gd name="T51" fmla="*/ 130 h 143"/>
                <a:gd name="T52" fmla="*/ 94 w 142"/>
                <a:gd name="T53" fmla="*/ 140 h 143"/>
                <a:gd name="T54" fmla="*/ 70 w 142"/>
                <a:gd name="T55" fmla="*/ 143 h 143"/>
                <a:gd name="T56" fmla="*/ 48 w 142"/>
                <a:gd name="T57" fmla="*/ 140 h 143"/>
                <a:gd name="T58" fmla="*/ 28 w 142"/>
                <a:gd name="T59" fmla="*/ 130 h 143"/>
                <a:gd name="T60" fmla="*/ 14 w 142"/>
                <a:gd name="T61" fmla="*/ 113 h 143"/>
                <a:gd name="T62" fmla="*/ 3 w 142"/>
                <a:gd name="T63" fmla="*/ 94 h 143"/>
                <a:gd name="T64" fmla="*/ 0 w 142"/>
                <a:gd name="T65" fmla="*/ 72 h 143"/>
                <a:gd name="T66" fmla="*/ 3 w 142"/>
                <a:gd name="T67" fmla="*/ 49 h 143"/>
                <a:gd name="T68" fmla="*/ 14 w 142"/>
                <a:gd name="T69" fmla="*/ 30 h 143"/>
                <a:gd name="T70" fmla="*/ 28 w 142"/>
                <a:gd name="T71" fmla="*/ 13 h 143"/>
                <a:gd name="T72" fmla="*/ 48 w 142"/>
                <a:gd name="T73" fmla="*/ 4 h 143"/>
                <a:gd name="T74" fmla="*/ 70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0" y="24"/>
                  </a:moveTo>
                  <a:lnTo>
                    <a:pt x="52" y="27"/>
                  </a:lnTo>
                  <a:lnTo>
                    <a:pt x="37" y="37"/>
                  </a:lnTo>
                  <a:lnTo>
                    <a:pt x="27" y="52"/>
                  </a:lnTo>
                  <a:lnTo>
                    <a:pt x="22" y="72"/>
                  </a:lnTo>
                  <a:lnTo>
                    <a:pt x="27" y="91"/>
                  </a:lnTo>
                  <a:lnTo>
                    <a:pt x="37" y="106"/>
                  </a:lnTo>
                  <a:lnTo>
                    <a:pt x="52" y="116"/>
                  </a:lnTo>
                  <a:lnTo>
                    <a:pt x="70" y="119"/>
                  </a:lnTo>
                  <a:lnTo>
                    <a:pt x="90" y="116"/>
                  </a:lnTo>
                  <a:lnTo>
                    <a:pt x="105" y="106"/>
                  </a:lnTo>
                  <a:lnTo>
                    <a:pt x="115" y="91"/>
                  </a:lnTo>
                  <a:lnTo>
                    <a:pt x="120" y="72"/>
                  </a:lnTo>
                  <a:lnTo>
                    <a:pt x="115" y="52"/>
                  </a:lnTo>
                  <a:lnTo>
                    <a:pt x="105" y="37"/>
                  </a:lnTo>
                  <a:lnTo>
                    <a:pt x="90" y="27"/>
                  </a:lnTo>
                  <a:lnTo>
                    <a:pt x="70" y="24"/>
                  </a:lnTo>
                  <a:close/>
                  <a:moveTo>
                    <a:pt x="70" y="0"/>
                  </a:moveTo>
                  <a:lnTo>
                    <a:pt x="94" y="4"/>
                  </a:lnTo>
                  <a:lnTo>
                    <a:pt x="114" y="13"/>
                  </a:lnTo>
                  <a:lnTo>
                    <a:pt x="129" y="30"/>
                  </a:lnTo>
                  <a:lnTo>
                    <a:pt x="139" y="49"/>
                  </a:lnTo>
                  <a:lnTo>
                    <a:pt x="142" y="72"/>
                  </a:lnTo>
                  <a:lnTo>
                    <a:pt x="139" y="94"/>
                  </a:lnTo>
                  <a:lnTo>
                    <a:pt x="129" y="113"/>
                  </a:lnTo>
                  <a:lnTo>
                    <a:pt x="114" y="130"/>
                  </a:lnTo>
                  <a:lnTo>
                    <a:pt x="94" y="140"/>
                  </a:lnTo>
                  <a:lnTo>
                    <a:pt x="70" y="143"/>
                  </a:lnTo>
                  <a:lnTo>
                    <a:pt x="48" y="140"/>
                  </a:lnTo>
                  <a:lnTo>
                    <a:pt x="28" y="130"/>
                  </a:lnTo>
                  <a:lnTo>
                    <a:pt x="14" y="113"/>
                  </a:lnTo>
                  <a:lnTo>
                    <a:pt x="3" y="94"/>
                  </a:lnTo>
                  <a:lnTo>
                    <a:pt x="0" y="72"/>
                  </a:lnTo>
                  <a:lnTo>
                    <a:pt x="3" y="49"/>
                  </a:lnTo>
                  <a:lnTo>
                    <a:pt x="14" y="30"/>
                  </a:lnTo>
                  <a:lnTo>
                    <a:pt x="28" y="13"/>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2" name="Freeform 340">
              <a:extLst>
                <a:ext uri="{FF2B5EF4-FFF2-40B4-BE49-F238E27FC236}">
                  <a16:creationId xmlns:a16="http://schemas.microsoft.com/office/drawing/2014/main" id="{2BA55276-029C-49EA-9FDA-7C71C176C811}"/>
                </a:ext>
              </a:extLst>
            </p:cNvPr>
            <p:cNvSpPr>
              <a:spLocks noEditPoints="1"/>
            </p:cNvSpPr>
            <p:nvPr/>
          </p:nvSpPr>
          <p:spPr bwMode="auto">
            <a:xfrm>
              <a:off x="4637088" y="2886075"/>
              <a:ext cx="71438" cy="69850"/>
            </a:xfrm>
            <a:custGeom>
              <a:avLst/>
              <a:gdLst>
                <a:gd name="T0" fmla="*/ 62 w 90"/>
                <a:gd name="T1" fmla="*/ 24 h 90"/>
                <a:gd name="T2" fmla="*/ 60 w 90"/>
                <a:gd name="T3" fmla="*/ 24 h 90"/>
                <a:gd name="T4" fmla="*/ 59 w 90"/>
                <a:gd name="T5" fmla="*/ 24 h 90"/>
                <a:gd name="T6" fmla="*/ 56 w 90"/>
                <a:gd name="T7" fmla="*/ 27 h 90"/>
                <a:gd name="T8" fmla="*/ 51 w 90"/>
                <a:gd name="T9" fmla="*/ 30 h 90"/>
                <a:gd name="T10" fmla="*/ 42 w 90"/>
                <a:gd name="T11" fmla="*/ 39 h 90"/>
                <a:gd name="T12" fmla="*/ 35 w 90"/>
                <a:gd name="T13" fmla="*/ 30 h 90"/>
                <a:gd name="T14" fmla="*/ 32 w 90"/>
                <a:gd name="T15" fmla="*/ 27 h 90"/>
                <a:gd name="T16" fmla="*/ 30 w 90"/>
                <a:gd name="T17" fmla="*/ 26 h 90"/>
                <a:gd name="T18" fmla="*/ 27 w 90"/>
                <a:gd name="T19" fmla="*/ 24 h 90"/>
                <a:gd name="T20" fmla="*/ 26 w 90"/>
                <a:gd name="T21" fmla="*/ 24 h 90"/>
                <a:gd name="T22" fmla="*/ 26 w 90"/>
                <a:gd name="T23" fmla="*/ 24 h 90"/>
                <a:gd name="T24" fmla="*/ 24 w 90"/>
                <a:gd name="T25" fmla="*/ 26 h 90"/>
                <a:gd name="T26" fmla="*/ 23 w 90"/>
                <a:gd name="T27" fmla="*/ 29 h 90"/>
                <a:gd name="T28" fmla="*/ 24 w 90"/>
                <a:gd name="T29" fmla="*/ 33 h 90"/>
                <a:gd name="T30" fmla="*/ 29 w 90"/>
                <a:gd name="T31" fmla="*/ 42 h 90"/>
                <a:gd name="T32" fmla="*/ 36 w 90"/>
                <a:gd name="T33" fmla="*/ 51 h 90"/>
                <a:gd name="T34" fmla="*/ 45 w 90"/>
                <a:gd name="T35" fmla="*/ 60 h 90"/>
                <a:gd name="T36" fmla="*/ 54 w 90"/>
                <a:gd name="T37" fmla="*/ 51 h 90"/>
                <a:gd name="T38" fmla="*/ 62 w 90"/>
                <a:gd name="T39" fmla="*/ 42 h 90"/>
                <a:gd name="T40" fmla="*/ 66 w 90"/>
                <a:gd name="T41" fmla="*/ 33 h 90"/>
                <a:gd name="T42" fmla="*/ 66 w 90"/>
                <a:gd name="T43" fmla="*/ 26 h 90"/>
                <a:gd name="T44" fmla="*/ 66 w 90"/>
                <a:gd name="T45" fmla="*/ 26 h 90"/>
                <a:gd name="T46" fmla="*/ 66 w 90"/>
                <a:gd name="T47" fmla="*/ 26 h 90"/>
                <a:gd name="T48" fmla="*/ 65 w 90"/>
                <a:gd name="T49" fmla="*/ 24 h 90"/>
                <a:gd name="T50" fmla="*/ 62 w 90"/>
                <a:gd name="T51" fmla="*/ 24 h 90"/>
                <a:gd name="T52" fmla="*/ 62 w 90"/>
                <a:gd name="T53" fmla="*/ 0 h 90"/>
                <a:gd name="T54" fmla="*/ 72 w 90"/>
                <a:gd name="T55" fmla="*/ 2 h 90"/>
                <a:gd name="T56" fmla="*/ 80 w 90"/>
                <a:gd name="T57" fmla="*/ 6 h 90"/>
                <a:gd name="T58" fmla="*/ 84 w 90"/>
                <a:gd name="T59" fmla="*/ 12 h 90"/>
                <a:gd name="T60" fmla="*/ 86 w 90"/>
                <a:gd name="T61" fmla="*/ 14 h 90"/>
                <a:gd name="T62" fmla="*/ 90 w 90"/>
                <a:gd name="T63" fmla="*/ 27 h 90"/>
                <a:gd name="T64" fmla="*/ 89 w 90"/>
                <a:gd name="T65" fmla="*/ 41 h 90"/>
                <a:gd name="T66" fmla="*/ 83 w 90"/>
                <a:gd name="T67" fmla="*/ 54 h 90"/>
                <a:gd name="T68" fmla="*/ 74 w 90"/>
                <a:gd name="T69" fmla="*/ 65 h 90"/>
                <a:gd name="T70" fmla="*/ 65 w 90"/>
                <a:gd name="T71" fmla="*/ 75 h 90"/>
                <a:gd name="T72" fmla="*/ 57 w 90"/>
                <a:gd name="T73" fmla="*/ 81 h 90"/>
                <a:gd name="T74" fmla="*/ 53 w 90"/>
                <a:gd name="T75" fmla="*/ 84 h 90"/>
                <a:gd name="T76" fmla="*/ 45 w 90"/>
                <a:gd name="T77" fmla="*/ 90 h 90"/>
                <a:gd name="T78" fmla="*/ 39 w 90"/>
                <a:gd name="T79" fmla="*/ 85 h 90"/>
                <a:gd name="T80" fmla="*/ 32 w 90"/>
                <a:gd name="T81" fmla="*/ 79 h 90"/>
                <a:gd name="T82" fmla="*/ 23 w 90"/>
                <a:gd name="T83" fmla="*/ 71 h 90"/>
                <a:gd name="T84" fmla="*/ 12 w 90"/>
                <a:gd name="T85" fmla="*/ 60 h 90"/>
                <a:gd name="T86" fmla="*/ 5 w 90"/>
                <a:gd name="T87" fmla="*/ 47 h 90"/>
                <a:gd name="T88" fmla="*/ 0 w 90"/>
                <a:gd name="T89" fmla="*/ 33 h 90"/>
                <a:gd name="T90" fmla="*/ 2 w 90"/>
                <a:gd name="T91" fmla="*/ 18 h 90"/>
                <a:gd name="T92" fmla="*/ 6 w 90"/>
                <a:gd name="T93" fmla="*/ 12 h 90"/>
                <a:gd name="T94" fmla="*/ 9 w 90"/>
                <a:gd name="T95" fmla="*/ 8 h 90"/>
                <a:gd name="T96" fmla="*/ 14 w 90"/>
                <a:gd name="T97" fmla="*/ 5 h 90"/>
                <a:gd name="T98" fmla="*/ 18 w 90"/>
                <a:gd name="T99" fmla="*/ 2 h 90"/>
                <a:gd name="T100" fmla="*/ 23 w 90"/>
                <a:gd name="T101" fmla="*/ 2 h 90"/>
                <a:gd name="T102" fmla="*/ 26 w 90"/>
                <a:gd name="T103" fmla="*/ 2 h 90"/>
                <a:gd name="T104" fmla="*/ 32 w 90"/>
                <a:gd name="T105" fmla="*/ 2 h 90"/>
                <a:gd name="T106" fmla="*/ 38 w 90"/>
                <a:gd name="T107" fmla="*/ 5 h 90"/>
                <a:gd name="T108" fmla="*/ 44 w 90"/>
                <a:gd name="T109" fmla="*/ 8 h 90"/>
                <a:gd name="T110" fmla="*/ 50 w 90"/>
                <a:gd name="T111" fmla="*/ 3 h 90"/>
                <a:gd name="T112" fmla="*/ 56 w 90"/>
                <a:gd name="T113" fmla="*/ 2 h 90"/>
                <a:gd name="T114" fmla="*/ 62 w 90"/>
                <a:gd name="T11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 h="90">
                  <a:moveTo>
                    <a:pt x="62" y="24"/>
                  </a:moveTo>
                  <a:lnTo>
                    <a:pt x="60" y="24"/>
                  </a:lnTo>
                  <a:lnTo>
                    <a:pt x="59" y="24"/>
                  </a:lnTo>
                  <a:lnTo>
                    <a:pt x="56" y="27"/>
                  </a:lnTo>
                  <a:lnTo>
                    <a:pt x="51" y="30"/>
                  </a:lnTo>
                  <a:lnTo>
                    <a:pt x="42" y="39"/>
                  </a:lnTo>
                  <a:lnTo>
                    <a:pt x="35" y="30"/>
                  </a:lnTo>
                  <a:lnTo>
                    <a:pt x="32" y="27"/>
                  </a:lnTo>
                  <a:lnTo>
                    <a:pt x="30" y="26"/>
                  </a:lnTo>
                  <a:lnTo>
                    <a:pt x="27" y="24"/>
                  </a:lnTo>
                  <a:lnTo>
                    <a:pt x="26" y="24"/>
                  </a:lnTo>
                  <a:lnTo>
                    <a:pt x="26" y="24"/>
                  </a:lnTo>
                  <a:lnTo>
                    <a:pt x="24" y="26"/>
                  </a:lnTo>
                  <a:lnTo>
                    <a:pt x="23" y="29"/>
                  </a:lnTo>
                  <a:lnTo>
                    <a:pt x="24" y="33"/>
                  </a:lnTo>
                  <a:lnTo>
                    <a:pt x="29" y="42"/>
                  </a:lnTo>
                  <a:lnTo>
                    <a:pt x="36" y="51"/>
                  </a:lnTo>
                  <a:lnTo>
                    <a:pt x="45" y="60"/>
                  </a:lnTo>
                  <a:lnTo>
                    <a:pt x="54" y="51"/>
                  </a:lnTo>
                  <a:lnTo>
                    <a:pt x="62" y="42"/>
                  </a:lnTo>
                  <a:lnTo>
                    <a:pt x="66" y="33"/>
                  </a:lnTo>
                  <a:lnTo>
                    <a:pt x="66" y="26"/>
                  </a:lnTo>
                  <a:lnTo>
                    <a:pt x="66" y="26"/>
                  </a:lnTo>
                  <a:lnTo>
                    <a:pt x="66" y="26"/>
                  </a:lnTo>
                  <a:lnTo>
                    <a:pt x="65" y="24"/>
                  </a:lnTo>
                  <a:lnTo>
                    <a:pt x="62" y="24"/>
                  </a:lnTo>
                  <a:close/>
                  <a:moveTo>
                    <a:pt x="62" y="0"/>
                  </a:moveTo>
                  <a:lnTo>
                    <a:pt x="72" y="2"/>
                  </a:lnTo>
                  <a:lnTo>
                    <a:pt x="80" y="6"/>
                  </a:lnTo>
                  <a:lnTo>
                    <a:pt x="84" y="12"/>
                  </a:lnTo>
                  <a:lnTo>
                    <a:pt x="86" y="14"/>
                  </a:lnTo>
                  <a:lnTo>
                    <a:pt x="90" y="27"/>
                  </a:lnTo>
                  <a:lnTo>
                    <a:pt x="89" y="41"/>
                  </a:lnTo>
                  <a:lnTo>
                    <a:pt x="83" y="54"/>
                  </a:lnTo>
                  <a:lnTo>
                    <a:pt x="74" y="65"/>
                  </a:lnTo>
                  <a:lnTo>
                    <a:pt x="65" y="75"/>
                  </a:lnTo>
                  <a:lnTo>
                    <a:pt x="57" y="81"/>
                  </a:lnTo>
                  <a:lnTo>
                    <a:pt x="53" y="84"/>
                  </a:lnTo>
                  <a:lnTo>
                    <a:pt x="45" y="90"/>
                  </a:lnTo>
                  <a:lnTo>
                    <a:pt x="39" y="85"/>
                  </a:lnTo>
                  <a:lnTo>
                    <a:pt x="32" y="79"/>
                  </a:lnTo>
                  <a:lnTo>
                    <a:pt x="23" y="71"/>
                  </a:lnTo>
                  <a:lnTo>
                    <a:pt x="12" y="60"/>
                  </a:lnTo>
                  <a:lnTo>
                    <a:pt x="5" y="47"/>
                  </a:lnTo>
                  <a:lnTo>
                    <a:pt x="0" y="33"/>
                  </a:lnTo>
                  <a:lnTo>
                    <a:pt x="2" y="18"/>
                  </a:lnTo>
                  <a:lnTo>
                    <a:pt x="6" y="12"/>
                  </a:lnTo>
                  <a:lnTo>
                    <a:pt x="9" y="8"/>
                  </a:lnTo>
                  <a:lnTo>
                    <a:pt x="14" y="5"/>
                  </a:lnTo>
                  <a:lnTo>
                    <a:pt x="18" y="2"/>
                  </a:lnTo>
                  <a:lnTo>
                    <a:pt x="23" y="2"/>
                  </a:lnTo>
                  <a:lnTo>
                    <a:pt x="26" y="2"/>
                  </a:lnTo>
                  <a:lnTo>
                    <a:pt x="32" y="2"/>
                  </a:lnTo>
                  <a:lnTo>
                    <a:pt x="38" y="5"/>
                  </a:lnTo>
                  <a:lnTo>
                    <a:pt x="44" y="8"/>
                  </a:lnTo>
                  <a:lnTo>
                    <a:pt x="50" y="3"/>
                  </a:lnTo>
                  <a:lnTo>
                    <a:pt x="5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3" name="Freeform 341">
              <a:extLst>
                <a:ext uri="{FF2B5EF4-FFF2-40B4-BE49-F238E27FC236}">
                  <a16:creationId xmlns:a16="http://schemas.microsoft.com/office/drawing/2014/main" id="{7C8DC82F-7B21-42A6-929F-3C91A93F3A9F}"/>
                </a:ext>
              </a:extLst>
            </p:cNvPr>
            <p:cNvSpPr>
              <a:spLocks noEditPoints="1"/>
            </p:cNvSpPr>
            <p:nvPr/>
          </p:nvSpPr>
          <p:spPr bwMode="auto">
            <a:xfrm>
              <a:off x="3065463" y="2163763"/>
              <a:ext cx="236538" cy="422275"/>
            </a:xfrm>
            <a:custGeom>
              <a:avLst/>
              <a:gdLst>
                <a:gd name="T0" fmla="*/ 82 w 297"/>
                <a:gd name="T1" fmla="*/ 62 h 532"/>
                <a:gd name="T2" fmla="*/ 77 w 297"/>
                <a:gd name="T3" fmla="*/ 66 h 532"/>
                <a:gd name="T4" fmla="*/ 73 w 297"/>
                <a:gd name="T5" fmla="*/ 78 h 532"/>
                <a:gd name="T6" fmla="*/ 64 w 297"/>
                <a:gd name="T7" fmla="*/ 87 h 532"/>
                <a:gd name="T8" fmla="*/ 54 w 297"/>
                <a:gd name="T9" fmla="*/ 93 h 532"/>
                <a:gd name="T10" fmla="*/ 27 w 297"/>
                <a:gd name="T11" fmla="*/ 112 h 532"/>
                <a:gd name="T12" fmla="*/ 22 w 297"/>
                <a:gd name="T13" fmla="*/ 404 h 532"/>
                <a:gd name="T14" fmla="*/ 37 w 297"/>
                <a:gd name="T15" fmla="*/ 434 h 532"/>
                <a:gd name="T16" fmla="*/ 63 w 297"/>
                <a:gd name="T17" fmla="*/ 441 h 532"/>
                <a:gd name="T18" fmla="*/ 66 w 297"/>
                <a:gd name="T19" fmla="*/ 447 h 532"/>
                <a:gd name="T20" fmla="*/ 74 w 297"/>
                <a:gd name="T21" fmla="*/ 458 h 532"/>
                <a:gd name="T22" fmla="*/ 79 w 297"/>
                <a:gd name="T23" fmla="*/ 476 h 532"/>
                <a:gd name="T24" fmla="*/ 82 w 297"/>
                <a:gd name="T25" fmla="*/ 509 h 532"/>
                <a:gd name="T26" fmla="*/ 215 w 297"/>
                <a:gd name="T27" fmla="*/ 480 h 532"/>
                <a:gd name="T28" fmla="*/ 218 w 297"/>
                <a:gd name="T29" fmla="*/ 470 h 532"/>
                <a:gd name="T30" fmla="*/ 227 w 297"/>
                <a:gd name="T31" fmla="*/ 450 h 532"/>
                <a:gd name="T32" fmla="*/ 228 w 297"/>
                <a:gd name="T33" fmla="*/ 441 h 532"/>
                <a:gd name="T34" fmla="*/ 258 w 297"/>
                <a:gd name="T35" fmla="*/ 434 h 532"/>
                <a:gd name="T36" fmla="*/ 273 w 297"/>
                <a:gd name="T37" fmla="*/ 404 h 532"/>
                <a:gd name="T38" fmla="*/ 270 w 297"/>
                <a:gd name="T39" fmla="*/ 112 h 532"/>
                <a:gd name="T40" fmla="*/ 243 w 297"/>
                <a:gd name="T41" fmla="*/ 93 h 532"/>
                <a:gd name="T42" fmla="*/ 231 w 297"/>
                <a:gd name="T43" fmla="*/ 85 h 532"/>
                <a:gd name="T44" fmla="*/ 222 w 297"/>
                <a:gd name="T45" fmla="*/ 76 h 532"/>
                <a:gd name="T46" fmla="*/ 218 w 297"/>
                <a:gd name="T47" fmla="*/ 64 h 532"/>
                <a:gd name="T48" fmla="*/ 215 w 297"/>
                <a:gd name="T49" fmla="*/ 60 h 532"/>
                <a:gd name="T50" fmla="*/ 82 w 297"/>
                <a:gd name="T51" fmla="*/ 23 h 532"/>
                <a:gd name="T52" fmla="*/ 237 w 297"/>
                <a:gd name="T53" fmla="*/ 0 h 532"/>
                <a:gd name="T54" fmla="*/ 240 w 297"/>
                <a:gd name="T55" fmla="*/ 33 h 532"/>
                <a:gd name="T56" fmla="*/ 240 w 297"/>
                <a:gd name="T57" fmla="*/ 56 h 532"/>
                <a:gd name="T58" fmla="*/ 240 w 297"/>
                <a:gd name="T59" fmla="*/ 63 h 532"/>
                <a:gd name="T60" fmla="*/ 243 w 297"/>
                <a:gd name="T61" fmla="*/ 66 h 532"/>
                <a:gd name="T62" fmla="*/ 260 w 297"/>
                <a:gd name="T63" fmla="*/ 70 h 532"/>
                <a:gd name="T64" fmla="*/ 275 w 297"/>
                <a:gd name="T65" fmla="*/ 82 h 532"/>
                <a:gd name="T66" fmla="*/ 294 w 297"/>
                <a:gd name="T67" fmla="*/ 111 h 532"/>
                <a:gd name="T68" fmla="*/ 297 w 297"/>
                <a:gd name="T69" fmla="*/ 404 h 532"/>
                <a:gd name="T70" fmla="*/ 287 w 297"/>
                <a:gd name="T71" fmla="*/ 437 h 532"/>
                <a:gd name="T72" fmla="*/ 260 w 297"/>
                <a:gd name="T73" fmla="*/ 459 h 532"/>
                <a:gd name="T74" fmla="*/ 246 w 297"/>
                <a:gd name="T75" fmla="*/ 465 h 532"/>
                <a:gd name="T76" fmla="*/ 242 w 297"/>
                <a:gd name="T77" fmla="*/ 467 h 532"/>
                <a:gd name="T78" fmla="*/ 240 w 297"/>
                <a:gd name="T79" fmla="*/ 473 h 532"/>
                <a:gd name="T80" fmla="*/ 240 w 297"/>
                <a:gd name="T81" fmla="*/ 482 h 532"/>
                <a:gd name="T82" fmla="*/ 237 w 297"/>
                <a:gd name="T83" fmla="*/ 492 h 532"/>
                <a:gd name="T84" fmla="*/ 58 w 297"/>
                <a:gd name="T85" fmla="*/ 532 h 532"/>
                <a:gd name="T86" fmla="*/ 55 w 297"/>
                <a:gd name="T87" fmla="*/ 497 h 532"/>
                <a:gd name="T88" fmla="*/ 55 w 297"/>
                <a:gd name="T89" fmla="*/ 477 h 532"/>
                <a:gd name="T90" fmla="*/ 55 w 297"/>
                <a:gd name="T91" fmla="*/ 470 h 532"/>
                <a:gd name="T92" fmla="*/ 52 w 297"/>
                <a:gd name="T93" fmla="*/ 467 h 532"/>
                <a:gd name="T94" fmla="*/ 40 w 297"/>
                <a:gd name="T95" fmla="*/ 462 h 532"/>
                <a:gd name="T96" fmla="*/ 24 w 297"/>
                <a:gd name="T97" fmla="*/ 452 h 532"/>
                <a:gd name="T98" fmla="*/ 3 w 297"/>
                <a:gd name="T99" fmla="*/ 422 h 532"/>
                <a:gd name="T100" fmla="*/ 0 w 297"/>
                <a:gd name="T101" fmla="*/ 129 h 532"/>
                <a:gd name="T102" fmla="*/ 10 w 297"/>
                <a:gd name="T103" fmla="*/ 93 h 532"/>
                <a:gd name="T104" fmla="*/ 40 w 297"/>
                <a:gd name="T105" fmla="*/ 72 h 532"/>
                <a:gd name="T106" fmla="*/ 51 w 297"/>
                <a:gd name="T107" fmla="*/ 67 h 532"/>
                <a:gd name="T108" fmla="*/ 54 w 297"/>
                <a:gd name="T109" fmla="*/ 66 h 532"/>
                <a:gd name="T110" fmla="*/ 55 w 297"/>
                <a:gd name="T111" fmla="*/ 60 h 532"/>
                <a:gd name="T112" fmla="*/ 55 w 297"/>
                <a:gd name="T113" fmla="*/ 51 h 532"/>
                <a:gd name="T114" fmla="*/ 58 w 297"/>
                <a:gd name="T115" fmla="*/ 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7" h="532">
                  <a:moveTo>
                    <a:pt x="82" y="23"/>
                  </a:moveTo>
                  <a:lnTo>
                    <a:pt x="82" y="62"/>
                  </a:lnTo>
                  <a:lnTo>
                    <a:pt x="79" y="62"/>
                  </a:lnTo>
                  <a:lnTo>
                    <a:pt x="77" y="66"/>
                  </a:lnTo>
                  <a:lnTo>
                    <a:pt x="76" y="72"/>
                  </a:lnTo>
                  <a:lnTo>
                    <a:pt x="73" y="78"/>
                  </a:lnTo>
                  <a:lnTo>
                    <a:pt x="70" y="82"/>
                  </a:lnTo>
                  <a:lnTo>
                    <a:pt x="64" y="87"/>
                  </a:lnTo>
                  <a:lnTo>
                    <a:pt x="64" y="90"/>
                  </a:lnTo>
                  <a:lnTo>
                    <a:pt x="54" y="93"/>
                  </a:lnTo>
                  <a:lnTo>
                    <a:pt x="37" y="99"/>
                  </a:lnTo>
                  <a:lnTo>
                    <a:pt x="27" y="112"/>
                  </a:lnTo>
                  <a:lnTo>
                    <a:pt x="22" y="129"/>
                  </a:lnTo>
                  <a:lnTo>
                    <a:pt x="22" y="404"/>
                  </a:lnTo>
                  <a:lnTo>
                    <a:pt x="27" y="420"/>
                  </a:lnTo>
                  <a:lnTo>
                    <a:pt x="37" y="434"/>
                  </a:lnTo>
                  <a:lnTo>
                    <a:pt x="54" y="440"/>
                  </a:lnTo>
                  <a:lnTo>
                    <a:pt x="63" y="441"/>
                  </a:lnTo>
                  <a:lnTo>
                    <a:pt x="63" y="446"/>
                  </a:lnTo>
                  <a:lnTo>
                    <a:pt x="66" y="447"/>
                  </a:lnTo>
                  <a:lnTo>
                    <a:pt x="70" y="450"/>
                  </a:lnTo>
                  <a:lnTo>
                    <a:pt x="74" y="458"/>
                  </a:lnTo>
                  <a:lnTo>
                    <a:pt x="77" y="467"/>
                  </a:lnTo>
                  <a:lnTo>
                    <a:pt x="79" y="476"/>
                  </a:lnTo>
                  <a:lnTo>
                    <a:pt x="80" y="476"/>
                  </a:lnTo>
                  <a:lnTo>
                    <a:pt x="82" y="509"/>
                  </a:lnTo>
                  <a:lnTo>
                    <a:pt x="215" y="509"/>
                  </a:lnTo>
                  <a:lnTo>
                    <a:pt x="215" y="480"/>
                  </a:lnTo>
                  <a:lnTo>
                    <a:pt x="216" y="479"/>
                  </a:lnTo>
                  <a:lnTo>
                    <a:pt x="218" y="470"/>
                  </a:lnTo>
                  <a:lnTo>
                    <a:pt x="219" y="459"/>
                  </a:lnTo>
                  <a:lnTo>
                    <a:pt x="227" y="450"/>
                  </a:lnTo>
                  <a:lnTo>
                    <a:pt x="230" y="447"/>
                  </a:lnTo>
                  <a:lnTo>
                    <a:pt x="228" y="441"/>
                  </a:lnTo>
                  <a:lnTo>
                    <a:pt x="242" y="440"/>
                  </a:lnTo>
                  <a:lnTo>
                    <a:pt x="258" y="434"/>
                  </a:lnTo>
                  <a:lnTo>
                    <a:pt x="269" y="420"/>
                  </a:lnTo>
                  <a:lnTo>
                    <a:pt x="273" y="404"/>
                  </a:lnTo>
                  <a:lnTo>
                    <a:pt x="273" y="129"/>
                  </a:lnTo>
                  <a:lnTo>
                    <a:pt x="270" y="112"/>
                  </a:lnTo>
                  <a:lnTo>
                    <a:pt x="258" y="99"/>
                  </a:lnTo>
                  <a:lnTo>
                    <a:pt x="243" y="93"/>
                  </a:lnTo>
                  <a:lnTo>
                    <a:pt x="230" y="90"/>
                  </a:lnTo>
                  <a:lnTo>
                    <a:pt x="231" y="85"/>
                  </a:lnTo>
                  <a:lnTo>
                    <a:pt x="227" y="82"/>
                  </a:lnTo>
                  <a:lnTo>
                    <a:pt x="222" y="76"/>
                  </a:lnTo>
                  <a:lnTo>
                    <a:pt x="219" y="70"/>
                  </a:lnTo>
                  <a:lnTo>
                    <a:pt x="218" y="64"/>
                  </a:lnTo>
                  <a:lnTo>
                    <a:pt x="216" y="59"/>
                  </a:lnTo>
                  <a:lnTo>
                    <a:pt x="215" y="60"/>
                  </a:lnTo>
                  <a:lnTo>
                    <a:pt x="215" y="23"/>
                  </a:lnTo>
                  <a:lnTo>
                    <a:pt x="82" y="23"/>
                  </a:lnTo>
                  <a:close/>
                  <a:moveTo>
                    <a:pt x="58" y="0"/>
                  </a:moveTo>
                  <a:lnTo>
                    <a:pt x="237" y="0"/>
                  </a:lnTo>
                  <a:lnTo>
                    <a:pt x="237" y="33"/>
                  </a:lnTo>
                  <a:lnTo>
                    <a:pt x="240" y="33"/>
                  </a:lnTo>
                  <a:lnTo>
                    <a:pt x="240" y="51"/>
                  </a:lnTo>
                  <a:lnTo>
                    <a:pt x="240" y="56"/>
                  </a:lnTo>
                  <a:lnTo>
                    <a:pt x="240" y="60"/>
                  </a:lnTo>
                  <a:lnTo>
                    <a:pt x="240" y="63"/>
                  </a:lnTo>
                  <a:lnTo>
                    <a:pt x="242" y="66"/>
                  </a:lnTo>
                  <a:lnTo>
                    <a:pt x="243" y="66"/>
                  </a:lnTo>
                  <a:lnTo>
                    <a:pt x="246" y="67"/>
                  </a:lnTo>
                  <a:lnTo>
                    <a:pt x="260" y="70"/>
                  </a:lnTo>
                  <a:lnTo>
                    <a:pt x="260" y="73"/>
                  </a:lnTo>
                  <a:lnTo>
                    <a:pt x="275" y="82"/>
                  </a:lnTo>
                  <a:lnTo>
                    <a:pt x="287" y="94"/>
                  </a:lnTo>
                  <a:lnTo>
                    <a:pt x="294" y="111"/>
                  </a:lnTo>
                  <a:lnTo>
                    <a:pt x="297" y="129"/>
                  </a:lnTo>
                  <a:lnTo>
                    <a:pt x="297" y="404"/>
                  </a:lnTo>
                  <a:lnTo>
                    <a:pt x="294" y="422"/>
                  </a:lnTo>
                  <a:lnTo>
                    <a:pt x="287" y="437"/>
                  </a:lnTo>
                  <a:lnTo>
                    <a:pt x="275" y="450"/>
                  </a:lnTo>
                  <a:lnTo>
                    <a:pt x="260" y="459"/>
                  </a:lnTo>
                  <a:lnTo>
                    <a:pt x="260" y="461"/>
                  </a:lnTo>
                  <a:lnTo>
                    <a:pt x="246" y="465"/>
                  </a:lnTo>
                  <a:lnTo>
                    <a:pt x="243" y="467"/>
                  </a:lnTo>
                  <a:lnTo>
                    <a:pt x="242" y="467"/>
                  </a:lnTo>
                  <a:lnTo>
                    <a:pt x="240" y="470"/>
                  </a:lnTo>
                  <a:lnTo>
                    <a:pt x="240" y="473"/>
                  </a:lnTo>
                  <a:lnTo>
                    <a:pt x="240" y="477"/>
                  </a:lnTo>
                  <a:lnTo>
                    <a:pt x="240" y="482"/>
                  </a:lnTo>
                  <a:lnTo>
                    <a:pt x="240" y="491"/>
                  </a:lnTo>
                  <a:lnTo>
                    <a:pt x="237" y="492"/>
                  </a:lnTo>
                  <a:lnTo>
                    <a:pt x="237" y="532"/>
                  </a:lnTo>
                  <a:lnTo>
                    <a:pt x="58" y="532"/>
                  </a:lnTo>
                  <a:lnTo>
                    <a:pt x="58" y="497"/>
                  </a:lnTo>
                  <a:lnTo>
                    <a:pt x="55" y="497"/>
                  </a:lnTo>
                  <a:lnTo>
                    <a:pt x="55" y="482"/>
                  </a:lnTo>
                  <a:lnTo>
                    <a:pt x="55" y="477"/>
                  </a:lnTo>
                  <a:lnTo>
                    <a:pt x="55" y="473"/>
                  </a:lnTo>
                  <a:lnTo>
                    <a:pt x="55" y="470"/>
                  </a:lnTo>
                  <a:lnTo>
                    <a:pt x="54" y="467"/>
                  </a:lnTo>
                  <a:lnTo>
                    <a:pt x="52" y="467"/>
                  </a:lnTo>
                  <a:lnTo>
                    <a:pt x="51" y="465"/>
                  </a:lnTo>
                  <a:lnTo>
                    <a:pt x="40" y="462"/>
                  </a:lnTo>
                  <a:lnTo>
                    <a:pt x="40" y="461"/>
                  </a:lnTo>
                  <a:lnTo>
                    <a:pt x="24" y="452"/>
                  </a:lnTo>
                  <a:lnTo>
                    <a:pt x="10" y="438"/>
                  </a:lnTo>
                  <a:lnTo>
                    <a:pt x="3" y="422"/>
                  </a:lnTo>
                  <a:lnTo>
                    <a:pt x="0" y="404"/>
                  </a:lnTo>
                  <a:lnTo>
                    <a:pt x="0" y="129"/>
                  </a:lnTo>
                  <a:lnTo>
                    <a:pt x="3" y="109"/>
                  </a:lnTo>
                  <a:lnTo>
                    <a:pt x="10" y="93"/>
                  </a:lnTo>
                  <a:lnTo>
                    <a:pt x="24" y="81"/>
                  </a:lnTo>
                  <a:lnTo>
                    <a:pt x="40" y="72"/>
                  </a:lnTo>
                  <a:lnTo>
                    <a:pt x="40" y="70"/>
                  </a:lnTo>
                  <a:lnTo>
                    <a:pt x="51" y="67"/>
                  </a:lnTo>
                  <a:lnTo>
                    <a:pt x="52" y="66"/>
                  </a:lnTo>
                  <a:lnTo>
                    <a:pt x="54" y="66"/>
                  </a:lnTo>
                  <a:lnTo>
                    <a:pt x="55" y="63"/>
                  </a:lnTo>
                  <a:lnTo>
                    <a:pt x="55" y="60"/>
                  </a:lnTo>
                  <a:lnTo>
                    <a:pt x="55" y="56"/>
                  </a:lnTo>
                  <a:lnTo>
                    <a:pt x="55" y="51"/>
                  </a:lnTo>
                  <a:lnTo>
                    <a:pt x="55" y="30"/>
                  </a:lnTo>
                  <a:lnTo>
                    <a:pt x="58" y="3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4" name="Freeform 342">
              <a:extLst>
                <a:ext uri="{FF2B5EF4-FFF2-40B4-BE49-F238E27FC236}">
                  <a16:creationId xmlns:a16="http://schemas.microsoft.com/office/drawing/2014/main" id="{3CB8600F-E1FB-4491-8AC2-DE443714D482}"/>
                </a:ext>
              </a:extLst>
            </p:cNvPr>
            <p:cNvSpPr>
              <a:spLocks noEditPoints="1"/>
            </p:cNvSpPr>
            <p:nvPr/>
          </p:nvSpPr>
          <p:spPr bwMode="auto">
            <a:xfrm>
              <a:off x="3087688" y="2249488"/>
              <a:ext cx="195263" cy="250825"/>
            </a:xfrm>
            <a:custGeom>
              <a:avLst/>
              <a:gdLst>
                <a:gd name="T0" fmla="*/ 31 w 246"/>
                <a:gd name="T1" fmla="*/ 22 h 317"/>
                <a:gd name="T2" fmla="*/ 27 w 246"/>
                <a:gd name="T3" fmla="*/ 24 h 317"/>
                <a:gd name="T4" fmla="*/ 24 w 246"/>
                <a:gd name="T5" fmla="*/ 27 h 317"/>
                <a:gd name="T6" fmla="*/ 24 w 246"/>
                <a:gd name="T7" fmla="*/ 30 h 317"/>
                <a:gd name="T8" fmla="*/ 24 w 246"/>
                <a:gd name="T9" fmla="*/ 285 h 317"/>
                <a:gd name="T10" fmla="*/ 24 w 246"/>
                <a:gd name="T11" fmla="*/ 290 h 317"/>
                <a:gd name="T12" fmla="*/ 27 w 246"/>
                <a:gd name="T13" fmla="*/ 293 h 317"/>
                <a:gd name="T14" fmla="*/ 31 w 246"/>
                <a:gd name="T15" fmla="*/ 293 h 317"/>
                <a:gd name="T16" fmla="*/ 216 w 246"/>
                <a:gd name="T17" fmla="*/ 293 h 317"/>
                <a:gd name="T18" fmla="*/ 219 w 246"/>
                <a:gd name="T19" fmla="*/ 293 h 317"/>
                <a:gd name="T20" fmla="*/ 222 w 246"/>
                <a:gd name="T21" fmla="*/ 290 h 317"/>
                <a:gd name="T22" fmla="*/ 224 w 246"/>
                <a:gd name="T23" fmla="*/ 285 h 317"/>
                <a:gd name="T24" fmla="*/ 224 w 246"/>
                <a:gd name="T25" fmla="*/ 30 h 317"/>
                <a:gd name="T26" fmla="*/ 222 w 246"/>
                <a:gd name="T27" fmla="*/ 27 h 317"/>
                <a:gd name="T28" fmla="*/ 219 w 246"/>
                <a:gd name="T29" fmla="*/ 24 h 317"/>
                <a:gd name="T30" fmla="*/ 216 w 246"/>
                <a:gd name="T31" fmla="*/ 22 h 317"/>
                <a:gd name="T32" fmla="*/ 31 w 246"/>
                <a:gd name="T33" fmla="*/ 22 h 317"/>
                <a:gd name="T34" fmla="*/ 31 w 246"/>
                <a:gd name="T35" fmla="*/ 0 h 317"/>
                <a:gd name="T36" fmla="*/ 216 w 246"/>
                <a:gd name="T37" fmla="*/ 0 h 317"/>
                <a:gd name="T38" fmla="*/ 231 w 246"/>
                <a:gd name="T39" fmla="*/ 4 h 317"/>
                <a:gd name="T40" fmla="*/ 242 w 246"/>
                <a:gd name="T41" fmla="*/ 15 h 317"/>
                <a:gd name="T42" fmla="*/ 246 w 246"/>
                <a:gd name="T43" fmla="*/ 30 h 317"/>
                <a:gd name="T44" fmla="*/ 246 w 246"/>
                <a:gd name="T45" fmla="*/ 285 h 317"/>
                <a:gd name="T46" fmla="*/ 242 w 246"/>
                <a:gd name="T47" fmla="*/ 300 h 317"/>
                <a:gd name="T48" fmla="*/ 231 w 246"/>
                <a:gd name="T49" fmla="*/ 312 h 317"/>
                <a:gd name="T50" fmla="*/ 216 w 246"/>
                <a:gd name="T51" fmla="*/ 317 h 317"/>
                <a:gd name="T52" fmla="*/ 31 w 246"/>
                <a:gd name="T53" fmla="*/ 317 h 317"/>
                <a:gd name="T54" fmla="*/ 15 w 246"/>
                <a:gd name="T55" fmla="*/ 312 h 317"/>
                <a:gd name="T56" fmla="*/ 4 w 246"/>
                <a:gd name="T57" fmla="*/ 300 h 317"/>
                <a:gd name="T58" fmla="*/ 0 w 246"/>
                <a:gd name="T59" fmla="*/ 285 h 317"/>
                <a:gd name="T60" fmla="*/ 0 w 246"/>
                <a:gd name="T61" fmla="*/ 30 h 317"/>
                <a:gd name="T62" fmla="*/ 4 w 246"/>
                <a:gd name="T63" fmla="*/ 15 h 317"/>
                <a:gd name="T64" fmla="*/ 15 w 246"/>
                <a:gd name="T65" fmla="*/ 4 h 317"/>
                <a:gd name="T66" fmla="*/ 31 w 246"/>
                <a:gd name="T6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317">
                  <a:moveTo>
                    <a:pt x="31" y="22"/>
                  </a:moveTo>
                  <a:lnTo>
                    <a:pt x="27" y="24"/>
                  </a:lnTo>
                  <a:lnTo>
                    <a:pt x="24" y="27"/>
                  </a:lnTo>
                  <a:lnTo>
                    <a:pt x="24" y="30"/>
                  </a:lnTo>
                  <a:lnTo>
                    <a:pt x="24" y="285"/>
                  </a:lnTo>
                  <a:lnTo>
                    <a:pt x="24" y="290"/>
                  </a:lnTo>
                  <a:lnTo>
                    <a:pt x="27" y="293"/>
                  </a:lnTo>
                  <a:lnTo>
                    <a:pt x="31" y="293"/>
                  </a:lnTo>
                  <a:lnTo>
                    <a:pt x="216" y="293"/>
                  </a:lnTo>
                  <a:lnTo>
                    <a:pt x="219" y="293"/>
                  </a:lnTo>
                  <a:lnTo>
                    <a:pt x="222" y="290"/>
                  </a:lnTo>
                  <a:lnTo>
                    <a:pt x="224" y="285"/>
                  </a:lnTo>
                  <a:lnTo>
                    <a:pt x="224" y="30"/>
                  </a:lnTo>
                  <a:lnTo>
                    <a:pt x="222" y="27"/>
                  </a:lnTo>
                  <a:lnTo>
                    <a:pt x="219" y="24"/>
                  </a:lnTo>
                  <a:lnTo>
                    <a:pt x="216" y="22"/>
                  </a:lnTo>
                  <a:lnTo>
                    <a:pt x="31" y="22"/>
                  </a:lnTo>
                  <a:close/>
                  <a:moveTo>
                    <a:pt x="31" y="0"/>
                  </a:moveTo>
                  <a:lnTo>
                    <a:pt x="216" y="0"/>
                  </a:lnTo>
                  <a:lnTo>
                    <a:pt x="231" y="4"/>
                  </a:lnTo>
                  <a:lnTo>
                    <a:pt x="242" y="15"/>
                  </a:lnTo>
                  <a:lnTo>
                    <a:pt x="246" y="30"/>
                  </a:lnTo>
                  <a:lnTo>
                    <a:pt x="246" y="285"/>
                  </a:lnTo>
                  <a:lnTo>
                    <a:pt x="242" y="300"/>
                  </a:lnTo>
                  <a:lnTo>
                    <a:pt x="231" y="312"/>
                  </a:lnTo>
                  <a:lnTo>
                    <a:pt x="216" y="317"/>
                  </a:lnTo>
                  <a:lnTo>
                    <a:pt x="31" y="317"/>
                  </a:lnTo>
                  <a:lnTo>
                    <a:pt x="15" y="312"/>
                  </a:lnTo>
                  <a:lnTo>
                    <a:pt x="4" y="300"/>
                  </a:lnTo>
                  <a:lnTo>
                    <a:pt x="0" y="285"/>
                  </a:lnTo>
                  <a:lnTo>
                    <a:pt x="0" y="30"/>
                  </a:lnTo>
                  <a:lnTo>
                    <a:pt x="4" y="15"/>
                  </a:lnTo>
                  <a:lnTo>
                    <a:pt x="15" y="4"/>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5" name="Freeform 343">
              <a:extLst>
                <a:ext uri="{FF2B5EF4-FFF2-40B4-BE49-F238E27FC236}">
                  <a16:creationId xmlns:a16="http://schemas.microsoft.com/office/drawing/2014/main" id="{19FFC873-20A8-44D9-BD2A-F47F2B2E643B}"/>
                </a:ext>
              </a:extLst>
            </p:cNvPr>
            <p:cNvSpPr>
              <a:spLocks noEditPoints="1"/>
            </p:cNvSpPr>
            <p:nvPr/>
          </p:nvSpPr>
          <p:spPr bwMode="auto">
            <a:xfrm>
              <a:off x="3159126" y="2506663"/>
              <a:ext cx="53975" cy="44450"/>
            </a:xfrm>
            <a:custGeom>
              <a:avLst/>
              <a:gdLst>
                <a:gd name="T0" fmla="*/ 24 w 69"/>
                <a:gd name="T1" fmla="*/ 24 h 56"/>
                <a:gd name="T2" fmla="*/ 24 w 69"/>
                <a:gd name="T3" fmla="*/ 32 h 56"/>
                <a:gd name="T4" fmla="*/ 45 w 69"/>
                <a:gd name="T5" fmla="*/ 32 h 56"/>
                <a:gd name="T6" fmla="*/ 45 w 69"/>
                <a:gd name="T7" fmla="*/ 24 h 56"/>
                <a:gd name="T8" fmla="*/ 24 w 69"/>
                <a:gd name="T9" fmla="*/ 24 h 56"/>
                <a:gd name="T10" fmla="*/ 21 w 69"/>
                <a:gd name="T11" fmla="*/ 0 h 56"/>
                <a:gd name="T12" fmla="*/ 48 w 69"/>
                <a:gd name="T13" fmla="*/ 0 h 56"/>
                <a:gd name="T14" fmla="*/ 54 w 69"/>
                <a:gd name="T15" fmla="*/ 2 h 56"/>
                <a:gd name="T16" fmla="*/ 60 w 69"/>
                <a:gd name="T17" fmla="*/ 5 h 56"/>
                <a:gd name="T18" fmla="*/ 64 w 69"/>
                <a:gd name="T19" fmla="*/ 9 h 56"/>
                <a:gd name="T20" fmla="*/ 67 w 69"/>
                <a:gd name="T21" fmla="*/ 15 h 56"/>
                <a:gd name="T22" fmla="*/ 69 w 69"/>
                <a:gd name="T23" fmla="*/ 21 h 56"/>
                <a:gd name="T24" fmla="*/ 69 w 69"/>
                <a:gd name="T25" fmla="*/ 33 h 56"/>
                <a:gd name="T26" fmla="*/ 67 w 69"/>
                <a:gd name="T27" fmla="*/ 41 h 56"/>
                <a:gd name="T28" fmla="*/ 64 w 69"/>
                <a:gd name="T29" fmla="*/ 47 h 56"/>
                <a:gd name="T30" fmla="*/ 60 w 69"/>
                <a:gd name="T31" fmla="*/ 51 h 56"/>
                <a:gd name="T32" fmla="*/ 54 w 69"/>
                <a:gd name="T33" fmla="*/ 54 h 56"/>
                <a:gd name="T34" fmla="*/ 48 w 69"/>
                <a:gd name="T35" fmla="*/ 56 h 56"/>
                <a:gd name="T36" fmla="*/ 21 w 69"/>
                <a:gd name="T37" fmla="*/ 56 h 56"/>
                <a:gd name="T38" fmla="*/ 15 w 69"/>
                <a:gd name="T39" fmla="*/ 54 h 56"/>
                <a:gd name="T40" fmla="*/ 9 w 69"/>
                <a:gd name="T41" fmla="*/ 51 h 56"/>
                <a:gd name="T42" fmla="*/ 5 w 69"/>
                <a:gd name="T43" fmla="*/ 47 h 56"/>
                <a:gd name="T44" fmla="*/ 2 w 69"/>
                <a:gd name="T45" fmla="*/ 41 h 56"/>
                <a:gd name="T46" fmla="*/ 0 w 69"/>
                <a:gd name="T47" fmla="*/ 33 h 56"/>
                <a:gd name="T48" fmla="*/ 0 w 69"/>
                <a:gd name="T49" fmla="*/ 21 h 56"/>
                <a:gd name="T50" fmla="*/ 2 w 69"/>
                <a:gd name="T51" fmla="*/ 15 h 56"/>
                <a:gd name="T52" fmla="*/ 5 w 69"/>
                <a:gd name="T53" fmla="*/ 9 h 56"/>
                <a:gd name="T54" fmla="*/ 9 w 69"/>
                <a:gd name="T55" fmla="*/ 5 h 56"/>
                <a:gd name="T56" fmla="*/ 15 w 69"/>
                <a:gd name="T57" fmla="*/ 2 h 56"/>
                <a:gd name="T58" fmla="*/ 21 w 69"/>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56">
                  <a:moveTo>
                    <a:pt x="24" y="24"/>
                  </a:moveTo>
                  <a:lnTo>
                    <a:pt x="24" y="32"/>
                  </a:lnTo>
                  <a:lnTo>
                    <a:pt x="45" y="32"/>
                  </a:lnTo>
                  <a:lnTo>
                    <a:pt x="45" y="24"/>
                  </a:lnTo>
                  <a:lnTo>
                    <a:pt x="24" y="24"/>
                  </a:lnTo>
                  <a:close/>
                  <a:moveTo>
                    <a:pt x="21" y="0"/>
                  </a:moveTo>
                  <a:lnTo>
                    <a:pt x="48" y="0"/>
                  </a:lnTo>
                  <a:lnTo>
                    <a:pt x="54" y="2"/>
                  </a:lnTo>
                  <a:lnTo>
                    <a:pt x="60" y="5"/>
                  </a:lnTo>
                  <a:lnTo>
                    <a:pt x="64" y="9"/>
                  </a:lnTo>
                  <a:lnTo>
                    <a:pt x="67" y="15"/>
                  </a:lnTo>
                  <a:lnTo>
                    <a:pt x="69" y="21"/>
                  </a:lnTo>
                  <a:lnTo>
                    <a:pt x="69" y="33"/>
                  </a:lnTo>
                  <a:lnTo>
                    <a:pt x="67" y="41"/>
                  </a:lnTo>
                  <a:lnTo>
                    <a:pt x="64" y="47"/>
                  </a:lnTo>
                  <a:lnTo>
                    <a:pt x="60" y="51"/>
                  </a:lnTo>
                  <a:lnTo>
                    <a:pt x="54" y="54"/>
                  </a:lnTo>
                  <a:lnTo>
                    <a:pt x="48" y="56"/>
                  </a:lnTo>
                  <a:lnTo>
                    <a:pt x="21" y="56"/>
                  </a:lnTo>
                  <a:lnTo>
                    <a:pt x="15" y="54"/>
                  </a:lnTo>
                  <a:lnTo>
                    <a:pt x="9" y="51"/>
                  </a:lnTo>
                  <a:lnTo>
                    <a:pt x="5" y="47"/>
                  </a:lnTo>
                  <a:lnTo>
                    <a:pt x="2" y="41"/>
                  </a:lnTo>
                  <a:lnTo>
                    <a:pt x="0" y="33"/>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6" name="Freeform 344">
              <a:extLst>
                <a:ext uri="{FF2B5EF4-FFF2-40B4-BE49-F238E27FC236}">
                  <a16:creationId xmlns:a16="http://schemas.microsoft.com/office/drawing/2014/main" id="{9B80972D-7AC2-4788-8233-9B88A53B71FF}"/>
                </a:ext>
              </a:extLst>
            </p:cNvPr>
            <p:cNvSpPr>
              <a:spLocks/>
            </p:cNvSpPr>
            <p:nvPr/>
          </p:nvSpPr>
          <p:spPr bwMode="auto">
            <a:xfrm>
              <a:off x="3163888" y="2211388"/>
              <a:ext cx="42863" cy="30162"/>
            </a:xfrm>
            <a:custGeom>
              <a:avLst/>
              <a:gdLst>
                <a:gd name="T0" fmla="*/ 19 w 52"/>
                <a:gd name="T1" fmla="*/ 0 h 39"/>
                <a:gd name="T2" fmla="*/ 33 w 52"/>
                <a:gd name="T3" fmla="*/ 0 h 39"/>
                <a:gd name="T4" fmla="*/ 39 w 52"/>
                <a:gd name="T5" fmla="*/ 0 h 39"/>
                <a:gd name="T6" fmla="*/ 45 w 52"/>
                <a:gd name="T7" fmla="*/ 3 h 39"/>
                <a:gd name="T8" fmla="*/ 49 w 52"/>
                <a:gd name="T9" fmla="*/ 7 h 39"/>
                <a:gd name="T10" fmla="*/ 52 w 52"/>
                <a:gd name="T11" fmla="*/ 13 h 39"/>
                <a:gd name="T12" fmla="*/ 52 w 52"/>
                <a:gd name="T13" fmla="*/ 19 h 39"/>
                <a:gd name="T14" fmla="*/ 52 w 52"/>
                <a:gd name="T15" fmla="*/ 25 h 39"/>
                <a:gd name="T16" fmla="*/ 49 w 52"/>
                <a:gd name="T17" fmla="*/ 31 h 39"/>
                <a:gd name="T18" fmla="*/ 45 w 52"/>
                <a:gd name="T19" fmla="*/ 36 h 39"/>
                <a:gd name="T20" fmla="*/ 39 w 52"/>
                <a:gd name="T21" fmla="*/ 39 h 39"/>
                <a:gd name="T22" fmla="*/ 33 w 52"/>
                <a:gd name="T23" fmla="*/ 39 h 39"/>
                <a:gd name="T24" fmla="*/ 19 w 52"/>
                <a:gd name="T25" fmla="*/ 39 h 39"/>
                <a:gd name="T26" fmla="*/ 13 w 52"/>
                <a:gd name="T27" fmla="*/ 39 h 39"/>
                <a:gd name="T28" fmla="*/ 9 w 52"/>
                <a:gd name="T29" fmla="*/ 36 h 39"/>
                <a:gd name="T30" fmla="*/ 4 w 52"/>
                <a:gd name="T31" fmla="*/ 31 h 39"/>
                <a:gd name="T32" fmla="*/ 1 w 52"/>
                <a:gd name="T33" fmla="*/ 25 h 39"/>
                <a:gd name="T34" fmla="*/ 0 w 52"/>
                <a:gd name="T35" fmla="*/ 19 h 39"/>
                <a:gd name="T36" fmla="*/ 1 w 52"/>
                <a:gd name="T37" fmla="*/ 13 h 39"/>
                <a:gd name="T38" fmla="*/ 4 w 52"/>
                <a:gd name="T39" fmla="*/ 7 h 39"/>
                <a:gd name="T40" fmla="*/ 9 w 52"/>
                <a:gd name="T41" fmla="*/ 3 h 39"/>
                <a:gd name="T42" fmla="*/ 13 w 52"/>
                <a:gd name="T43" fmla="*/ 0 h 39"/>
                <a:gd name="T44" fmla="*/ 19 w 52"/>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39">
                  <a:moveTo>
                    <a:pt x="19" y="0"/>
                  </a:moveTo>
                  <a:lnTo>
                    <a:pt x="33" y="0"/>
                  </a:lnTo>
                  <a:lnTo>
                    <a:pt x="39" y="0"/>
                  </a:lnTo>
                  <a:lnTo>
                    <a:pt x="45" y="3"/>
                  </a:lnTo>
                  <a:lnTo>
                    <a:pt x="49" y="7"/>
                  </a:lnTo>
                  <a:lnTo>
                    <a:pt x="52" y="13"/>
                  </a:lnTo>
                  <a:lnTo>
                    <a:pt x="52" y="19"/>
                  </a:lnTo>
                  <a:lnTo>
                    <a:pt x="52" y="25"/>
                  </a:lnTo>
                  <a:lnTo>
                    <a:pt x="49" y="31"/>
                  </a:lnTo>
                  <a:lnTo>
                    <a:pt x="45" y="36"/>
                  </a:lnTo>
                  <a:lnTo>
                    <a:pt x="39" y="39"/>
                  </a:lnTo>
                  <a:lnTo>
                    <a:pt x="33" y="39"/>
                  </a:lnTo>
                  <a:lnTo>
                    <a:pt x="19" y="39"/>
                  </a:lnTo>
                  <a:lnTo>
                    <a:pt x="13" y="39"/>
                  </a:lnTo>
                  <a:lnTo>
                    <a:pt x="9" y="36"/>
                  </a:lnTo>
                  <a:lnTo>
                    <a:pt x="4" y="31"/>
                  </a:lnTo>
                  <a:lnTo>
                    <a:pt x="1" y="25"/>
                  </a:lnTo>
                  <a:lnTo>
                    <a:pt x="0" y="19"/>
                  </a:lnTo>
                  <a:lnTo>
                    <a:pt x="1" y="13"/>
                  </a:lnTo>
                  <a:lnTo>
                    <a:pt x="4" y="7"/>
                  </a:lnTo>
                  <a:lnTo>
                    <a:pt x="9"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7" name="Freeform 345">
              <a:extLst>
                <a:ext uri="{FF2B5EF4-FFF2-40B4-BE49-F238E27FC236}">
                  <a16:creationId xmlns:a16="http://schemas.microsoft.com/office/drawing/2014/main" id="{1AF114CF-EA62-4B52-A35F-0A3E9E32BDC0}"/>
                </a:ext>
              </a:extLst>
            </p:cNvPr>
            <p:cNvSpPr>
              <a:spLocks/>
            </p:cNvSpPr>
            <p:nvPr/>
          </p:nvSpPr>
          <p:spPr bwMode="auto">
            <a:xfrm>
              <a:off x="3097213" y="2292350"/>
              <a:ext cx="176213" cy="238125"/>
            </a:xfrm>
            <a:custGeom>
              <a:avLst/>
              <a:gdLst>
                <a:gd name="T0" fmla="*/ 89 w 222"/>
                <a:gd name="T1" fmla="*/ 0 h 300"/>
                <a:gd name="T2" fmla="*/ 104 w 222"/>
                <a:gd name="T3" fmla="*/ 136 h 300"/>
                <a:gd name="T4" fmla="*/ 115 w 222"/>
                <a:gd name="T5" fmla="*/ 77 h 300"/>
                <a:gd name="T6" fmla="*/ 130 w 222"/>
                <a:gd name="T7" fmla="*/ 145 h 300"/>
                <a:gd name="T8" fmla="*/ 139 w 222"/>
                <a:gd name="T9" fmla="*/ 128 h 300"/>
                <a:gd name="T10" fmla="*/ 158 w 222"/>
                <a:gd name="T11" fmla="*/ 152 h 300"/>
                <a:gd name="T12" fmla="*/ 222 w 222"/>
                <a:gd name="T13" fmla="*/ 152 h 300"/>
                <a:gd name="T14" fmla="*/ 222 w 222"/>
                <a:gd name="T15" fmla="*/ 175 h 300"/>
                <a:gd name="T16" fmla="*/ 146 w 222"/>
                <a:gd name="T17" fmla="*/ 175 h 300"/>
                <a:gd name="T18" fmla="*/ 143 w 222"/>
                <a:gd name="T19" fmla="*/ 172 h 300"/>
                <a:gd name="T20" fmla="*/ 122 w 222"/>
                <a:gd name="T21" fmla="*/ 213 h 300"/>
                <a:gd name="T22" fmla="*/ 118 w 222"/>
                <a:gd name="T23" fmla="*/ 191 h 300"/>
                <a:gd name="T24" fmla="*/ 97 w 222"/>
                <a:gd name="T25" fmla="*/ 300 h 300"/>
                <a:gd name="T26" fmla="*/ 89 w 222"/>
                <a:gd name="T27" fmla="*/ 219 h 300"/>
                <a:gd name="T28" fmla="*/ 88 w 222"/>
                <a:gd name="T29" fmla="*/ 237 h 300"/>
                <a:gd name="T30" fmla="*/ 61 w 222"/>
                <a:gd name="T31" fmla="*/ 175 h 300"/>
                <a:gd name="T32" fmla="*/ 0 w 222"/>
                <a:gd name="T33" fmla="*/ 175 h 300"/>
                <a:gd name="T34" fmla="*/ 0 w 222"/>
                <a:gd name="T35" fmla="*/ 152 h 300"/>
                <a:gd name="T36" fmla="*/ 73 w 222"/>
                <a:gd name="T37" fmla="*/ 152 h 300"/>
                <a:gd name="T38" fmla="*/ 89 w 222"/>
                <a:gd name="T39"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300">
                  <a:moveTo>
                    <a:pt x="89" y="0"/>
                  </a:moveTo>
                  <a:lnTo>
                    <a:pt x="104" y="136"/>
                  </a:lnTo>
                  <a:lnTo>
                    <a:pt x="115" y="77"/>
                  </a:lnTo>
                  <a:lnTo>
                    <a:pt x="130" y="145"/>
                  </a:lnTo>
                  <a:lnTo>
                    <a:pt x="139" y="128"/>
                  </a:lnTo>
                  <a:lnTo>
                    <a:pt x="158" y="152"/>
                  </a:lnTo>
                  <a:lnTo>
                    <a:pt x="222" y="152"/>
                  </a:lnTo>
                  <a:lnTo>
                    <a:pt x="222" y="175"/>
                  </a:lnTo>
                  <a:lnTo>
                    <a:pt x="146" y="175"/>
                  </a:lnTo>
                  <a:lnTo>
                    <a:pt x="143" y="172"/>
                  </a:lnTo>
                  <a:lnTo>
                    <a:pt x="122" y="213"/>
                  </a:lnTo>
                  <a:lnTo>
                    <a:pt x="118" y="191"/>
                  </a:lnTo>
                  <a:lnTo>
                    <a:pt x="97" y="300"/>
                  </a:lnTo>
                  <a:lnTo>
                    <a:pt x="89" y="219"/>
                  </a:lnTo>
                  <a:lnTo>
                    <a:pt x="88" y="237"/>
                  </a:lnTo>
                  <a:lnTo>
                    <a:pt x="61" y="175"/>
                  </a:lnTo>
                  <a:lnTo>
                    <a:pt x="0" y="175"/>
                  </a:lnTo>
                  <a:lnTo>
                    <a:pt x="0" y="152"/>
                  </a:lnTo>
                  <a:lnTo>
                    <a:pt x="73" y="152"/>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8" name="Freeform 346">
              <a:extLst>
                <a:ext uri="{FF2B5EF4-FFF2-40B4-BE49-F238E27FC236}">
                  <a16:creationId xmlns:a16="http://schemas.microsoft.com/office/drawing/2014/main" id="{F037B0BC-2A41-492F-96F7-C0531EC446AE}"/>
                </a:ext>
              </a:extLst>
            </p:cNvPr>
            <p:cNvSpPr>
              <a:spLocks noEditPoints="1"/>
            </p:cNvSpPr>
            <p:nvPr/>
          </p:nvSpPr>
          <p:spPr bwMode="auto">
            <a:xfrm>
              <a:off x="3136901" y="2271713"/>
              <a:ext cx="96838" cy="96837"/>
            </a:xfrm>
            <a:custGeom>
              <a:avLst/>
              <a:gdLst>
                <a:gd name="T0" fmla="*/ 62 w 121"/>
                <a:gd name="T1" fmla="*/ 24 h 121"/>
                <a:gd name="T2" fmla="*/ 47 w 121"/>
                <a:gd name="T3" fmla="*/ 27 h 121"/>
                <a:gd name="T4" fmla="*/ 35 w 121"/>
                <a:gd name="T5" fmla="*/ 35 h 121"/>
                <a:gd name="T6" fmla="*/ 27 w 121"/>
                <a:gd name="T7" fmla="*/ 47 h 121"/>
                <a:gd name="T8" fmla="*/ 24 w 121"/>
                <a:gd name="T9" fmla="*/ 62 h 121"/>
                <a:gd name="T10" fmla="*/ 27 w 121"/>
                <a:gd name="T11" fmla="*/ 75 h 121"/>
                <a:gd name="T12" fmla="*/ 35 w 121"/>
                <a:gd name="T13" fmla="*/ 87 h 121"/>
                <a:gd name="T14" fmla="*/ 47 w 121"/>
                <a:gd name="T15" fmla="*/ 94 h 121"/>
                <a:gd name="T16" fmla="*/ 62 w 121"/>
                <a:gd name="T17" fmla="*/ 97 h 121"/>
                <a:gd name="T18" fmla="*/ 75 w 121"/>
                <a:gd name="T19" fmla="*/ 94 h 121"/>
                <a:gd name="T20" fmla="*/ 87 w 121"/>
                <a:gd name="T21" fmla="*/ 87 h 121"/>
                <a:gd name="T22" fmla="*/ 96 w 121"/>
                <a:gd name="T23" fmla="*/ 75 h 121"/>
                <a:gd name="T24" fmla="*/ 99 w 121"/>
                <a:gd name="T25" fmla="*/ 62 h 121"/>
                <a:gd name="T26" fmla="*/ 96 w 121"/>
                <a:gd name="T27" fmla="*/ 47 h 121"/>
                <a:gd name="T28" fmla="*/ 87 w 121"/>
                <a:gd name="T29" fmla="*/ 35 h 121"/>
                <a:gd name="T30" fmla="*/ 75 w 121"/>
                <a:gd name="T31" fmla="*/ 27 h 121"/>
                <a:gd name="T32" fmla="*/ 62 w 121"/>
                <a:gd name="T33" fmla="*/ 24 h 121"/>
                <a:gd name="T34" fmla="*/ 62 w 121"/>
                <a:gd name="T35" fmla="*/ 0 h 121"/>
                <a:gd name="T36" fmla="*/ 80 w 121"/>
                <a:gd name="T37" fmla="*/ 3 h 121"/>
                <a:gd name="T38" fmla="*/ 96 w 121"/>
                <a:gd name="T39" fmla="*/ 12 h 121"/>
                <a:gd name="T40" fmla="*/ 109 w 121"/>
                <a:gd name="T41" fmla="*/ 26 h 121"/>
                <a:gd name="T42" fmla="*/ 118 w 121"/>
                <a:gd name="T43" fmla="*/ 42 h 121"/>
                <a:gd name="T44" fmla="*/ 121 w 121"/>
                <a:gd name="T45" fmla="*/ 62 h 121"/>
                <a:gd name="T46" fmla="*/ 118 w 121"/>
                <a:gd name="T47" fmla="*/ 80 h 121"/>
                <a:gd name="T48" fmla="*/ 109 w 121"/>
                <a:gd name="T49" fmla="*/ 96 h 121"/>
                <a:gd name="T50" fmla="*/ 96 w 121"/>
                <a:gd name="T51" fmla="*/ 109 h 121"/>
                <a:gd name="T52" fmla="*/ 80 w 121"/>
                <a:gd name="T53" fmla="*/ 118 h 121"/>
                <a:gd name="T54" fmla="*/ 62 w 121"/>
                <a:gd name="T55" fmla="*/ 121 h 121"/>
                <a:gd name="T56" fmla="*/ 42 w 121"/>
                <a:gd name="T57" fmla="*/ 118 h 121"/>
                <a:gd name="T58" fmla="*/ 26 w 121"/>
                <a:gd name="T59" fmla="*/ 109 h 121"/>
                <a:gd name="T60" fmla="*/ 12 w 121"/>
                <a:gd name="T61" fmla="*/ 96 h 121"/>
                <a:gd name="T62" fmla="*/ 3 w 121"/>
                <a:gd name="T63" fmla="*/ 80 h 121"/>
                <a:gd name="T64" fmla="*/ 0 w 121"/>
                <a:gd name="T65" fmla="*/ 62 h 121"/>
                <a:gd name="T66" fmla="*/ 3 w 121"/>
                <a:gd name="T67" fmla="*/ 42 h 121"/>
                <a:gd name="T68" fmla="*/ 12 w 121"/>
                <a:gd name="T69" fmla="*/ 26 h 121"/>
                <a:gd name="T70" fmla="*/ 26 w 121"/>
                <a:gd name="T71" fmla="*/ 12 h 121"/>
                <a:gd name="T72" fmla="*/ 42 w 121"/>
                <a:gd name="T73" fmla="*/ 3 h 121"/>
                <a:gd name="T74" fmla="*/ 62 w 121"/>
                <a:gd name="T7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21">
                  <a:moveTo>
                    <a:pt x="62" y="24"/>
                  </a:moveTo>
                  <a:lnTo>
                    <a:pt x="47" y="27"/>
                  </a:lnTo>
                  <a:lnTo>
                    <a:pt x="35" y="35"/>
                  </a:lnTo>
                  <a:lnTo>
                    <a:pt x="27" y="47"/>
                  </a:lnTo>
                  <a:lnTo>
                    <a:pt x="24" y="62"/>
                  </a:lnTo>
                  <a:lnTo>
                    <a:pt x="27" y="75"/>
                  </a:lnTo>
                  <a:lnTo>
                    <a:pt x="35" y="87"/>
                  </a:lnTo>
                  <a:lnTo>
                    <a:pt x="47" y="94"/>
                  </a:lnTo>
                  <a:lnTo>
                    <a:pt x="62" y="97"/>
                  </a:lnTo>
                  <a:lnTo>
                    <a:pt x="75" y="94"/>
                  </a:lnTo>
                  <a:lnTo>
                    <a:pt x="87" y="87"/>
                  </a:lnTo>
                  <a:lnTo>
                    <a:pt x="96" y="75"/>
                  </a:lnTo>
                  <a:lnTo>
                    <a:pt x="99" y="62"/>
                  </a:lnTo>
                  <a:lnTo>
                    <a:pt x="96" y="47"/>
                  </a:lnTo>
                  <a:lnTo>
                    <a:pt x="87" y="35"/>
                  </a:lnTo>
                  <a:lnTo>
                    <a:pt x="75" y="27"/>
                  </a:lnTo>
                  <a:lnTo>
                    <a:pt x="62" y="24"/>
                  </a:lnTo>
                  <a:close/>
                  <a:moveTo>
                    <a:pt x="62" y="0"/>
                  </a:moveTo>
                  <a:lnTo>
                    <a:pt x="80" y="3"/>
                  </a:lnTo>
                  <a:lnTo>
                    <a:pt x="96" y="12"/>
                  </a:lnTo>
                  <a:lnTo>
                    <a:pt x="109" y="26"/>
                  </a:lnTo>
                  <a:lnTo>
                    <a:pt x="118" y="42"/>
                  </a:lnTo>
                  <a:lnTo>
                    <a:pt x="121" y="62"/>
                  </a:lnTo>
                  <a:lnTo>
                    <a:pt x="118" y="80"/>
                  </a:lnTo>
                  <a:lnTo>
                    <a:pt x="109" y="96"/>
                  </a:lnTo>
                  <a:lnTo>
                    <a:pt x="96" y="109"/>
                  </a:lnTo>
                  <a:lnTo>
                    <a:pt x="80" y="118"/>
                  </a:lnTo>
                  <a:lnTo>
                    <a:pt x="62" y="121"/>
                  </a:lnTo>
                  <a:lnTo>
                    <a:pt x="42" y="118"/>
                  </a:lnTo>
                  <a:lnTo>
                    <a:pt x="26" y="109"/>
                  </a:lnTo>
                  <a:lnTo>
                    <a:pt x="12" y="96"/>
                  </a:lnTo>
                  <a:lnTo>
                    <a:pt x="3" y="80"/>
                  </a:lnTo>
                  <a:lnTo>
                    <a:pt x="0" y="62"/>
                  </a:lnTo>
                  <a:lnTo>
                    <a:pt x="3" y="42"/>
                  </a:lnTo>
                  <a:lnTo>
                    <a:pt x="12" y="26"/>
                  </a:lnTo>
                  <a:lnTo>
                    <a:pt x="26" y="12"/>
                  </a:lnTo>
                  <a:lnTo>
                    <a:pt x="42"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9" name="Freeform 347">
              <a:extLst>
                <a:ext uri="{FF2B5EF4-FFF2-40B4-BE49-F238E27FC236}">
                  <a16:creationId xmlns:a16="http://schemas.microsoft.com/office/drawing/2014/main" id="{DBA3393D-968D-4F38-9167-5D14E21B51EC}"/>
                </a:ext>
              </a:extLst>
            </p:cNvPr>
            <p:cNvSpPr>
              <a:spLocks noEditPoints="1"/>
            </p:cNvSpPr>
            <p:nvPr/>
          </p:nvSpPr>
          <p:spPr bwMode="auto">
            <a:xfrm>
              <a:off x="3154363" y="2295525"/>
              <a:ext cx="60325" cy="61912"/>
            </a:xfrm>
            <a:custGeom>
              <a:avLst/>
              <a:gdLst>
                <a:gd name="T0" fmla="*/ 53 w 78"/>
                <a:gd name="T1" fmla="*/ 24 h 78"/>
                <a:gd name="T2" fmla="*/ 51 w 78"/>
                <a:gd name="T3" fmla="*/ 24 h 78"/>
                <a:gd name="T4" fmla="*/ 50 w 78"/>
                <a:gd name="T5" fmla="*/ 26 h 78"/>
                <a:gd name="T6" fmla="*/ 47 w 78"/>
                <a:gd name="T7" fmla="*/ 29 h 78"/>
                <a:gd name="T8" fmla="*/ 38 w 78"/>
                <a:gd name="T9" fmla="*/ 38 h 78"/>
                <a:gd name="T10" fmla="*/ 29 w 78"/>
                <a:gd name="T11" fmla="*/ 29 h 78"/>
                <a:gd name="T12" fmla="*/ 27 w 78"/>
                <a:gd name="T13" fmla="*/ 26 h 78"/>
                <a:gd name="T14" fmla="*/ 24 w 78"/>
                <a:gd name="T15" fmla="*/ 24 h 78"/>
                <a:gd name="T16" fmla="*/ 24 w 78"/>
                <a:gd name="T17" fmla="*/ 27 h 78"/>
                <a:gd name="T18" fmla="*/ 24 w 78"/>
                <a:gd name="T19" fmla="*/ 29 h 78"/>
                <a:gd name="T20" fmla="*/ 24 w 78"/>
                <a:gd name="T21" fmla="*/ 32 h 78"/>
                <a:gd name="T22" fmla="*/ 27 w 78"/>
                <a:gd name="T23" fmla="*/ 35 h 78"/>
                <a:gd name="T24" fmla="*/ 30 w 78"/>
                <a:gd name="T25" fmla="*/ 39 h 78"/>
                <a:gd name="T26" fmla="*/ 35 w 78"/>
                <a:gd name="T27" fmla="*/ 44 h 78"/>
                <a:gd name="T28" fmla="*/ 41 w 78"/>
                <a:gd name="T29" fmla="*/ 50 h 78"/>
                <a:gd name="T30" fmla="*/ 48 w 78"/>
                <a:gd name="T31" fmla="*/ 39 h 78"/>
                <a:gd name="T32" fmla="*/ 54 w 78"/>
                <a:gd name="T33" fmla="*/ 32 h 78"/>
                <a:gd name="T34" fmla="*/ 56 w 78"/>
                <a:gd name="T35" fmla="*/ 26 h 78"/>
                <a:gd name="T36" fmla="*/ 54 w 78"/>
                <a:gd name="T37" fmla="*/ 24 h 78"/>
                <a:gd name="T38" fmla="*/ 54 w 78"/>
                <a:gd name="T39" fmla="*/ 24 h 78"/>
                <a:gd name="T40" fmla="*/ 53 w 78"/>
                <a:gd name="T41" fmla="*/ 24 h 78"/>
                <a:gd name="T42" fmla="*/ 53 w 78"/>
                <a:gd name="T43" fmla="*/ 0 h 78"/>
                <a:gd name="T44" fmla="*/ 60 w 78"/>
                <a:gd name="T45" fmla="*/ 2 h 78"/>
                <a:gd name="T46" fmla="*/ 65 w 78"/>
                <a:gd name="T47" fmla="*/ 3 h 78"/>
                <a:gd name="T48" fmla="*/ 69 w 78"/>
                <a:gd name="T49" fmla="*/ 6 h 78"/>
                <a:gd name="T50" fmla="*/ 72 w 78"/>
                <a:gd name="T51" fmla="*/ 9 h 78"/>
                <a:gd name="T52" fmla="*/ 73 w 78"/>
                <a:gd name="T53" fmla="*/ 12 h 78"/>
                <a:gd name="T54" fmla="*/ 75 w 78"/>
                <a:gd name="T55" fmla="*/ 14 h 78"/>
                <a:gd name="T56" fmla="*/ 78 w 78"/>
                <a:gd name="T57" fmla="*/ 26 h 78"/>
                <a:gd name="T58" fmla="*/ 76 w 78"/>
                <a:gd name="T59" fmla="*/ 39 h 78"/>
                <a:gd name="T60" fmla="*/ 69 w 78"/>
                <a:gd name="T61" fmla="*/ 51 h 78"/>
                <a:gd name="T62" fmla="*/ 60 w 78"/>
                <a:gd name="T63" fmla="*/ 61 h 78"/>
                <a:gd name="T64" fmla="*/ 53 w 78"/>
                <a:gd name="T65" fmla="*/ 69 h 78"/>
                <a:gd name="T66" fmla="*/ 47 w 78"/>
                <a:gd name="T67" fmla="*/ 73 h 78"/>
                <a:gd name="T68" fmla="*/ 41 w 78"/>
                <a:gd name="T69" fmla="*/ 78 h 78"/>
                <a:gd name="T70" fmla="*/ 33 w 78"/>
                <a:gd name="T71" fmla="*/ 73 h 78"/>
                <a:gd name="T72" fmla="*/ 26 w 78"/>
                <a:gd name="T73" fmla="*/ 67 h 78"/>
                <a:gd name="T74" fmla="*/ 15 w 78"/>
                <a:gd name="T75" fmla="*/ 57 h 78"/>
                <a:gd name="T76" fmla="*/ 6 w 78"/>
                <a:gd name="T77" fmla="*/ 45 h 78"/>
                <a:gd name="T78" fmla="*/ 0 w 78"/>
                <a:gd name="T79" fmla="*/ 32 h 78"/>
                <a:gd name="T80" fmla="*/ 3 w 78"/>
                <a:gd name="T81" fmla="*/ 17 h 78"/>
                <a:gd name="T82" fmla="*/ 6 w 78"/>
                <a:gd name="T83" fmla="*/ 11 h 78"/>
                <a:gd name="T84" fmla="*/ 9 w 78"/>
                <a:gd name="T85" fmla="*/ 6 h 78"/>
                <a:gd name="T86" fmla="*/ 14 w 78"/>
                <a:gd name="T87" fmla="*/ 5 h 78"/>
                <a:gd name="T88" fmla="*/ 17 w 78"/>
                <a:gd name="T89" fmla="*/ 2 h 78"/>
                <a:gd name="T90" fmla="*/ 21 w 78"/>
                <a:gd name="T91" fmla="*/ 2 h 78"/>
                <a:gd name="T92" fmla="*/ 24 w 78"/>
                <a:gd name="T93" fmla="*/ 2 h 78"/>
                <a:gd name="T94" fmla="*/ 29 w 78"/>
                <a:gd name="T95" fmla="*/ 2 h 78"/>
                <a:gd name="T96" fmla="*/ 33 w 78"/>
                <a:gd name="T97" fmla="*/ 3 h 78"/>
                <a:gd name="T98" fmla="*/ 38 w 78"/>
                <a:gd name="T99" fmla="*/ 6 h 78"/>
                <a:gd name="T100" fmla="*/ 45 w 78"/>
                <a:gd name="T101" fmla="*/ 2 h 78"/>
                <a:gd name="T102" fmla="*/ 53 w 78"/>
                <a:gd name="T10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78">
                  <a:moveTo>
                    <a:pt x="53" y="24"/>
                  </a:moveTo>
                  <a:lnTo>
                    <a:pt x="51" y="24"/>
                  </a:lnTo>
                  <a:lnTo>
                    <a:pt x="50" y="26"/>
                  </a:lnTo>
                  <a:lnTo>
                    <a:pt x="47" y="29"/>
                  </a:lnTo>
                  <a:lnTo>
                    <a:pt x="38" y="38"/>
                  </a:lnTo>
                  <a:lnTo>
                    <a:pt x="29" y="29"/>
                  </a:lnTo>
                  <a:lnTo>
                    <a:pt x="27" y="26"/>
                  </a:lnTo>
                  <a:lnTo>
                    <a:pt x="24" y="24"/>
                  </a:lnTo>
                  <a:lnTo>
                    <a:pt x="24" y="27"/>
                  </a:lnTo>
                  <a:lnTo>
                    <a:pt x="24" y="29"/>
                  </a:lnTo>
                  <a:lnTo>
                    <a:pt x="24" y="32"/>
                  </a:lnTo>
                  <a:lnTo>
                    <a:pt x="27" y="35"/>
                  </a:lnTo>
                  <a:lnTo>
                    <a:pt x="30" y="39"/>
                  </a:lnTo>
                  <a:lnTo>
                    <a:pt x="35" y="44"/>
                  </a:lnTo>
                  <a:lnTo>
                    <a:pt x="41" y="50"/>
                  </a:lnTo>
                  <a:lnTo>
                    <a:pt x="48" y="39"/>
                  </a:lnTo>
                  <a:lnTo>
                    <a:pt x="54" y="32"/>
                  </a:lnTo>
                  <a:lnTo>
                    <a:pt x="56" y="26"/>
                  </a:lnTo>
                  <a:lnTo>
                    <a:pt x="54" y="24"/>
                  </a:lnTo>
                  <a:lnTo>
                    <a:pt x="54" y="24"/>
                  </a:lnTo>
                  <a:lnTo>
                    <a:pt x="53" y="24"/>
                  </a:lnTo>
                  <a:close/>
                  <a:moveTo>
                    <a:pt x="53" y="0"/>
                  </a:moveTo>
                  <a:lnTo>
                    <a:pt x="60" y="2"/>
                  </a:lnTo>
                  <a:lnTo>
                    <a:pt x="65" y="3"/>
                  </a:lnTo>
                  <a:lnTo>
                    <a:pt x="69" y="6"/>
                  </a:lnTo>
                  <a:lnTo>
                    <a:pt x="72" y="9"/>
                  </a:lnTo>
                  <a:lnTo>
                    <a:pt x="73" y="12"/>
                  </a:lnTo>
                  <a:lnTo>
                    <a:pt x="75" y="14"/>
                  </a:lnTo>
                  <a:lnTo>
                    <a:pt x="78" y="26"/>
                  </a:lnTo>
                  <a:lnTo>
                    <a:pt x="76" y="39"/>
                  </a:lnTo>
                  <a:lnTo>
                    <a:pt x="69" y="51"/>
                  </a:lnTo>
                  <a:lnTo>
                    <a:pt x="60" y="61"/>
                  </a:lnTo>
                  <a:lnTo>
                    <a:pt x="53" y="69"/>
                  </a:lnTo>
                  <a:lnTo>
                    <a:pt x="47" y="73"/>
                  </a:lnTo>
                  <a:lnTo>
                    <a:pt x="41" y="78"/>
                  </a:lnTo>
                  <a:lnTo>
                    <a:pt x="33" y="73"/>
                  </a:lnTo>
                  <a:lnTo>
                    <a:pt x="26" y="67"/>
                  </a:lnTo>
                  <a:lnTo>
                    <a:pt x="15" y="57"/>
                  </a:lnTo>
                  <a:lnTo>
                    <a:pt x="6" y="45"/>
                  </a:lnTo>
                  <a:lnTo>
                    <a:pt x="0" y="32"/>
                  </a:lnTo>
                  <a:lnTo>
                    <a:pt x="3" y="17"/>
                  </a:lnTo>
                  <a:lnTo>
                    <a:pt x="6" y="11"/>
                  </a:lnTo>
                  <a:lnTo>
                    <a:pt x="9" y="6"/>
                  </a:lnTo>
                  <a:lnTo>
                    <a:pt x="14" y="5"/>
                  </a:lnTo>
                  <a:lnTo>
                    <a:pt x="17" y="2"/>
                  </a:lnTo>
                  <a:lnTo>
                    <a:pt x="21" y="2"/>
                  </a:lnTo>
                  <a:lnTo>
                    <a:pt x="24" y="2"/>
                  </a:lnTo>
                  <a:lnTo>
                    <a:pt x="29" y="2"/>
                  </a:lnTo>
                  <a:lnTo>
                    <a:pt x="33" y="3"/>
                  </a:lnTo>
                  <a:lnTo>
                    <a:pt x="38" y="6"/>
                  </a:lnTo>
                  <a:lnTo>
                    <a:pt x="45" y="2"/>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0" name="Freeform 348">
              <a:extLst>
                <a:ext uri="{FF2B5EF4-FFF2-40B4-BE49-F238E27FC236}">
                  <a16:creationId xmlns:a16="http://schemas.microsoft.com/office/drawing/2014/main" id="{36DB0908-D6BA-44B8-9B81-DA2BBC180F23}"/>
                </a:ext>
              </a:extLst>
            </p:cNvPr>
            <p:cNvSpPr>
              <a:spLocks noEditPoints="1"/>
            </p:cNvSpPr>
            <p:nvPr/>
          </p:nvSpPr>
          <p:spPr bwMode="auto">
            <a:xfrm>
              <a:off x="3636963" y="2344738"/>
              <a:ext cx="236538" cy="423862"/>
            </a:xfrm>
            <a:custGeom>
              <a:avLst/>
              <a:gdLst>
                <a:gd name="T0" fmla="*/ 82 w 297"/>
                <a:gd name="T1" fmla="*/ 61 h 532"/>
                <a:gd name="T2" fmla="*/ 79 w 297"/>
                <a:gd name="T3" fmla="*/ 67 h 532"/>
                <a:gd name="T4" fmla="*/ 74 w 297"/>
                <a:gd name="T5" fmla="*/ 78 h 532"/>
                <a:gd name="T6" fmla="*/ 64 w 297"/>
                <a:gd name="T7" fmla="*/ 87 h 532"/>
                <a:gd name="T8" fmla="*/ 53 w 297"/>
                <a:gd name="T9" fmla="*/ 93 h 532"/>
                <a:gd name="T10" fmla="*/ 26 w 297"/>
                <a:gd name="T11" fmla="*/ 112 h 532"/>
                <a:gd name="T12" fmla="*/ 22 w 297"/>
                <a:gd name="T13" fmla="*/ 404 h 532"/>
                <a:gd name="T14" fmla="*/ 38 w 297"/>
                <a:gd name="T15" fmla="*/ 434 h 532"/>
                <a:gd name="T16" fmla="*/ 62 w 297"/>
                <a:gd name="T17" fmla="*/ 441 h 532"/>
                <a:gd name="T18" fmla="*/ 67 w 297"/>
                <a:gd name="T19" fmla="*/ 447 h 532"/>
                <a:gd name="T20" fmla="*/ 76 w 297"/>
                <a:gd name="T21" fmla="*/ 457 h 532"/>
                <a:gd name="T22" fmla="*/ 79 w 297"/>
                <a:gd name="T23" fmla="*/ 475 h 532"/>
                <a:gd name="T24" fmla="*/ 82 w 297"/>
                <a:gd name="T25" fmla="*/ 510 h 532"/>
                <a:gd name="T26" fmla="*/ 215 w 297"/>
                <a:gd name="T27" fmla="*/ 480 h 532"/>
                <a:gd name="T28" fmla="*/ 218 w 297"/>
                <a:gd name="T29" fmla="*/ 469 h 532"/>
                <a:gd name="T30" fmla="*/ 227 w 297"/>
                <a:gd name="T31" fmla="*/ 450 h 532"/>
                <a:gd name="T32" fmla="*/ 230 w 297"/>
                <a:gd name="T33" fmla="*/ 443 h 532"/>
                <a:gd name="T34" fmla="*/ 258 w 297"/>
                <a:gd name="T35" fmla="*/ 434 h 532"/>
                <a:gd name="T36" fmla="*/ 274 w 297"/>
                <a:gd name="T37" fmla="*/ 404 h 532"/>
                <a:gd name="T38" fmla="*/ 270 w 297"/>
                <a:gd name="T39" fmla="*/ 112 h 532"/>
                <a:gd name="T40" fmla="*/ 243 w 297"/>
                <a:gd name="T41" fmla="*/ 93 h 532"/>
                <a:gd name="T42" fmla="*/ 231 w 297"/>
                <a:gd name="T43" fmla="*/ 85 h 532"/>
                <a:gd name="T44" fmla="*/ 222 w 297"/>
                <a:gd name="T45" fmla="*/ 76 h 532"/>
                <a:gd name="T46" fmla="*/ 218 w 297"/>
                <a:gd name="T47" fmla="*/ 66 h 532"/>
                <a:gd name="T48" fmla="*/ 215 w 297"/>
                <a:gd name="T49" fmla="*/ 60 h 532"/>
                <a:gd name="T50" fmla="*/ 82 w 297"/>
                <a:gd name="T51" fmla="*/ 22 h 532"/>
                <a:gd name="T52" fmla="*/ 239 w 297"/>
                <a:gd name="T53" fmla="*/ 0 h 532"/>
                <a:gd name="T54" fmla="*/ 240 w 297"/>
                <a:gd name="T55" fmla="*/ 33 h 532"/>
                <a:gd name="T56" fmla="*/ 240 w 297"/>
                <a:gd name="T57" fmla="*/ 55 h 532"/>
                <a:gd name="T58" fmla="*/ 242 w 297"/>
                <a:gd name="T59" fmla="*/ 63 h 532"/>
                <a:gd name="T60" fmla="*/ 244 w 297"/>
                <a:gd name="T61" fmla="*/ 66 h 532"/>
                <a:gd name="T62" fmla="*/ 259 w 297"/>
                <a:gd name="T63" fmla="*/ 72 h 532"/>
                <a:gd name="T64" fmla="*/ 274 w 297"/>
                <a:gd name="T65" fmla="*/ 82 h 532"/>
                <a:gd name="T66" fmla="*/ 294 w 297"/>
                <a:gd name="T67" fmla="*/ 111 h 532"/>
                <a:gd name="T68" fmla="*/ 297 w 297"/>
                <a:gd name="T69" fmla="*/ 404 h 532"/>
                <a:gd name="T70" fmla="*/ 286 w 297"/>
                <a:gd name="T71" fmla="*/ 437 h 532"/>
                <a:gd name="T72" fmla="*/ 259 w 297"/>
                <a:gd name="T73" fmla="*/ 459 h 532"/>
                <a:gd name="T74" fmla="*/ 246 w 297"/>
                <a:gd name="T75" fmla="*/ 465 h 532"/>
                <a:gd name="T76" fmla="*/ 243 w 297"/>
                <a:gd name="T77" fmla="*/ 466 h 532"/>
                <a:gd name="T78" fmla="*/ 240 w 297"/>
                <a:gd name="T79" fmla="*/ 472 h 532"/>
                <a:gd name="T80" fmla="*/ 240 w 297"/>
                <a:gd name="T81" fmla="*/ 481 h 532"/>
                <a:gd name="T82" fmla="*/ 239 w 297"/>
                <a:gd name="T83" fmla="*/ 492 h 532"/>
                <a:gd name="T84" fmla="*/ 58 w 297"/>
                <a:gd name="T85" fmla="*/ 532 h 532"/>
                <a:gd name="T86" fmla="*/ 56 w 297"/>
                <a:gd name="T87" fmla="*/ 496 h 532"/>
                <a:gd name="T88" fmla="*/ 56 w 297"/>
                <a:gd name="T89" fmla="*/ 477 h 532"/>
                <a:gd name="T90" fmla="*/ 55 w 297"/>
                <a:gd name="T91" fmla="*/ 469 h 532"/>
                <a:gd name="T92" fmla="*/ 53 w 297"/>
                <a:gd name="T93" fmla="*/ 466 h 532"/>
                <a:gd name="T94" fmla="*/ 40 w 297"/>
                <a:gd name="T95" fmla="*/ 462 h 532"/>
                <a:gd name="T96" fmla="*/ 23 w 297"/>
                <a:gd name="T97" fmla="*/ 451 h 532"/>
                <a:gd name="T98" fmla="*/ 3 w 297"/>
                <a:gd name="T99" fmla="*/ 423 h 532"/>
                <a:gd name="T100" fmla="*/ 0 w 297"/>
                <a:gd name="T101" fmla="*/ 129 h 532"/>
                <a:gd name="T102" fmla="*/ 10 w 297"/>
                <a:gd name="T103" fmla="*/ 94 h 532"/>
                <a:gd name="T104" fmla="*/ 40 w 297"/>
                <a:gd name="T105" fmla="*/ 72 h 532"/>
                <a:gd name="T106" fmla="*/ 50 w 297"/>
                <a:gd name="T107" fmla="*/ 67 h 532"/>
                <a:gd name="T108" fmla="*/ 53 w 297"/>
                <a:gd name="T109" fmla="*/ 66 h 532"/>
                <a:gd name="T110" fmla="*/ 56 w 297"/>
                <a:gd name="T111" fmla="*/ 60 h 532"/>
                <a:gd name="T112" fmla="*/ 56 w 297"/>
                <a:gd name="T113" fmla="*/ 51 h 532"/>
                <a:gd name="T114" fmla="*/ 58 w 297"/>
                <a:gd name="T115" fmla="*/ 3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7" h="532">
                  <a:moveTo>
                    <a:pt x="82" y="22"/>
                  </a:moveTo>
                  <a:lnTo>
                    <a:pt x="82" y="61"/>
                  </a:lnTo>
                  <a:lnTo>
                    <a:pt x="79" y="61"/>
                  </a:lnTo>
                  <a:lnTo>
                    <a:pt x="79" y="67"/>
                  </a:lnTo>
                  <a:lnTo>
                    <a:pt x="77" y="72"/>
                  </a:lnTo>
                  <a:lnTo>
                    <a:pt x="74" y="78"/>
                  </a:lnTo>
                  <a:lnTo>
                    <a:pt x="70" y="82"/>
                  </a:lnTo>
                  <a:lnTo>
                    <a:pt x="64" y="87"/>
                  </a:lnTo>
                  <a:lnTo>
                    <a:pt x="64" y="91"/>
                  </a:lnTo>
                  <a:lnTo>
                    <a:pt x="53" y="93"/>
                  </a:lnTo>
                  <a:lnTo>
                    <a:pt x="37" y="99"/>
                  </a:lnTo>
                  <a:lnTo>
                    <a:pt x="26" y="112"/>
                  </a:lnTo>
                  <a:lnTo>
                    <a:pt x="22" y="129"/>
                  </a:lnTo>
                  <a:lnTo>
                    <a:pt x="22" y="404"/>
                  </a:lnTo>
                  <a:lnTo>
                    <a:pt x="26" y="420"/>
                  </a:lnTo>
                  <a:lnTo>
                    <a:pt x="38" y="434"/>
                  </a:lnTo>
                  <a:lnTo>
                    <a:pt x="53" y="440"/>
                  </a:lnTo>
                  <a:lnTo>
                    <a:pt x="62" y="441"/>
                  </a:lnTo>
                  <a:lnTo>
                    <a:pt x="62" y="446"/>
                  </a:lnTo>
                  <a:lnTo>
                    <a:pt x="67" y="447"/>
                  </a:lnTo>
                  <a:lnTo>
                    <a:pt x="70" y="450"/>
                  </a:lnTo>
                  <a:lnTo>
                    <a:pt x="76" y="457"/>
                  </a:lnTo>
                  <a:lnTo>
                    <a:pt x="79" y="466"/>
                  </a:lnTo>
                  <a:lnTo>
                    <a:pt x="79" y="475"/>
                  </a:lnTo>
                  <a:lnTo>
                    <a:pt x="82" y="475"/>
                  </a:lnTo>
                  <a:lnTo>
                    <a:pt x="82" y="510"/>
                  </a:lnTo>
                  <a:lnTo>
                    <a:pt x="215" y="510"/>
                  </a:lnTo>
                  <a:lnTo>
                    <a:pt x="215" y="480"/>
                  </a:lnTo>
                  <a:lnTo>
                    <a:pt x="218" y="478"/>
                  </a:lnTo>
                  <a:lnTo>
                    <a:pt x="218" y="469"/>
                  </a:lnTo>
                  <a:lnTo>
                    <a:pt x="221" y="459"/>
                  </a:lnTo>
                  <a:lnTo>
                    <a:pt x="227" y="450"/>
                  </a:lnTo>
                  <a:lnTo>
                    <a:pt x="231" y="447"/>
                  </a:lnTo>
                  <a:lnTo>
                    <a:pt x="230" y="443"/>
                  </a:lnTo>
                  <a:lnTo>
                    <a:pt x="243" y="440"/>
                  </a:lnTo>
                  <a:lnTo>
                    <a:pt x="258" y="434"/>
                  </a:lnTo>
                  <a:lnTo>
                    <a:pt x="270" y="420"/>
                  </a:lnTo>
                  <a:lnTo>
                    <a:pt x="274" y="404"/>
                  </a:lnTo>
                  <a:lnTo>
                    <a:pt x="274" y="129"/>
                  </a:lnTo>
                  <a:lnTo>
                    <a:pt x="270" y="112"/>
                  </a:lnTo>
                  <a:lnTo>
                    <a:pt x="259" y="99"/>
                  </a:lnTo>
                  <a:lnTo>
                    <a:pt x="243" y="93"/>
                  </a:lnTo>
                  <a:lnTo>
                    <a:pt x="230" y="90"/>
                  </a:lnTo>
                  <a:lnTo>
                    <a:pt x="231" y="85"/>
                  </a:lnTo>
                  <a:lnTo>
                    <a:pt x="227" y="82"/>
                  </a:lnTo>
                  <a:lnTo>
                    <a:pt x="222" y="76"/>
                  </a:lnTo>
                  <a:lnTo>
                    <a:pt x="219" y="72"/>
                  </a:lnTo>
                  <a:lnTo>
                    <a:pt x="218" y="66"/>
                  </a:lnTo>
                  <a:lnTo>
                    <a:pt x="218" y="60"/>
                  </a:lnTo>
                  <a:lnTo>
                    <a:pt x="215" y="60"/>
                  </a:lnTo>
                  <a:lnTo>
                    <a:pt x="215" y="22"/>
                  </a:lnTo>
                  <a:lnTo>
                    <a:pt x="82" y="22"/>
                  </a:lnTo>
                  <a:close/>
                  <a:moveTo>
                    <a:pt x="58" y="0"/>
                  </a:moveTo>
                  <a:lnTo>
                    <a:pt x="239" y="0"/>
                  </a:lnTo>
                  <a:lnTo>
                    <a:pt x="239" y="33"/>
                  </a:lnTo>
                  <a:lnTo>
                    <a:pt x="240" y="33"/>
                  </a:lnTo>
                  <a:lnTo>
                    <a:pt x="240" y="51"/>
                  </a:lnTo>
                  <a:lnTo>
                    <a:pt x="240" y="55"/>
                  </a:lnTo>
                  <a:lnTo>
                    <a:pt x="240" y="60"/>
                  </a:lnTo>
                  <a:lnTo>
                    <a:pt x="242" y="63"/>
                  </a:lnTo>
                  <a:lnTo>
                    <a:pt x="243" y="66"/>
                  </a:lnTo>
                  <a:lnTo>
                    <a:pt x="244" y="66"/>
                  </a:lnTo>
                  <a:lnTo>
                    <a:pt x="246" y="67"/>
                  </a:lnTo>
                  <a:lnTo>
                    <a:pt x="259" y="72"/>
                  </a:lnTo>
                  <a:lnTo>
                    <a:pt x="259" y="73"/>
                  </a:lnTo>
                  <a:lnTo>
                    <a:pt x="274" y="82"/>
                  </a:lnTo>
                  <a:lnTo>
                    <a:pt x="286" y="94"/>
                  </a:lnTo>
                  <a:lnTo>
                    <a:pt x="294" y="111"/>
                  </a:lnTo>
                  <a:lnTo>
                    <a:pt x="297" y="129"/>
                  </a:lnTo>
                  <a:lnTo>
                    <a:pt x="297" y="404"/>
                  </a:lnTo>
                  <a:lnTo>
                    <a:pt x="294" y="422"/>
                  </a:lnTo>
                  <a:lnTo>
                    <a:pt x="286" y="437"/>
                  </a:lnTo>
                  <a:lnTo>
                    <a:pt x="274" y="450"/>
                  </a:lnTo>
                  <a:lnTo>
                    <a:pt x="259" y="459"/>
                  </a:lnTo>
                  <a:lnTo>
                    <a:pt x="261" y="462"/>
                  </a:lnTo>
                  <a:lnTo>
                    <a:pt x="246" y="465"/>
                  </a:lnTo>
                  <a:lnTo>
                    <a:pt x="243" y="466"/>
                  </a:lnTo>
                  <a:lnTo>
                    <a:pt x="243" y="466"/>
                  </a:lnTo>
                  <a:lnTo>
                    <a:pt x="242" y="469"/>
                  </a:lnTo>
                  <a:lnTo>
                    <a:pt x="240" y="472"/>
                  </a:lnTo>
                  <a:lnTo>
                    <a:pt x="240" y="477"/>
                  </a:lnTo>
                  <a:lnTo>
                    <a:pt x="240" y="481"/>
                  </a:lnTo>
                  <a:lnTo>
                    <a:pt x="240" y="490"/>
                  </a:lnTo>
                  <a:lnTo>
                    <a:pt x="239" y="492"/>
                  </a:lnTo>
                  <a:lnTo>
                    <a:pt x="239" y="532"/>
                  </a:lnTo>
                  <a:lnTo>
                    <a:pt x="58" y="532"/>
                  </a:lnTo>
                  <a:lnTo>
                    <a:pt x="58" y="496"/>
                  </a:lnTo>
                  <a:lnTo>
                    <a:pt x="56" y="496"/>
                  </a:lnTo>
                  <a:lnTo>
                    <a:pt x="56" y="481"/>
                  </a:lnTo>
                  <a:lnTo>
                    <a:pt x="56" y="477"/>
                  </a:lnTo>
                  <a:lnTo>
                    <a:pt x="56" y="472"/>
                  </a:lnTo>
                  <a:lnTo>
                    <a:pt x="55" y="469"/>
                  </a:lnTo>
                  <a:lnTo>
                    <a:pt x="53" y="466"/>
                  </a:lnTo>
                  <a:lnTo>
                    <a:pt x="53" y="466"/>
                  </a:lnTo>
                  <a:lnTo>
                    <a:pt x="50" y="465"/>
                  </a:lnTo>
                  <a:lnTo>
                    <a:pt x="40" y="462"/>
                  </a:lnTo>
                  <a:lnTo>
                    <a:pt x="40" y="460"/>
                  </a:lnTo>
                  <a:lnTo>
                    <a:pt x="23" y="451"/>
                  </a:lnTo>
                  <a:lnTo>
                    <a:pt x="12" y="440"/>
                  </a:lnTo>
                  <a:lnTo>
                    <a:pt x="3" y="423"/>
                  </a:lnTo>
                  <a:lnTo>
                    <a:pt x="0" y="404"/>
                  </a:lnTo>
                  <a:lnTo>
                    <a:pt x="0" y="129"/>
                  </a:lnTo>
                  <a:lnTo>
                    <a:pt x="3" y="109"/>
                  </a:lnTo>
                  <a:lnTo>
                    <a:pt x="10" y="94"/>
                  </a:lnTo>
                  <a:lnTo>
                    <a:pt x="23" y="81"/>
                  </a:lnTo>
                  <a:lnTo>
                    <a:pt x="40" y="72"/>
                  </a:lnTo>
                  <a:lnTo>
                    <a:pt x="40" y="70"/>
                  </a:lnTo>
                  <a:lnTo>
                    <a:pt x="50" y="67"/>
                  </a:lnTo>
                  <a:lnTo>
                    <a:pt x="53" y="66"/>
                  </a:lnTo>
                  <a:lnTo>
                    <a:pt x="53" y="66"/>
                  </a:lnTo>
                  <a:lnTo>
                    <a:pt x="55" y="63"/>
                  </a:lnTo>
                  <a:lnTo>
                    <a:pt x="56" y="60"/>
                  </a:lnTo>
                  <a:lnTo>
                    <a:pt x="56" y="55"/>
                  </a:lnTo>
                  <a:lnTo>
                    <a:pt x="56" y="51"/>
                  </a:lnTo>
                  <a:lnTo>
                    <a:pt x="56" y="30"/>
                  </a:lnTo>
                  <a:lnTo>
                    <a:pt x="58" y="3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1" name="Freeform 349">
              <a:extLst>
                <a:ext uri="{FF2B5EF4-FFF2-40B4-BE49-F238E27FC236}">
                  <a16:creationId xmlns:a16="http://schemas.microsoft.com/office/drawing/2014/main" id="{67A587CD-6275-4397-A4CE-B4D0F37A9698}"/>
                </a:ext>
              </a:extLst>
            </p:cNvPr>
            <p:cNvSpPr>
              <a:spLocks noEditPoints="1"/>
            </p:cNvSpPr>
            <p:nvPr/>
          </p:nvSpPr>
          <p:spPr bwMode="auto">
            <a:xfrm>
              <a:off x="3659188" y="2430463"/>
              <a:ext cx="195263" cy="252412"/>
            </a:xfrm>
            <a:custGeom>
              <a:avLst/>
              <a:gdLst>
                <a:gd name="T0" fmla="*/ 32 w 247"/>
                <a:gd name="T1" fmla="*/ 22 h 317"/>
                <a:gd name="T2" fmla="*/ 27 w 247"/>
                <a:gd name="T3" fmla="*/ 24 h 317"/>
                <a:gd name="T4" fmla="*/ 26 w 247"/>
                <a:gd name="T5" fmla="*/ 27 h 317"/>
                <a:gd name="T6" fmla="*/ 24 w 247"/>
                <a:gd name="T7" fmla="*/ 31 h 317"/>
                <a:gd name="T8" fmla="*/ 24 w 247"/>
                <a:gd name="T9" fmla="*/ 285 h 317"/>
                <a:gd name="T10" fmla="*/ 26 w 247"/>
                <a:gd name="T11" fmla="*/ 290 h 317"/>
                <a:gd name="T12" fmla="*/ 27 w 247"/>
                <a:gd name="T13" fmla="*/ 293 h 317"/>
                <a:gd name="T14" fmla="*/ 32 w 247"/>
                <a:gd name="T15" fmla="*/ 293 h 317"/>
                <a:gd name="T16" fmla="*/ 217 w 247"/>
                <a:gd name="T17" fmla="*/ 293 h 317"/>
                <a:gd name="T18" fmla="*/ 220 w 247"/>
                <a:gd name="T19" fmla="*/ 293 h 317"/>
                <a:gd name="T20" fmla="*/ 223 w 247"/>
                <a:gd name="T21" fmla="*/ 290 h 317"/>
                <a:gd name="T22" fmla="*/ 224 w 247"/>
                <a:gd name="T23" fmla="*/ 285 h 317"/>
                <a:gd name="T24" fmla="*/ 224 w 247"/>
                <a:gd name="T25" fmla="*/ 31 h 317"/>
                <a:gd name="T26" fmla="*/ 223 w 247"/>
                <a:gd name="T27" fmla="*/ 27 h 317"/>
                <a:gd name="T28" fmla="*/ 220 w 247"/>
                <a:gd name="T29" fmla="*/ 24 h 317"/>
                <a:gd name="T30" fmla="*/ 217 w 247"/>
                <a:gd name="T31" fmla="*/ 22 h 317"/>
                <a:gd name="T32" fmla="*/ 32 w 247"/>
                <a:gd name="T33" fmla="*/ 22 h 317"/>
                <a:gd name="T34" fmla="*/ 32 w 247"/>
                <a:gd name="T35" fmla="*/ 0 h 317"/>
                <a:gd name="T36" fmla="*/ 217 w 247"/>
                <a:gd name="T37" fmla="*/ 0 h 317"/>
                <a:gd name="T38" fmla="*/ 232 w 247"/>
                <a:gd name="T39" fmla="*/ 4 h 317"/>
                <a:gd name="T40" fmla="*/ 244 w 247"/>
                <a:gd name="T41" fmla="*/ 15 h 317"/>
                <a:gd name="T42" fmla="*/ 247 w 247"/>
                <a:gd name="T43" fmla="*/ 31 h 317"/>
                <a:gd name="T44" fmla="*/ 247 w 247"/>
                <a:gd name="T45" fmla="*/ 285 h 317"/>
                <a:gd name="T46" fmla="*/ 244 w 247"/>
                <a:gd name="T47" fmla="*/ 302 h 317"/>
                <a:gd name="T48" fmla="*/ 232 w 247"/>
                <a:gd name="T49" fmla="*/ 312 h 317"/>
                <a:gd name="T50" fmla="*/ 217 w 247"/>
                <a:gd name="T51" fmla="*/ 317 h 317"/>
                <a:gd name="T52" fmla="*/ 32 w 247"/>
                <a:gd name="T53" fmla="*/ 317 h 317"/>
                <a:gd name="T54" fmla="*/ 17 w 247"/>
                <a:gd name="T55" fmla="*/ 312 h 317"/>
                <a:gd name="T56" fmla="*/ 5 w 247"/>
                <a:gd name="T57" fmla="*/ 302 h 317"/>
                <a:gd name="T58" fmla="*/ 0 w 247"/>
                <a:gd name="T59" fmla="*/ 285 h 317"/>
                <a:gd name="T60" fmla="*/ 0 w 247"/>
                <a:gd name="T61" fmla="*/ 31 h 317"/>
                <a:gd name="T62" fmla="*/ 5 w 247"/>
                <a:gd name="T63" fmla="*/ 15 h 317"/>
                <a:gd name="T64" fmla="*/ 17 w 247"/>
                <a:gd name="T65" fmla="*/ 4 h 317"/>
                <a:gd name="T66" fmla="*/ 32 w 247"/>
                <a:gd name="T6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317">
                  <a:moveTo>
                    <a:pt x="32" y="22"/>
                  </a:moveTo>
                  <a:lnTo>
                    <a:pt x="27" y="24"/>
                  </a:lnTo>
                  <a:lnTo>
                    <a:pt x="26" y="27"/>
                  </a:lnTo>
                  <a:lnTo>
                    <a:pt x="24" y="31"/>
                  </a:lnTo>
                  <a:lnTo>
                    <a:pt x="24" y="285"/>
                  </a:lnTo>
                  <a:lnTo>
                    <a:pt x="26" y="290"/>
                  </a:lnTo>
                  <a:lnTo>
                    <a:pt x="27" y="293"/>
                  </a:lnTo>
                  <a:lnTo>
                    <a:pt x="32" y="293"/>
                  </a:lnTo>
                  <a:lnTo>
                    <a:pt x="217" y="293"/>
                  </a:lnTo>
                  <a:lnTo>
                    <a:pt x="220" y="293"/>
                  </a:lnTo>
                  <a:lnTo>
                    <a:pt x="223" y="290"/>
                  </a:lnTo>
                  <a:lnTo>
                    <a:pt x="224" y="285"/>
                  </a:lnTo>
                  <a:lnTo>
                    <a:pt x="224" y="31"/>
                  </a:lnTo>
                  <a:lnTo>
                    <a:pt x="223" y="27"/>
                  </a:lnTo>
                  <a:lnTo>
                    <a:pt x="220" y="24"/>
                  </a:lnTo>
                  <a:lnTo>
                    <a:pt x="217" y="22"/>
                  </a:lnTo>
                  <a:lnTo>
                    <a:pt x="32" y="22"/>
                  </a:lnTo>
                  <a:close/>
                  <a:moveTo>
                    <a:pt x="32" y="0"/>
                  </a:moveTo>
                  <a:lnTo>
                    <a:pt x="217" y="0"/>
                  </a:lnTo>
                  <a:lnTo>
                    <a:pt x="232" y="4"/>
                  </a:lnTo>
                  <a:lnTo>
                    <a:pt x="244" y="15"/>
                  </a:lnTo>
                  <a:lnTo>
                    <a:pt x="247" y="31"/>
                  </a:lnTo>
                  <a:lnTo>
                    <a:pt x="247" y="285"/>
                  </a:lnTo>
                  <a:lnTo>
                    <a:pt x="244" y="302"/>
                  </a:lnTo>
                  <a:lnTo>
                    <a:pt x="232" y="312"/>
                  </a:lnTo>
                  <a:lnTo>
                    <a:pt x="217" y="317"/>
                  </a:lnTo>
                  <a:lnTo>
                    <a:pt x="32" y="317"/>
                  </a:lnTo>
                  <a:lnTo>
                    <a:pt x="17" y="312"/>
                  </a:lnTo>
                  <a:lnTo>
                    <a:pt x="5" y="302"/>
                  </a:lnTo>
                  <a:lnTo>
                    <a:pt x="0" y="285"/>
                  </a:lnTo>
                  <a:lnTo>
                    <a:pt x="0" y="31"/>
                  </a:lnTo>
                  <a:lnTo>
                    <a:pt x="5" y="15"/>
                  </a:lnTo>
                  <a:lnTo>
                    <a:pt x="17" y="4"/>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2" name="Freeform 350">
              <a:extLst>
                <a:ext uri="{FF2B5EF4-FFF2-40B4-BE49-F238E27FC236}">
                  <a16:creationId xmlns:a16="http://schemas.microsoft.com/office/drawing/2014/main" id="{9442C5D9-564C-48F7-A7F3-65E29240B3AF}"/>
                </a:ext>
              </a:extLst>
            </p:cNvPr>
            <p:cNvSpPr>
              <a:spLocks noEditPoints="1"/>
            </p:cNvSpPr>
            <p:nvPr/>
          </p:nvSpPr>
          <p:spPr bwMode="auto">
            <a:xfrm>
              <a:off x="3730626" y="2689225"/>
              <a:ext cx="53975" cy="42862"/>
            </a:xfrm>
            <a:custGeom>
              <a:avLst/>
              <a:gdLst>
                <a:gd name="T0" fmla="*/ 22 w 67"/>
                <a:gd name="T1" fmla="*/ 24 h 55"/>
                <a:gd name="T2" fmla="*/ 22 w 67"/>
                <a:gd name="T3" fmla="*/ 31 h 55"/>
                <a:gd name="T4" fmla="*/ 44 w 67"/>
                <a:gd name="T5" fmla="*/ 31 h 55"/>
                <a:gd name="T6" fmla="*/ 44 w 67"/>
                <a:gd name="T7" fmla="*/ 24 h 55"/>
                <a:gd name="T8" fmla="*/ 22 w 67"/>
                <a:gd name="T9" fmla="*/ 24 h 55"/>
                <a:gd name="T10" fmla="*/ 20 w 67"/>
                <a:gd name="T11" fmla="*/ 0 h 55"/>
                <a:gd name="T12" fmla="*/ 46 w 67"/>
                <a:gd name="T13" fmla="*/ 0 h 55"/>
                <a:gd name="T14" fmla="*/ 52 w 67"/>
                <a:gd name="T15" fmla="*/ 2 h 55"/>
                <a:gd name="T16" fmla="*/ 58 w 67"/>
                <a:gd name="T17" fmla="*/ 5 h 55"/>
                <a:gd name="T18" fmla="*/ 62 w 67"/>
                <a:gd name="T19" fmla="*/ 9 h 55"/>
                <a:gd name="T20" fmla="*/ 65 w 67"/>
                <a:gd name="T21" fmla="*/ 15 h 55"/>
                <a:gd name="T22" fmla="*/ 67 w 67"/>
                <a:gd name="T23" fmla="*/ 22 h 55"/>
                <a:gd name="T24" fmla="*/ 67 w 67"/>
                <a:gd name="T25" fmla="*/ 34 h 55"/>
                <a:gd name="T26" fmla="*/ 65 w 67"/>
                <a:gd name="T27" fmla="*/ 40 h 55"/>
                <a:gd name="T28" fmla="*/ 62 w 67"/>
                <a:gd name="T29" fmla="*/ 46 h 55"/>
                <a:gd name="T30" fmla="*/ 58 w 67"/>
                <a:gd name="T31" fmla="*/ 51 h 55"/>
                <a:gd name="T32" fmla="*/ 52 w 67"/>
                <a:gd name="T33" fmla="*/ 54 h 55"/>
                <a:gd name="T34" fmla="*/ 46 w 67"/>
                <a:gd name="T35" fmla="*/ 55 h 55"/>
                <a:gd name="T36" fmla="*/ 20 w 67"/>
                <a:gd name="T37" fmla="*/ 55 h 55"/>
                <a:gd name="T38" fmla="*/ 13 w 67"/>
                <a:gd name="T39" fmla="*/ 54 h 55"/>
                <a:gd name="T40" fmla="*/ 7 w 67"/>
                <a:gd name="T41" fmla="*/ 51 h 55"/>
                <a:gd name="T42" fmla="*/ 3 w 67"/>
                <a:gd name="T43" fmla="*/ 46 h 55"/>
                <a:gd name="T44" fmla="*/ 0 w 67"/>
                <a:gd name="T45" fmla="*/ 40 h 55"/>
                <a:gd name="T46" fmla="*/ 0 w 67"/>
                <a:gd name="T47" fmla="*/ 34 h 55"/>
                <a:gd name="T48" fmla="*/ 0 w 67"/>
                <a:gd name="T49" fmla="*/ 22 h 55"/>
                <a:gd name="T50" fmla="*/ 0 w 67"/>
                <a:gd name="T51" fmla="*/ 15 h 55"/>
                <a:gd name="T52" fmla="*/ 3 w 67"/>
                <a:gd name="T53" fmla="*/ 9 h 55"/>
                <a:gd name="T54" fmla="*/ 7 w 67"/>
                <a:gd name="T55" fmla="*/ 5 h 55"/>
                <a:gd name="T56" fmla="*/ 13 w 67"/>
                <a:gd name="T57" fmla="*/ 2 h 55"/>
                <a:gd name="T58" fmla="*/ 20 w 67"/>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55">
                  <a:moveTo>
                    <a:pt x="22" y="24"/>
                  </a:moveTo>
                  <a:lnTo>
                    <a:pt x="22" y="31"/>
                  </a:lnTo>
                  <a:lnTo>
                    <a:pt x="44" y="31"/>
                  </a:lnTo>
                  <a:lnTo>
                    <a:pt x="44" y="24"/>
                  </a:lnTo>
                  <a:lnTo>
                    <a:pt x="22" y="24"/>
                  </a:lnTo>
                  <a:close/>
                  <a:moveTo>
                    <a:pt x="20" y="0"/>
                  </a:moveTo>
                  <a:lnTo>
                    <a:pt x="46" y="0"/>
                  </a:lnTo>
                  <a:lnTo>
                    <a:pt x="52" y="2"/>
                  </a:lnTo>
                  <a:lnTo>
                    <a:pt x="58" y="5"/>
                  </a:lnTo>
                  <a:lnTo>
                    <a:pt x="62" y="9"/>
                  </a:lnTo>
                  <a:lnTo>
                    <a:pt x="65" y="15"/>
                  </a:lnTo>
                  <a:lnTo>
                    <a:pt x="67" y="22"/>
                  </a:lnTo>
                  <a:lnTo>
                    <a:pt x="67" y="34"/>
                  </a:lnTo>
                  <a:lnTo>
                    <a:pt x="65" y="40"/>
                  </a:lnTo>
                  <a:lnTo>
                    <a:pt x="62" y="46"/>
                  </a:lnTo>
                  <a:lnTo>
                    <a:pt x="58" y="51"/>
                  </a:lnTo>
                  <a:lnTo>
                    <a:pt x="52" y="54"/>
                  </a:lnTo>
                  <a:lnTo>
                    <a:pt x="46" y="55"/>
                  </a:lnTo>
                  <a:lnTo>
                    <a:pt x="20" y="55"/>
                  </a:lnTo>
                  <a:lnTo>
                    <a:pt x="13" y="54"/>
                  </a:lnTo>
                  <a:lnTo>
                    <a:pt x="7" y="51"/>
                  </a:lnTo>
                  <a:lnTo>
                    <a:pt x="3" y="46"/>
                  </a:lnTo>
                  <a:lnTo>
                    <a:pt x="0" y="40"/>
                  </a:lnTo>
                  <a:lnTo>
                    <a:pt x="0" y="34"/>
                  </a:lnTo>
                  <a:lnTo>
                    <a:pt x="0" y="22"/>
                  </a:lnTo>
                  <a:lnTo>
                    <a:pt x="0" y="15"/>
                  </a:lnTo>
                  <a:lnTo>
                    <a:pt x="3" y="9"/>
                  </a:lnTo>
                  <a:lnTo>
                    <a:pt x="7" y="5"/>
                  </a:lnTo>
                  <a:lnTo>
                    <a:pt x="13"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3" name="Freeform 351">
              <a:extLst>
                <a:ext uri="{FF2B5EF4-FFF2-40B4-BE49-F238E27FC236}">
                  <a16:creationId xmlns:a16="http://schemas.microsoft.com/office/drawing/2014/main" id="{D7C55D34-B494-4247-83DF-B288675DCC57}"/>
                </a:ext>
              </a:extLst>
            </p:cNvPr>
            <p:cNvSpPr>
              <a:spLocks/>
            </p:cNvSpPr>
            <p:nvPr/>
          </p:nvSpPr>
          <p:spPr bwMode="auto">
            <a:xfrm>
              <a:off x="3735388" y="2392363"/>
              <a:ext cx="42863" cy="31750"/>
            </a:xfrm>
            <a:custGeom>
              <a:avLst/>
              <a:gdLst>
                <a:gd name="T0" fmla="*/ 20 w 53"/>
                <a:gd name="T1" fmla="*/ 0 h 39"/>
                <a:gd name="T2" fmla="*/ 32 w 53"/>
                <a:gd name="T3" fmla="*/ 0 h 39"/>
                <a:gd name="T4" fmla="*/ 40 w 53"/>
                <a:gd name="T5" fmla="*/ 0 h 39"/>
                <a:gd name="T6" fmla="*/ 44 w 53"/>
                <a:gd name="T7" fmla="*/ 3 h 39"/>
                <a:gd name="T8" fmla="*/ 49 w 53"/>
                <a:gd name="T9" fmla="*/ 7 h 39"/>
                <a:gd name="T10" fmla="*/ 52 w 53"/>
                <a:gd name="T11" fmla="*/ 13 h 39"/>
                <a:gd name="T12" fmla="*/ 53 w 53"/>
                <a:gd name="T13" fmla="*/ 19 h 39"/>
                <a:gd name="T14" fmla="*/ 52 w 53"/>
                <a:gd name="T15" fmla="*/ 25 h 39"/>
                <a:gd name="T16" fmla="*/ 49 w 53"/>
                <a:gd name="T17" fmla="*/ 31 h 39"/>
                <a:gd name="T18" fmla="*/ 44 w 53"/>
                <a:gd name="T19" fmla="*/ 36 h 39"/>
                <a:gd name="T20" fmla="*/ 40 w 53"/>
                <a:gd name="T21" fmla="*/ 39 h 39"/>
                <a:gd name="T22" fmla="*/ 32 w 53"/>
                <a:gd name="T23" fmla="*/ 39 h 39"/>
                <a:gd name="T24" fmla="*/ 20 w 53"/>
                <a:gd name="T25" fmla="*/ 39 h 39"/>
                <a:gd name="T26" fmla="*/ 14 w 53"/>
                <a:gd name="T27" fmla="*/ 39 h 39"/>
                <a:gd name="T28" fmla="*/ 8 w 53"/>
                <a:gd name="T29" fmla="*/ 36 h 39"/>
                <a:gd name="T30" fmla="*/ 4 w 53"/>
                <a:gd name="T31" fmla="*/ 31 h 39"/>
                <a:gd name="T32" fmla="*/ 1 w 53"/>
                <a:gd name="T33" fmla="*/ 25 h 39"/>
                <a:gd name="T34" fmla="*/ 0 w 53"/>
                <a:gd name="T35" fmla="*/ 19 h 39"/>
                <a:gd name="T36" fmla="*/ 1 w 53"/>
                <a:gd name="T37" fmla="*/ 13 h 39"/>
                <a:gd name="T38" fmla="*/ 4 w 53"/>
                <a:gd name="T39" fmla="*/ 7 h 39"/>
                <a:gd name="T40" fmla="*/ 8 w 53"/>
                <a:gd name="T41" fmla="*/ 3 h 39"/>
                <a:gd name="T42" fmla="*/ 14 w 53"/>
                <a:gd name="T43" fmla="*/ 0 h 39"/>
                <a:gd name="T44" fmla="*/ 20 w 53"/>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9">
                  <a:moveTo>
                    <a:pt x="20" y="0"/>
                  </a:moveTo>
                  <a:lnTo>
                    <a:pt x="32" y="0"/>
                  </a:lnTo>
                  <a:lnTo>
                    <a:pt x="40" y="0"/>
                  </a:lnTo>
                  <a:lnTo>
                    <a:pt x="44" y="3"/>
                  </a:lnTo>
                  <a:lnTo>
                    <a:pt x="49" y="7"/>
                  </a:lnTo>
                  <a:lnTo>
                    <a:pt x="52" y="13"/>
                  </a:lnTo>
                  <a:lnTo>
                    <a:pt x="53" y="19"/>
                  </a:lnTo>
                  <a:lnTo>
                    <a:pt x="52" y="25"/>
                  </a:lnTo>
                  <a:lnTo>
                    <a:pt x="49" y="31"/>
                  </a:lnTo>
                  <a:lnTo>
                    <a:pt x="44" y="36"/>
                  </a:lnTo>
                  <a:lnTo>
                    <a:pt x="40" y="39"/>
                  </a:lnTo>
                  <a:lnTo>
                    <a:pt x="32" y="39"/>
                  </a:lnTo>
                  <a:lnTo>
                    <a:pt x="20" y="39"/>
                  </a:lnTo>
                  <a:lnTo>
                    <a:pt x="14" y="39"/>
                  </a:lnTo>
                  <a:lnTo>
                    <a:pt x="8" y="36"/>
                  </a:lnTo>
                  <a:lnTo>
                    <a:pt x="4" y="31"/>
                  </a:lnTo>
                  <a:lnTo>
                    <a:pt x="1" y="25"/>
                  </a:lnTo>
                  <a:lnTo>
                    <a:pt x="0" y="19"/>
                  </a:lnTo>
                  <a:lnTo>
                    <a:pt x="1" y="13"/>
                  </a:lnTo>
                  <a:lnTo>
                    <a:pt x="4" y="7"/>
                  </a:lnTo>
                  <a:lnTo>
                    <a:pt x="8" y="3"/>
                  </a:lnTo>
                  <a:lnTo>
                    <a:pt x="14"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4" name="Freeform 352">
              <a:extLst>
                <a:ext uri="{FF2B5EF4-FFF2-40B4-BE49-F238E27FC236}">
                  <a16:creationId xmlns:a16="http://schemas.microsoft.com/office/drawing/2014/main" id="{C3BD3C42-B377-433B-99B3-36CD5B011D83}"/>
                </a:ext>
              </a:extLst>
            </p:cNvPr>
            <p:cNvSpPr>
              <a:spLocks/>
            </p:cNvSpPr>
            <p:nvPr/>
          </p:nvSpPr>
          <p:spPr bwMode="auto">
            <a:xfrm>
              <a:off x="3668713" y="2474913"/>
              <a:ext cx="177800" cy="236537"/>
            </a:xfrm>
            <a:custGeom>
              <a:avLst/>
              <a:gdLst>
                <a:gd name="T0" fmla="*/ 90 w 224"/>
                <a:gd name="T1" fmla="*/ 0 h 299"/>
                <a:gd name="T2" fmla="*/ 105 w 224"/>
                <a:gd name="T3" fmla="*/ 136 h 299"/>
                <a:gd name="T4" fmla="*/ 115 w 224"/>
                <a:gd name="T5" fmla="*/ 76 h 299"/>
                <a:gd name="T6" fmla="*/ 132 w 224"/>
                <a:gd name="T7" fmla="*/ 143 h 299"/>
                <a:gd name="T8" fmla="*/ 139 w 224"/>
                <a:gd name="T9" fmla="*/ 127 h 299"/>
                <a:gd name="T10" fmla="*/ 159 w 224"/>
                <a:gd name="T11" fmla="*/ 151 h 299"/>
                <a:gd name="T12" fmla="*/ 224 w 224"/>
                <a:gd name="T13" fmla="*/ 151 h 299"/>
                <a:gd name="T14" fmla="*/ 224 w 224"/>
                <a:gd name="T15" fmla="*/ 175 h 299"/>
                <a:gd name="T16" fmla="*/ 148 w 224"/>
                <a:gd name="T17" fmla="*/ 175 h 299"/>
                <a:gd name="T18" fmla="*/ 144 w 224"/>
                <a:gd name="T19" fmla="*/ 170 h 299"/>
                <a:gd name="T20" fmla="*/ 123 w 224"/>
                <a:gd name="T21" fmla="*/ 212 h 299"/>
                <a:gd name="T22" fmla="*/ 118 w 224"/>
                <a:gd name="T23" fmla="*/ 190 h 299"/>
                <a:gd name="T24" fmla="*/ 99 w 224"/>
                <a:gd name="T25" fmla="*/ 299 h 299"/>
                <a:gd name="T26" fmla="*/ 90 w 224"/>
                <a:gd name="T27" fmla="*/ 218 h 299"/>
                <a:gd name="T28" fmla="*/ 89 w 224"/>
                <a:gd name="T29" fmla="*/ 236 h 299"/>
                <a:gd name="T30" fmla="*/ 63 w 224"/>
                <a:gd name="T31" fmla="*/ 173 h 299"/>
                <a:gd name="T32" fmla="*/ 0 w 224"/>
                <a:gd name="T33" fmla="*/ 173 h 299"/>
                <a:gd name="T34" fmla="*/ 0 w 224"/>
                <a:gd name="T35" fmla="*/ 151 h 299"/>
                <a:gd name="T36" fmla="*/ 74 w 224"/>
                <a:gd name="T37" fmla="*/ 151 h 299"/>
                <a:gd name="T38" fmla="*/ 90 w 224"/>
                <a:gd name="T3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99">
                  <a:moveTo>
                    <a:pt x="90" y="0"/>
                  </a:moveTo>
                  <a:lnTo>
                    <a:pt x="105" y="136"/>
                  </a:lnTo>
                  <a:lnTo>
                    <a:pt x="115" y="76"/>
                  </a:lnTo>
                  <a:lnTo>
                    <a:pt x="132" y="143"/>
                  </a:lnTo>
                  <a:lnTo>
                    <a:pt x="139" y="127"/>
                  </a:lnTo>
                  <a:lnTo>
                    <a:pt x="159" y="151"/>
                  </a:lnTo>
                  <a:lnTo>
                    <a:pt x="224" y="151"/>
                  </a:lnTo>
                  <a:lnTo>
                    <a:pt x="224" y="175"/>
                  </a:lnTo>
                  <a:lnTo>
                    <a:pt x="148" y="175"/>
                  </a:lnTo>
                  <a:lnTo>
                    <a:pt x="144" y="170"/>
                  </a:lnTo>
                  <a:lnTo>
                    <a:pt x="123" y="212"/>
                  </a:lnTo>
                  <a:lnTo>
                    <a:pt x="118" y="190"/>
                  </a:lnTo>
                  <a:lnTo>
                    <a:pt x="99" y="299"/>
                  </a:lnTo>
                  <a:lnTo>
                    <a:pt x="90" y="218"/>
                  </a:lnTo>
                  <a:lnTo>
                    <a:pt x="89" y="236"/>
                  </a:lnTo>
                  <a:lnTo>
                    <a:pt x="63" y="173"/>
                  </a:lnTo>
                  <a:lnTo>
                    <a:pt x="0" y="173"/>
                  </a:lnTo>
                  <a:lnTo>
                    <a:pt x="0" y="151"/>
                  </a:lnTo>
                  <a:lnTo>
                    <a:pt x="74" y="151"/>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5" name="Freeform 353">
              <a:extLst>
                <a:ext uri="{FF2B5EF4-FFF2-40B4-BE49-F238E27FC236}">
                  <a16:creationId xmlns:a16="http://schemas.microsoft.com/office/drawing/2014/main" id="{18FA62F0-E65E-4760-9236-E02C0CDB6385}"/>
                </a:ext>
              </a:extLst>
            </p:cNvPr>
            <p:cNvSpPr>
              <a:spLocks noEditPoints="1"/>
            </p:cNvSpPr>
            <p:nvPr/>
          </p:nvSpPr>
          <p:spPr bwMode="auto">
            <a:xfrm>
              <a:off x="3709988" y="2454275"/>
              <a:ext cx="95250" cy="95250"/>
            </a:xfrm>
            <a:custGeom>
              <a:avLst/>
              <a:gdLst>
                <a:gd name="T0" fmla="*/ 59 w 119"/>
                <a:gd name="T1" fmla="*/ 24 h 121"/>
                <a:gd name="T2" fmla="*/ 44 w 119"/>
                <a:gd name="T3" fmla="*/ 27 h 121"/>
                <a:gd name="T4" fmla="*/ 33 w 119"/>
                <a:gd name="T5" fmla="*/ 34 h 121"/>
                <a:gd name="T6" fmla="*/ 25 w 119"/>
                <a:gd name="T7" fmla="*/ 46 h 121"/>
                <a:gd name="T8" fmla="*/ 22 w 119"/>
                <a:gd name="T9" fmla="*/ 61 h 121"/>
                <a:gd name="T10" fmla="*/ 25 w 119"/>
                <a:gd name="T11" fmla="*/ 75 h 121"/>
                <a:gd name="T12" fmla="*/ 33 w 119"/>
                <a:gd name="T13" fmla="*/ 87 h 121"/>
                <a:gd name="T14" fmla="*/ 44 w 119"/>
                <a:gd name="T15" fmla="*/ 96 h 121"/>
                <a:gd name="T16" fmla="*/ 59 w 119"/>
                <a:gd name="T17" fmla="*/ 99 h 121"/>
                <a:gd name="T18" fmla="*/ 74 w 119"/>
                <a:gd name="T19" fmla="*/ 96 h 121"/>
                <a:gd name="T20" fmla="*/ 86 w 119"/>
                <a:gd name="T21" fmla="*/ 87 h 121"/>
                <a:gd name="T22" fmla="*/ 94 w 119"/>
                <a:gd name="T23" fmla="*/ 75 h 121"/>
                <a:gd name="T24" fmla="*/ 97 w 119"/>
                <a:gd name="T25" fmla="*/ 61 h 121"/>
                <a:gd name="T26" fmla="*/ 94 w 119"/>
                <a:gd name="T27" fmla="*/ 46 h 121"/>
                <a:gd name="T28" fmla="*/ 86 w 119"/>
                <a:gd name="T29" fmla="*/ 34 h 121"/>
                <a:gd name="T30" fmla="*/ 74 w 119"/>
                <a:gd name="T31" fmla="*/ 27 h 121"/>
                <a:gd name="T32" fmla="*/ 59 w 119"/>
                <a:gd name="T33" fmla="*/ 24 h 121"/>
                <a:gd name="T34" fmla="*/ 59 w 119"/>
                <a:gd name="T35" fmla="*/ 0 h 121"/>
                <a:gd name="T36" fmla="*/ 79 w 119"/>
                <a:gd name="T37" fmla="*/ 3 h 121"/>
                <a:gd name="T38" fmla="*/ 95 w 119"/>
                <a:gd name="T39" fmla="*/ 12 h 121"/>
                <a:gd name="T40" fmla="*/ 109 w 119"/>
                <a:gd name="T41" fmla="*/ 25 h 121"/>
                <a:gd name="T42" fmla="*/ 116 w 119"/>
                <a:gd name="T43" fmla="*/ 42 h 121"/>
                <a:gd name="T44" fmla="*/ 119 w 119"/>
                <a:gd name="T45" fmla="*/ 61 h 121"/>
                <a:gd name="T46" fmla="*/ 116 w 119"/>
                <a:gd name="T47" fmla="*/ 79 h 121"/>
                <a:gd name="T48" fmla="*/ 109 w 119"/>
                <a:gd name="T49" fmla="*/ 97 h 121"/>
                <a:gd name="T50" fmla="*/ 95 w 119"/>
                <a:gd name="T51" fmla="*/ 109 h 121"/>
                <a:gd name="T52" fmla="*/ 79 w 119"/>
                <a:gd name="T53" fmla="*/ 118 h 121"/>
                <a:gd name="T54" fmla="*/ 59 w 119"/>
                <a:gd name="T55" fmla="*/ 121 h 121"/>
                <a:gd name="T56" fmla="*/ 40 w 119"/>
                <a:gd name="T57" fmla="*/ 118 h 121"/>
                <a:gd name="T58" fmla="*/ 24 w 119"/>
                <a:gd name="T59" fmla="*/ 109 h 121"/>
                <a:gd name="T60" fmla="*/ 10 w 119"/>
                <a:gd name="T61" fmla="*/ 97 h 121"/>
                <a:gd name="T62" fmla="*/ 3 w 119"/>
                <a:gd name="T63" fmla="*/ 79 h 121"/>
                <a:gd name="T64" fmla="*/ 0 w 119"/>
                <a:gd name="T65" fmla="*/ 61 h 121"/>
                <a:gd name="T66" fmla="*/ 3 w 119"/>
                <a:gd name="T67" fmla="*/ 42 h 121"/>
                <a:gd name="T68" fmla="*/ 10 w 119"/>
                <a:gd name="T69" fmla="*/ 25 h 121"/>
                <a:gd name="T70" fmla="*/ 24 w 119"/>
                <a:gd name="T71" fmla="*/ 12 h 121"/>
                <a:gd name="T72" fmla="*/ 40 w 119"/>
                <a:gd name="T73" fmla="*/ 3 h 121"/>
                <a:gd name="T74" fmla="*/ 59 w 119"/>
                <a:gd name="T7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1">
                  <a:moveTo>
                    <a:pt x="59" y="24"/>
                  </a:moveTo>
                  <a:lnTo>
                    <a:pt x="44" y="27"/>
                  </a:lnTo>
                  <a:lnTo>
                    <a:pt x="33" y="34"/>
                  </a:lnTo>
                  <a:lnTo>
                    <a:pt x="25" y="46"/>
                  </a:lnTo>
                  <a:lnTo>
                    <a:pt x="22" y="61"/>
                  </a:lnTo>
                  <a:lnTo>
                    <a:pt x="25" y="75"/>
                  </a:lnTo>
                  <a:lnTo>
                    <a:pt x="33" y="87"/>
                  </a:lnTo>
                  <a:lnTo>
                    <a:pt x="44" y="96"/>
                  </a:lnTo>
                  <a:lnTo>
                    <a:pt x="59" y="99"/>
                  </a:lnTo>
                  <a:lnTo>
                    <a:pt x="74" y="96"/>
                  </a:lnTo>
                  <a:lnTo>
                    <a:pt x="86" y="87"/>
                  </a:lnTo>
                  <a:lnTo>
                    <a:pt x="94" y="75"/>
                  </a:lnTo>
                  <a:lnTo>
                    <a:pt x="97" y="61"/>
                  </a:lnTo>
                  <a:lnTo>
                    <a:pt x="94" y="46"/>
                  </a:lnTo>
                  <a:lnTo>
                    <a:pt x="86" y="34"/>
                  </a:lnTo>
                  <a:lnTo>
                    <a:pt x="74" y="27"/>
                  </a:lnTo>
                  <a:lnTo>
                    <a:pt x="59" y="24"/>
                  </a:lnTo>
                  <a:close/>
                  <a:moveTo>
                    <a:pt x="59" y="0"/>
                  </a:moveTo>
                  <a:lnTo>
                    <a:pt x="79" y="3"/>
                  </a:lnTo>
                  <a:lnTo>
                    <a:pt x="95" y="12"/>
                  </a:lnTo>
                  <a:lnTo>
                    <a:pt x="109" y="25"/>
                  </a:lnTo>
                  <a:lnTo>
                    <a:pt x="116" y="42"/>
                  </a:lnTo>
                  <a:lnTo>
                    <a:pt x="119" y="61"/>
                  </a:lnTo>
                  <a:lnTo>
                    <a:pt x="116" y="79"/>
                  </a:lnTo>
                  <a:lnTo>
                    <a:pt x="109" y="97"/>
                  </a:lnTo>
                  <a:lnTo>
                    <a:pt x="95" y="109"/>
                  </a:lnTo>
                  <a:lnTo>
                    <a:pt x="79" y="118"/>
                  </a:lnTo>
                  <a:lnTo>
                    <a:pt x="59" y="121"/>
                  </a:lnTo>
                  <a:lnTo>
                    <a:pt x="40" y="118"/>
                  </a:lnTo>
                  <a:lnTo>
                    <a:pt x="24" y="109"/>
                  </a:lnTo>
                  <a:lnTo>
                    <a:pt x="10" y="97"/>
                  </a:lnTo>
                  <a:lnTo>
                    <a:pt x="3" y="79"/>
                  </a:lnTo>
                  <a:lnTo>
                    <a:pt x="0" y="61"/>
                  </a:lnTo>
                  <a:lnTo>
                    <a:pt x="3" y="42"/>
                  </a:lnTo>
                  <a:lnTo>
                    <a:pt x="10" y="25"/>
                  </a:lnTo>
                  <a:lnTo>
                    <a:pt x="24" y="12"/>
                  </a:lnTo>
                  <a:lnTo>
                    <a:pt x="40"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6" name="Freeform 354">
              <a:extLst>
                <a:ext uri="{FF2B5EF4-FFF2-40B4-BE49-F238E27FC236}">
                  <a16:creationId xmlns:a16="http://schemas.microsoft.com/office/drawing/2014/main" id="{5004DA8F-286A-4F57-BC28-07FDD0099F11}"/>
                </a:ext>
              </a:extLst>
            </p:cNvPr>
            <p:cNvSpPr>
              <a:spLocks noEditPoints="1"/>
            </p:cNvSpPr>
            <p:nvPr/>
          </p:nvSpPr>
          <p:spPr bwMode="auto">
            <a:xfrm>
              <a:off x="3725863" y="2478088"/>
              <a:ext cx="61913" cy="61912"/>
            </a:xfrm>
            <a:custGeom>
              <a:avLst/>
              <a:gdLst>
                <a:gd name="T0" fmla="*/ 52 w 77"/>
                <a:gd name="T1" fmla="*/ 23 h 78"/>
                <a:gd name="T2" fmla="*/ 50 w 77"/>
                <a:gd name="T3" fmla="*/ 23 h 78"/>
                <a:gd name="T4" fmla="*/ 47 w 77"/>
                <a:gd name="T5" fmla="*/ 24 h 78"/>
                <a:gd name="T6" fmla="*/ 44 w 77"/>
                <a:gd name="T7" fmla="*/ 27 h 78"/>
                <a:gd name="T8" fmla="*/ 35 w 77"/>
                <a:gd name="T9" fmla="*/ 36 h 78"/>
                <a:gd name="T10" fmla="*/ 28 w 77"/>
                <a:gd name="T11" fmla="*/ 27 h 78"/>
                <a:gd name="T12" fmla="*/ 25 w 77"/>
                <a:gd name="T13" fmla="*/ 26 h 78"/>
                <a:gd name="T14" fmla="*/ 23 w 77"/>
                <a:gd name="T15" fmla="*/ 24 h 78"/>
                <a:gd name="T16" fmla="*/ 22 w 77"/>
                <a:gd name="T17" fmla="*/ 26 h 78"/>
                <a:gd name="T18" fmla="*/ 22 w 77"/>
                <a:gd name="T19" fmla="*/ 27 h 78"/>
                <a:gd name="T20" fmla="*/ 23 w 77"/>
                <a:gd name="T21" fmla="*/ 30 h 78"/>
                <a:gd name="T22" fmla="*/ 25 w 77"/>
                <a:gd name="T23" fmla="*/ 33 h 78"/>
                <a:gd name="T24" fmla="*/ 29 w 77"/>
                <a:gd name="T25" fmla="*/ 38 h 78"/>
                <a:gd name="T26" fmla="*/ 34 w 77"/>
                <a:gd name="T27" fmla="*/ 44 h 78"/>
                <a:gd name="T28" fmla="*/ 38 w 77"/>
                <a:gd name="T29" fmla="*/ 48 h 78"/>
                <a:gd name="T30" fmla="*/ 47 w 77"/>
                <a:gd name="T31" fmla="*/ 39 h 78"/>
                <a:gd name="T32" fmla="*/ 52 w 77"/>
                <a:gd name="T33" fmla="*/ 30 h 78"/>
                <a:gd name="T34" fmla="*/ 53 w 77"/>
                <a:gd name="T35" fmla="*/ 24 h 78"/>
                <a:gd name="T36" fmla="*/ 53 w 77"/>
                <a:gd name="T37" fmla="*/ 24 h 78"/>
                <a:gd name="T38" fmla="*/ 52 w 77"/>
                <a:gd name="T39" fmla="*/ 23 h 78"/>
                <a:gd name="T40" fmla="*/ 52 w 77"/>
                <a:gd name="T41" fmla="*/ 23 h 78"/>
                <a:gd name="T42" fmla="*/ 52 w 77"/>
                <a:gd name="T43" fmla="*/ 0 h 78"/>
                <a:gd name="T44" fmla="*/ 58 w 77"/>
                <a:gd name="T45" fmla="*/ 0 h 78"/>
                <a:gd name="T46" fmla="*/ 62 w 77"/>
                <a:gd name="T47" fmla="*/ 3 h 78"/>
                <a:gd name="T48" fmla="*/ 67 w 77"/>
                <a:gd name="T49" fmla="*/ 5 h 78"/>
                <a:gd name="T50" fmla="*/ 70 w 77"/>
                <a:gd name="T51" fmla="*/ 8 h 78"/>
                <a:gd name="T52" fmla="*/ 73 w 77"/>
                <a:gd name="T53" fmla="*/ 11 h 78"/>
                <a:gd name="T54" fmla="*/ 73 w 77"/>
                <a:gd name="T55" fmla="*/ 12 h 78"/>
                <a:gd name="T56" fmla="*/ 77 w 77"/>
                <a:gd name="T57" fmla="*/ 26 h 78"/>
                <a:gd name="T58" fmla="*/ 74 w 77"/>
                <a:gd name="T59" fmla="*/ 38 h 78"/>
                <a:gd name="T60" fmla="*/ 67 w 77"/>
                <a:gd name="T61" fmla="*/ 50 h 78"/>
                <a:gd name="T62" fmla="*/ 59 w 77"/>
                <a:gd name="T63" fmla="*/ 60 h 78"/>
                <a:gd name="T64" fmla="*/ 50 w 77"/>
                <a:gd name="T65" fmla="*/ 68 h 78"/>
                <a:gd name="T66" fmla="*/ 46 w 77"/>
                <a:gd name="T67" fmla="*/ 72 h 78"/>
                <a:gd name="T68" fmla="*/ 38 w 77"/>
                <a:gd name="T69" fmla="*/ 78 h 78"/>
                <a:gd name="T70" fmla="*/ 31 w 77"/>
                <a:gd name="T71" fmla="*/ 72 h 78"/>
                <a:gd name="T72" fmla="*/ 23 w 77"/>
                <a:gd name="T73" fmla="*/ 66 h 78"/>
                <a:gd name="T74" fmla="*/ 13 w 77"/>
                <a:gd name="T75" fmla="*/ 56 h 78"/>
                <a:gd name="T76" fmla="*/ 4 w 77"/>
                <a:gd name="T77" fmla="*/ 44 h 78"/>
                <a:gd name="T78" fmla="*/ 0 w 77"/>
                <a:gd name="T79" fmla="*/ 30 h 78"/>
                <a:gd name="T80" fmla="*/ 1 w 77"/>
                <a:gd name="T81" fmla="*/ 15 h 78"/>
                <a:gd name="T82" fmla="*/ 4 w 77"/>
                <a:gd name="T83" fmla="*/ 9 h 78"/>
                <a:gd name="T84" fmla="*/ 9 w 77"/>
                <a:gd name="T85" fmla="*/ 6 h 78"/>
                <a:gd name="T86" fmla="*/ 12 w 77"/>
                <a:gd name="T87" fmla="*/ 3 h 78"/>
                <a:gd name="T88" fmla="*/ 16 w 77"/>
                <a:gd name="T89" fmla="*/ 2 h 78"/>
                <a:gd name="T90" fmla="*/ 19 w 77"/>
                <a:gd name="T91" fmla="*/ 0 h 78"/>
                <a:gd name="T92" fmla="*/ 22 w 77"/>
                <a:gd name="T93" fmla="*/ 0 h 78"/>
                <a:gd name="T94" fmla="*/ 26 w 77"/>
                <a:gd name="T95" fmla="*/ 0 h 78"/>
                <a:gd name="T96" fmla="*/ 32 w 77"/>
                <a:gd name="T97" fmla="*/ 2 h 78"/>
                <a:gd name="T98" fmla="*/ 35 w 77"/>
                <a:gd name="T99" fmla="*/ 5 h 78"/>
                <a:gd name="T100" fmla="*/ 44 w 77"/>
                <a:gd name="T101" fmla="*/ 0 h 78"/>
                <a:gd name="T102" fmla="*/ 52 w 77"/>
                <a:gd name="T10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78">
                  <a:moveTo>
                    <a:pt x="52" y="23"/>
                  </a:moveTo>
                  <a:lnTo>
                    <a:pt x="50" y="23"/>
                  </a:lnTo>
                  <a:lnTo>
                    <a:pt x="47" y="24"/>
                  </a:lnTo>
                  <a:lnTo>
                    <a:pt x="44" y="27"/>
                  </a:lnTo>
                  <a:lnTo>
                    <a:pt x="35" y="36"/>
                  </a:lnTo>
                  <a:lnTo>
                    <a:pt x="28" y="27"/>
                  </a:lnTo>
                  <a:lnTo>
                    <a:pt x="25" y="26"/>
                  </a:lnTo>
                  <a:lnTo>
                    <a:pt x="23" y="24"/>
                  </a:lnTo>
                  <a:lnTo>
                    <a:pt x="22" y="26"/>
                  </a:lnTo>
                  <a:lnTo>
                    <a:pt x="22" y="27"/>
                  </a:lnTo>
                  <a:lnTo>
                    <a:pt x="23" y="30"/>
                  </a:lnTo>
                  <a:lnTo>
                    <a:pt x="25" y="33"/>
                  </a:lnTo>
                  <a:lnTo>
                    <a:pt x="29" y="38"/>
                  </a:lnTo>
                  <a:lnTo>
                    <a:pt x="34" y="44"/>
                  </a:lnTo>
                  <a:lnTo>
                    <a:pt x="38" y="48"/>
                  </a:lnTo>
                  <a:lnTo>
                    <a:pt x="47" y="39"/>
                  </a:lnTo>
                  <a:lnTo>
                    <a:pt x="52" y="30"/>
                  </a:lnTo>
                  <a:lnTo>
                    <a:pt x="53" y="24"/>
                  </a:lnTo>
                  <a:lnTo>
                    <a:pt x="53" y="24"/>
                  </a:lnTo>
                  <a:lnTo>
                    <a:pt x="52" y="23"/>
                  </a:lnTo>
                  <a:lnTo>
                    <a:pt x="52" y="23"/>
                  </a:lnTo>
                  <a:close/>
                  <a:moveTo>
                    <a:pt x="52" y="0"/>
                  </a:moveTo>
                  <a:lnTo>
                    <a:pt x="58" y="0"/>
                  </a:lnTo>
                  <a:lnTo>
                    <a:pt x="62" y="3"/>
                  </a:lnTo>
                  <a:lnTo>
                    <a:pt x="67" y="5"/>
                  </a:lnTo>
                  <a:lnTo>
                    <a:pt x="70" y="8"/>
                  </a:lnTo>
                  <a:lnTo>
                    <a:pt x="73" y="11"/>
                  </a:lnTo>
                  <a:lnTo>
                    <a:pt x="73" y="12"/>
                  </a:lnTo>
                  <a:lnTo>
                    <a:pt x="77" y="26"/>
                  </a:lnTo>
                  <a:lnTo>
                    <a:pt x="74" y="38"/>
                  </a:lnTo>
                  <a:lnTo>
                    <a:pt x="67" y="50"/>
                  </a:lnTo>
                  <a:lnTo>
                    <a:pt x="59" y="60"/>
                  </a:lnTo>
                  <a:lnTo>
                    <a:pt x="50" y="68"/>
                  </a:lnTo>
                  <a:lnTo>
                    <a:pt x="46" y="72"/>
                  </a:lnTo>
                  <a:lnTo>
                    <a:pt x="38" y="78"/>
                  </a:lnTo>
                  <a:lnTo>
                    <a:pt x="31" y="72"/>
                  </a:lnTo>
                  <a:lnTo>
                    <a:pt x="23" y="66"/>
                  </a:lnTo>
                  <a:lnTo>
                    <a:pt x="13" y="56"/>
                  </a:lnTo>
                  <a:lnTo>
                    <a:pt x="4" y="44"/>
                  </a:lnTo>
                  <a:lnTo>
                    <a:pt x="0" y="30"/>
                  </a:lnTo>
                  <a:lnTo>
                    <a:pt x="1" y="15"/>
                  </a:lnTo>
                  <a:lnTo>
                    <a:pt x="4" y="9"/>
                  </a:lnTo>
                  <a:lnTo>
                    <a:pt x="9" y="6"/>
                  </a:lnTo>
                  <a:lnTo>
                    <a:pt x="12" y="3"/>
                  </a:lnTo>
                  <a:lnTo>
                    <a:pt x="16" y="2"/>
                  </a:lnTo>
                  <a:lnTo>
                    <a:pt x="19" y="0"/>
                  </a:lnTo>
                  <a:lnTo>
                    <a:pt x="22" y="0"/>
                  </a:lnTo>
                  <a:lnTo>
                    <a:pt x="26" y="0"/>
                  </a:lnTo>
                  <a:lnTo>
                    <a:pt x="32" y="2"/>
                  </a:lnTo>
                  <a:lnTo>
                    <a:pt x="35" y="5"/>
                  </a:lnTo>
                  <a:lnTo>
                    <a:pt x="44" y="0"/>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7" name="Freeform 355">
              <a:extLst>
                <a:ext uri="{FF2B5EF4-FFF2-40B4-BE49-F238E27FC236}">
                  <a16:creationId xmlns:a16="http://schemas.microsoft.com/office/drawing/2014/main" id="{B936A8A6-2AE9-4E79-B416-E22515CE1887}"/>
                </a:ext>
              </a:extLst>
            </p:cNvPr>
            <p:cNvSpPr>
              <a:spLocks noEditPoints="1"/>
            </p:cNvSpPr>
            <p:nvPr/>
          </p:nvSpPr>
          <p:spPr bwMode="auto">
            <a:xfrm>
              <a:off x="2849563" y="1800225"/>
              <a:ext cx="146050" cy="146050"/>
            </a:xfrm>
            <a:custGeom>
              <a:avLst/>
              <a:gdLst>
                <a:gd name="T0" fmla="*/ 92 w 183"/>
                <a:gd name="T1" fmla="*/ 24 h 184"/>
                <a:gd name="T2" fmla="*/ 70 w 183"/>
                <a:gd name="T3" fmla="*/ 27 h 184"/>
                <a:gd name="T4" fmla="*/ 52 w 183"/>
                <a:gd name="T5" fmla="*/ 37 h 184"/>
                <a:gd name="T6" fmla="*/ 37 w 183"/>
                <a:gd name="T7" fmla="*/ 51 h 184"/>
                <a:gd name="T8" fmla="*/ 26 w 183"/>
                <a:gd name="T9" fmla="*/ 70 h 184"/>
                <a:gd name="T10" fmla="*/ 23 w 183"/>
                <a:gd name="T11" fmla="*/ 91 h 184"/>
                <a:gd name="T12" fmla="*/ 26 w 183"/>
                <a:gd name="T13" fmla="*/ 113 h 184"/>
                <a:gd name="T14" fmla="*/ 37 w 183"/>
                <a:gd name="T15" fmla="*/ 131 h 184"/>
                <a:gd name="T16" fmla="*/ 52 w 183"/>
                <a:gd name="T17" fmla="*/ 146 h 184"/>
                <a:gd name="T18" fmla="*/ 70 w 183"/>
                <a:gd name="T19" fmla="*/ 157 h 184"/>
                <a:gd name="T20" fmla="*/ 92 w 183"/>
                <a:gd name="T21" fmla="*/ 160 h 184"/>
                <a:gd name="T22" fmla="*/ 113 w 183"/>
                <a:gd name="T23" fmla="*/ 157 h 184"/>
                <a:gd name="T24" fmla="*/ 132 w 183"/>
                <a:gd name="T25" fmla="*/ 146 h 184"/>
                <a:gd name="T26" fmla="*/ 146 w 183"/>
                <a:gd name="T27" fmla="*/ 131 h 184"/>
                <a:gd name="T28" fmla="*/ 156 w 183"/>
                <a:gd name="T29" fmla="*/ 113 h 184"/>
                <a:gd name="T30" fmla="*/ 159 w 183"/>
                <a:gd name="T31" fmla="*/ 91 h 184"/>
                <a:gd name="T32" fmla="*/ 156 w 183"/>
                <a:gd name="T33" fmla="*/ 70 h 184"/>
                <a:gd name="T34" fmla="*/ 146 w 183"/>
                <a:gd name="T35" fmla="*/ 51 h 184"/>
                <a:gd name="T36" fmla="*/ 132 w 183"/>
                <a:gd name="T37" fmla="*/ 37 h 184"/>
                <a:gd name="T38" fmla="*/ 113 w 183"/>
                <a:gd name="T39" fmla="*/ 27 h 184"/>
                <a:gd name="T40" fmla="*/ 92 w 183"/>
                <a:gd name="T41" fmla="*/ 24 h 184"/>
                <a:gd name="T42" fmla="*/ 92 w 183"/>
                <a:gd name="T43" fmla="*/ 0 h 184"/>
                <a:gd name="T44" fmla="*/ 116 w 183"/>
                <a:gd name="T45" fmla="*/ 3 h 184"/>
                <a:gd name="T46" fmla="*/ 137 w 183"/>
                <a:gd name="T47" fmla="*/ 13 h 184"/>
                <a:gd name="T48" fmla="*/ 156 w 183"/>
                <a:gd name="T49" fmla="*/ 27 h 184"/>
                <a:gd name="T50" fmla="*/ 170 w 183"/>
                <a:gd name="T51" fmla="*/ 46 h 184"/>
                <a:gd name="T52" fmla="*/ 180 w 183"/>
                <a:gd name="T53" fmla="*/ 67 h 184"/>
                <a:gd name="T54" fmla="*/ 183 w 183"/>
                <a:gd name="T55" fmla="*/ 91 h 184"/>
                <a:gd name="T56" fmla="*/ 180 w 183"/>
                <a:gd name="T57" fmla="*/ 116 h 184"/>
                <a:gd name="T58" fmla="*/ 170 w 183"/>
                <a:gd name="T59" fmla="*/ 137 h 184"/>
                <a:gd name="T60" fmla="*/ 156 w 183"/>
                <a:gd name="T61" fmla="*/ 157 h 184"/>
                <a:gd name="T62" fmla="*/ 137 w 183"/>
                <a:gd name="T63" fmla="*/ 170 h 184"/>
                <a:gd name="T64" fmla="*/ 116 w 183"/>
                <a:gd name="T65" fmla="*/ 179 h 184"/>
                <a:gd name="T66" fmla="*/ 92 w 183"/>
                <a:gd name="T67" fmla="*/ 184 h 184"/>
                <a:gd name="T68" fmla="*/ 67 w 183"/>
                <a:gd name="T69" fmla="*/ 179 h 184"/>
                <a:gd name="T70" fmla="*/ 46 w 183"/>
                <a:gd name="T71" fmla="*/ 170 h 184"/>
                <a:gd name="T72" fmla="*/ 26 w 183"/>
                <a:gd name="T73" fmla="*/ 157 h 184"/>
                <a:gd name="T74" fmla="*/ 13 w 183"/>
                <a:gd name="T75" fmla="*/ 137 h 184"/>
                <a:gd name="T76" fmla="*/ 4 w 183"/>
                <a:gd name="T77" fmla="*/ 116 h 184"/>
                <a:gd name="T78" fmla="*/ 0 w 183"/>
                <a:gd name="T79" fmla="*/ 91 h 184"/>
                <a:gd name="T80" fmla="*/ 4 w 183"/>
                <a:gd name="T81" fmla="*/ 67 h 184"/>
                <a:gd name="T82" fmla="*/ 13 w 183"/>
                <a:gd name="T83" fmla="*/ 46 h 184"/>
                <a:gd name="T84" fmla="*/ 26 w 183"/>
                <a:gd name="T85" fmla="*/ 27 h 184"/>
                <a:gd name="T86" fmla="*/ 46 w 183"/>
                <a:gd name="T87" fmla="*/ 13 h 184"/>
                <a:gd name="T88" fmla="*/ 67 w 183"/>
                <a:gd name="T89" fmla="*/ 3 h 184"/>
                <a:gd name="T90" fmla="*/ 92 w 183"/>
                <a:gd name="T9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84">
                  <a:moveTo>
                    <a:pt x="92" y="24"/>
                  </a:moveTo>
                  <a:lnTo>
                    <a:pt x="70" y="27"/>
                  </a:lnTo>
                  <a:lnTo>
                    <a:pt x="52" y="37"/>
                  </a:lnTo>
                  <a:lnTo>
                    <a:pt x="37" y="51"/>
                  </a:lnTo>
                  <a:lnTo>
                    <a:pt x="26" y="70"/>
                  </a:lnTo>
                  <a:lnTo>
                    <a:pt x="23" y="91"/>
                  </a:lnTo>
                  <a:lnTo>
                    <a:pt x="26" y="113"/>
                  </a:lnTo>
                  <a:lnTo>
                    <a:pt x="37" y="131"/>
                  </a:lnTo>
                  <a:lnTo>
                    <a:pt x="52" y="146"/>
                  </a:lnTo>
                  <a:lnTo>
                    <a:pt x="70" y="157"/>
                  </a:lnTo>
                  <a:lnTo>
                    <a:pt x="92" y="160"/>
                  </a:lnTo>
                  <a:lnTo>
                    <a:pt x="113" y="157"/>
                  </a:lnTo>
                  <a:lnTo>
                    <a:pt x="132" y="146"/>
                  </a:lnTo>
                  <a:lnTo>
                    <a:pt x="146" y="131"/>
                  </a:lnTo>
                  <a:lnTo>
                    <a:pt x="156" y="113"/>
                  </a:lnTo>
                  <a:lnTo>
                    <a:pt x="159" y="91"/>
                  </a:lnTo>
                  <a:lnTo>
                    <a:pt x="156" y="70"/>
                  </a:lnTo>
                  <a:lnTo>
                    <a:pt x="146" y="51"/>
                  </a:lnTo>
                  <a:lnTo>
                    <a:pt x="132" y="37"/>
                  </a:lnTo>
                  <a:lnTo>
                    <a:pt x="113" y="27"/>
                  </a:lnTo>
                  <a:lnTo>
                    <a:pt x="92" y="24"/>
                  </a:lnTo>
                  <a:close/>
                  <a:moveTo>
                    <a:pt x="92" y="0"/>
                  </a:moveTo>
                  <a:lnTo>
                    <a:pt x="116" y="3"/>
                  </a:lnTo>
                  <a:lnTo>
                    <a:pt x="137" y="13"/>
                  </a:lnTo>
                  <a:lnTo>
                    <a:pt x="156" y="27"/>
                  </a:lnTo>
                  <a:lnTo>
                    <a:pt x="170" y="46"/>
                  </a:lnTo>
                  <a:lnTo>
                    <a:pt x="180" y="67"/>
                  </a:lnTo>
                  <a:lnTo>
                    <a:pt x="183" y="91"/>
                  </a:lnTo>
                  <a:lnTo>
                    <a:pt x="180" y="116"/>
                  </a:lnTo>
                  <a:lnTo>
                    <a:pt x="170" y="137"/>
                  </a:lnTo>
                  <a:lnTo>
                    <a:pt x="156" y="157"/>
                  </a:lnTo>
                  <a:lnTo>
                    <a:pt x="137" y="170"/>
                  </a:lnTo>
                  <a:lnTo>
                    <a:pt x="116" y="179"/>
                  </a:lnTo>
                  <a:lnTo>
                    <a:pt x="92" y="184"/>
                  </a:lnTo>
                  <a:lnTo>
                    <a:pt x="67" y="179"/>
                  </a:lnTo>
                  <a:lnTo>
                    <a:pt x="46" y="170"/>
                  </a:lnTo>
                  <a:lnTo>
                    <a:pt x="26" y="157"/>
                  </a:lnTo>
                  <a:lnTo>
                    <a:pt x="13" y="137"/>
                  </a:lnTo>
                  <a:lnTo>
                    <a:pt x="4" y="116"/>
                  </a:lnTo>
                  <a:lnTo>
                    <a:pt x="0" y="91"/>
                  </a:lnTo>
                  <a:lnTo>
                    <a:pt x="4" y="67"/>
                  </a:lnTo>
                  <a:lnTo>
                    <a:pt x="13" y="46"/>
                  </a:lnTo>
                  <a:lnTo>
                    <a:pt x="26" y="27"/>
                  </a:lnTo>
                  <a:lnTo>
                    <a:pt x="46" y="13"/>
                  </a:lnTo>
                  <a:lnTo>
                    <a:pt x="67" y="3"/>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8" name="Freeform 356">
              <a:extLst>
                <a:ext uri="{FF2B5EF4-FFF2-40B4-BE49-F238E27FC236}">
                  <a16:creationId xmlns:a16="http://schemas.microsoft.com/office/drawing/2014/main" id="{D0547D2E-A4F4-4F83-9BC9-62D5712356C3}"/>
                </a:ext>
              </a:extLst>
            </p:cNvPr>
            <p:cNvSpPr>
              <a:spLocks noEditPoints="1"/>
            </p:cNvSpPr>
            <p:nvPr/>
          </p:nvSpPr>
          <p:spPr bwMode="auto">
            <a:xfrm>
              <a:off x="2767013" y="1719263"/>
              <a:ext cx="309563" cy="495300"/>
            </a:xfrm>
            <a:custGeom>
              <a:avLst/>
              <a:gdLst>
                <a:gd name="T0" fmla="*/ 196 w 390"/>
                <a:gd name="T1" fmla="*/ 22 h 624"/>
                <a:gd name="T2" fmla="*/ 156 w 390"/>
                <a:gd name="T3" fmla="*/ 28 h 624"/>
                <a:gd name="T4" fmla="*/ 120 w 390"/>
                <a:gd name="T5" fmla="*/ 40 h 624"/>
                <a:gd name="T6" fmla="*/ 89 w 390"/>
                <a:gd name="T7" fmla="*/ 61 h 624"/>
                <a:gd name="T8" fmla="*/ 62 w 390"/>
                <a:gd name="T9" fmla="*/ 88 h 624"/>
                <a:gd name="T10" fmla="*/ 41 w 390"/>
                <a:gd name="T11" fmla="*/ 119 h 624"/>
                <a:gd name="T12" fmla="*/ 29 w 390"/>
                <a:gd name="T13" fmla="*/ 155 h 624"/>
                <a:gd name="T14" fmla="*/ 24 w 390"/>
                <a:gd name="T15" fmla="*/ 194 h 624"/>
                <a:gd name="T16" fmla="*/ 27 w 390"/>
                <a:gd name="T17" fmla="*/ 225 h 624"/>
                <a:gd name="T18" fmla="*/ 35 w 390"/>
                <a:gd name="T19" fmla="*/ 257 h 624"/>
                <a:gd name="T20" fmla="*/ 50 w 390"/>
                <a:gd name="T21" fmla="*/ 284 h 624"/>
                <a:gd name="T22" fmla="*/ 68 w 390"/>
                <a:gd name="T23" fmla="*/ 309 h 624"/>
                <a:gd name="T24" fmla="*/ 71 w 390"/>
                <a:gd name="T25" fmla="*/ 312 h 624"/>
                <a:gd name="T26" fmla="*/ 196 w 390"/>
                <a:gd name="T27" fmla="*/ 571 h 624"/>
                <a:gd name="T28" fmla="*/ 322 w 390"/>
                <a:gd name="T29" fmla="*/ 311 h 624"/>
                <a:gd name="T30" fmla="*/ 323 w 390"/>
                <a:gd name="T31" fmla="*/ 309 h 624"/>
                <a:gd name="T32" fmla="*/ 341 w 390"/>
                <a:gd name="T33" fmla="*/ 284 h 624"/>
                <a:gd name="T34" fmla="*/ 356 w 390"/>
                <a:gd name="T35" fmla="*/ 257 h 624"/>
                <a:gd name="T36" fmla="*/ 365 w 390"/>
                <a:gd name="T37" fmla="*/ 225 h 624"/>
                <a:gd name="T38" fmla="*/ 368 w 390"/>
                <a:gd name="T39" fmla="*/ 194 h 624"/>
                <a:gd name="T40" fmla="*/ 362 w 390"/>
                <a:gd name="T41" fmla="*/ 155 h 624"/>
                <a:gd name="T42" fmla="*/ 350 w 390"/>
                <a:gd name="T43" fmla="*/ 119 h 624"/>
                <a:gd name="T44" fmla="*/ 329 w 390"/>
                <a:gd name="T45" fmla="*/ 88 h 624"/>
                <a:gd name="T46" fmla="*/ 302 w 390"/>
                <a:gd name="T47" fmla="*/ 61 h 624"/>
                <a:gd name="T48" fmla="*/ 271 w 390"/>
                <a:gd name="T49" fmla="*/ 40 h 624"/>
                <a:gd name="T50" fmla="*/ 235 w 390"/>
                <a:gd name="T51" fmla="*/ 28 h 624"/>
                <a:gd name="T52" fmla="*/ 196 w 390"/>
                <a:gd name="T53" fmla="*/ 22 h 624"/>
                <a:gd name="T54" fmla="*/ 196 w 390"/>
                <a:gd name="T55" fmla="*/ 0 h 624"/>
                <a:gd name="T56" fmla="*/ 235 w 390"/>
                <a:gd name="T57" fmla="*/ 4 h 624"/>
                <a:gd name="T58" fmla="*/ 271 w 390"/>
                <a:gd name="T59" fmla="*/ 14 h 624"/>
                <a:gd name="T60" fmla="*/ 304 w 390"/>
                <a:gd name="T61" fmla="*/ 32 h 624"/>
                <a:gd name="T62" fmla="*/ 333 w 390"/>
                <a:gd name="T63" fmla="*/ 56 h 624"/>
                <a:gd name="T64" fmla="*/ 357 w 390"/>
                <a:gd name="T65" fmla="*/ 86 h 624"/>
                <a:gd name="T66" fmla="*/ 375 w 390"/>
                <a:gd name="T67" fmla="*/ 119 h 624"/>
                <a:gd name="T68" fmla="*/ 386 w 390"/>
                <a:gd name="T69" fmla="*/ 155 h 624"/>
                <a:gd name="T70" fmla="*/ 390 w 390"/>
                <a:gd name="T71" fmla="*/ 194 h 624"/>
                <a:gd name="T72" fmla="*/ 387 w 390"/>
                <a:gd name="T73" fmla="*/ 230 h 624"/>
                <a:gd name="T74" fmla="*/ 377 w 390"/>
                <a:gd name="T75" fmla="*/ 264 h 624"/>
                <a:gd name="T76" fmla="*/ 362 w 390"/>
                <a:gd name="T77" fmla="*/ 296 h 624"/>
                <a:gd name="T78" fmla="*/ 341 w 390"/>
                <a:gd name="T79" fmla="*/ 324 h 624"/>
                <a:gd name="T80" fmla="*/ 196 w 390"/>
                <a:gd name="T81" fmla="*/ 624 h 624"/>
                <a:gd name="T82" fmla="*/ 50 w 390"/>
                <a:gd name="T83" fmla="*/ 324 h 624"/>
                <a:gd name="T84" fmla="*/ 29 w 390"/>
                <a:gd name="T85" fmla="*/ 296 h 624"/>
                <a:gd name="T86" fmla="*/ 14 w 390"/>
                <a:gd name="T87" fmla="*/ 264 h 624"/>
                <a:gd name="T88" fmla="*/ 3 w 390"/>
                <a:gd name="T89" fmla="*/ 230 h 624"/>
                <a:gd name="T90" fmla="*/ 0 w 390"/>
                <a:gd name="T91" fmla="*/ 194 h 624"/>
                <a:gd name="T92" fmla="*/ 5 w 390"/>
                <a:gd name="T93" fmla="*/ 155 h 624"/>
                <a:gd name="T94" fmla="*/ 15 w 390"/>
                <a:gd name="T95" fmla="*/ 119 h 624"/>
                <a:gd name="T96" fmla="*/ 33 w 390"/>
                <a:gd name="T97" fmla="*/ 86 h 624"/>
                <a:gd name="T98" fmla="*/ 57 w 390"/>
                <a:gd name="T99" fmla="*/ 56 h 624"/>
                <a:gd name="T100" fmla="*/ 87 w 390"/>
                <a:gd name="T101" fmla="*/ 32 h 624"/>
                <a:gd name="T102" fmla="*/ 120 w 390"/>
                <a:gd name="T103" fmla="*/ 14 h 624"/>
                <a:gd name="T104" fmla="*/ 156 w 390"/>
                <a:gd name="T105" fmla="*/ 4 h 624"/>
                <a:gd name="T106" fmla="*/ 196 w 390"/>
                <a:gd name="T10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0" h="624">
                  <a:moveTo>
                    <a:pt x="196" y="22"/>
                  </a:moveTo>
                  <a:lnTo>
                    <a:pt x="156" y="28"/>
                  </a:lnTo>
                  <a:lnTo>
                    <a:pt x="120" y="40"/>
                  </a:lnTo>
                  <a:lnTo>
                    <a:pt x="89" y="61"/>
                  </a:lnTo>
                  <a:lnTo>
                    <a:pt x="62" y="88"/>
                  </a:lnTo>
                  <a:lnTo>
                    <a:pt x="41" y="119"/>
                  </a:lnTo>
                  <a:lnTo>
                    <a:pt x="29" y="155"/>
                  </a:lnTo>
                  <a:lnTo>
                    <a:pt x="24" y="194"/>
                  </a:lnTo>
                  <a:lnTo>
                    <a:pt x="27" y="225"/>
                  </a:lnTo>
                  <a:lnTo>
                    <a:pt x="35" y="257"/>
                  </a:lnTo>
                  <a:lnTo>
                    <a:pt x="50" y="284"/>
                  </a:lnTo>
                  <a:lnTo>
                    <a:pt x="68" y="309"/>
                  </a:lnTo>
                  <a:lnTo>
                    <a:pt x="71" y="312"/>
                  </a:lnTo>
                  <a:lnTo>
                    <a:pt x="196" y="571"/>
                  </a:lnTo>
                  <a:lnTo>
                    <a:pt x="322" y="311"/>
                  </a:lnTo>
                  <a:lnTo>
                    <a:pt x="323" y="309"/>
                  </a:lnTo>
                  <a:lnTo>
                    <a:pt x="341" y="284"/>
                  </a:lnTo>
                  <a:lnTo>
                    <a:pt x="356" y="257"/>
                  </a:lnTo>
                  <a:lnTo>
                    <a:pt x="365" y="225"/>
                  </a:lnTo>
                  <a:lnTo>
                    <a:pt x="368" y="194"/>
                  </a:lnTo>
                  <a:lnTo>
                    <a:pt x="362" y="155"/>
                  </a:lnTo>
                  <a:lnTo>
                    <a:pt x="350" y="119"/>
                  </a:lnTo>
                  <a:lnTo>
                    <a:pt x="329" y="88"/>
                  </a:lnTo>
                  <a:lnTo>
                    <a:pt x="302" y="61"/>
                  </a:lnTo>
                  <a:lnTo>
                    <a:pt x="271" y="40"/>
                  </a:lnTo>
                  <a:lnTo>
                    <a:pt x="235" y="28"/>
                  </a:lnTo>
                  <a:lnTo>
                    <a:pt x="196" y="22"/>
                  </a:lnTo>
                  <a:close/>
                  <a:moveTo>
                    <a:pt x="196" y="0"/>
                  </a:moveTo>
                  <a:lnTo>
                    <a:pt x="235" y="4"/>
                  </a:lnTo>
                  <a:lnTo>
                    <a:pt x="271" y="14"/>
                  </a:lnTo>
                  <a:lnTo>
                    <a:pt x="304" y="32"/>
                  </a:lnTo>
                  <a:lnTo>
                    <a:pt x="333" y="56"/>
                  </a:lnTo>
                  <a:lnTo>
                    <a:pt x="357" y="86"/>
                  </a:lnTo>
                  <a:lnTo>
                    <a:pt x="375" y="119"/>
                  </a:lnTo>
                  <a:lnTo>
                    <a:pt x="386" y="155"/>
                  </a:lnTo>
                  <a:lnTo>
                    <a:pt x="390" y="194"/>
                  </a:lnTo>
                  <a:lnTo>
                    <a:pt x="387" y="230"/>
                  </a:lnTo>
                  <a:lnTo>
                    <a:pt x="377" y="264"/>
                  </a:lnTo>
                  <a:lnTo>
                    <a:pt x="362" y="296"/>
                  </a:lnTo>
                  <a:lnTo>
                    <a:pt x="341" y="324"/>
                  </a:lnTo>
                  <a:lnTo>
                    <a:pt x="196" y="624"/>
                  </a:lnTo>
                  <a:lnTo>
                    <a:pt x="50" y="324"/>
                  </a:lnTo>
                  <a:lnTo>
                    <a:pt x="29" y="296"/>
                  </a:lnTo>
                  <a:lnTo>
                    <a:pt x="14" y="264"/>
                  </a:lnTo>
                  <a:lnTo>
                    <a:pt x="3" y="230"/>
                  </a:lnTo>
                  <a:lnTo>
                    <a:pt x="0" y="194"/>
                  </a:lnTo>
                  <a:lnTo>
                    <a:pt x="5" y="155"/>
                  </a:lnTo>
                  <a:lnTo>
                    <a:pt x="15" y="119"/>
                  </a:lnTo>
                  <a:lnTo>
                    <a:pt x="33" y="86"/>
                  </a:lnTo>
                  <a:lnTo>
                    <a:pt x="57" y="56"/>
                  </a:lnTo>
                  <a:lnTo>
                    <a:pt x="87" y="32"/>
                  </a:lnTo>
                  <a:lnTo>
                    <a:pt x="120" y="14"/>
                  </a:lnTo>
                  <a:lnTo>
                    <a:pt x="156"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9" name="Freeform 357">
              <a:extLst>
                <a:ext uri="{FF2B5EF4-FFF2-40B4-BE49-F238E27FC236}">
                  <a16:creationId xmlns:a16="http://schemas.microsoft.com/office/drawing/2014/main" id="{E362463D-EE4A-4CF2-8612-6296C24E458A}"/>
                </a:ext>
              </a:extLst>
            </p:cNvPr>
            <p:cNvSpPr>
              <a:spLocks noEditPoints="1"/>
            </p:cNvSpPr>
            <p:nvPr/>
          </p:nvSpPr>
          <p:spPr bwMode="auto">
            <a:xfrm>
              <a:off x="3059113" y="1563688"/>
              <a:ext cx="111125" cy="111125"/>
            </a:xfrm>
            <a:custGeom>
              <a:avLst/>
              <a:gdLst>
                <a:gd name="T0" fmla="*/ 70 w 140"/>
                <a:gd name="T1" fmla="*/ 22 h 140"/>
                <a:gd name="T2" fmla="*/ 52 w 140"/>
                <a:gd name="T3" fmla="*/ 27 h 140"/>
                <a:gd name="T4" fmla="*/ 37 w 140"/>
                <a:gd name="T5" fmla="*/ 37 h 140"/>
                <a:gd name="T6" fmla="*/ 27 w 140"/>
                <a:gd name="T7" fmla="*/ 52 h 140"/>
                <a:gd name="T8" fmla="*/ 24 w 140"/>
                <a:gd name="T9" fmla="*/ 70 h 140"/>
                <a:gd name="T10" fmla="*/ 27 w 140"/>
                <a:gd name="T11" fmla="*/ 88 h 140"/>
                <a:gd name="T12" fmla="*/ 37 w 140"/>
                <a:gd name="T13" fmla="*/ 103 h 140"/>
                <a:gd name="T14" fmla="*/ 52 w 140"/>
                <a:gd name="T15" fmla="*/ 113 h 140"/>
                <a:gd name="T16" fmla="*/ 70 w 140"/>
                <a:gd name="T17" fmla="*/ 116 h 140"/>
                <a:gd name="T18" fmla="*/ 89 w 140"/>
                <a:gd name="T19" fmla="*/ 113 h 140"/>
                <a:gd name="T20" fmla="*/ 104 w 140"/>
                <a:gd name="T21" fmla="*/ 103 h 140"/>
                <a:gd name="T22" fmla="*/ 113 w 140"/>
                <a:gd name="T23" fmla="*/ 88 h 140"/>
                <a:gd name="T24" fmla="*/ 118 w 140"/>
                <a:gd name="T25" fmla="*/ 70 h 140"/>
                <a:gd name="T26" fmla="*/ 113 w 140"/>
                <a:gd name="T27" fmla="*/ 52 h 140"/>
                <a:gd name="T28" fmla="*/ 104 w 140"/>
                <a:gd name="T29" fmla="*/ 37 h 140"/>
                <a:gd name="T30" fmla="*/ 89 w 140"/>
                <a:gd name="T31" fmla="*/ 27 h 140"/>
                <a:gd name="T32" fmla="*/ 70 w 140"/>
                <a:gd name="T33" fmla="*/ 22 h 140"/>
                <a:gd name="T34" fmla="*/ 70 w 140"/>
                <a:gd name="T35" fmla="*/ 0 h 140"/>
                <a:gd name="T36" fmla="*/ 92 w 140"/>
                <a:gd name="T37" fmla="*/ 3 h 140"/>
                <a:gd name="T38" fmla="*/ 112 w 140"/>
                <a:gd name="T39" fmla="*/ 13 h 140"/>
                <a:gd name="T40" fmla="*/ 127 w 140"/>
                <a:gd name="T41" fmla="*/ 28 h 140"/>
                <a:gd name="T42" fmla="*/ 137 w 140"/>
                <a:gd name="T43" fmla="*/ 48 h 140"/>
                <a:gd name="T44" fmla="*/ 140 w 140"/>
                <a:gd name="T45" fmla="*/ 70 h 140"/>
                <a:gd name="T46" fmla="*/ 137 w 140"/>
                <a:gd name="T47" fmla="*/ 92 h 140"/>
                <a:gd name="T48" fmla="*/ 127 w 140"/>
                <a:gd name="T49" fmla="*/ 110 h 140"/>
                <a:gd name="T50" fmla="*/ 112 w 140"/>
                <a:gd name="T51" fmla="*/ 127 h 140"/>
                <a:gd name="T52" fmla="*/ 92 w 140"/>
                <a:gd name="T53" fmla="*/ 136 h 140"/>
                <a:gd name="T54" fmla="*/ 70 w 140"/>
                <a:gd name="T55" fmla="*/ 140 h 140"/>
                <a:gd name="T56" fmla="*/ 49 w 140"/>
                <a:gd name="T57" fmla="*/ 136 h 140"/>
                <a:gd name="T58" fmla="*/ 30 w 140"/>
                <a:gd name="T59" fmla="*/ 127 h 140"/>
                <a:gd name="T60" fmla="*/ 15 w 140"/>
                <a:gd name="T61" fmla="*/ 110 h 140"/>
                <a:gd name="T62" fmla="*/ 4 w 140"/>
                <a:gd name="T63" fmla="*/ 92 h 140"/>
                <a:gd name="T64" fmla="*/ 0 w 140"/>
                <a:gd name="T65" fmla="*/ 70 h 140"/>
                <a:gd name="T66" fmla="*/ 4 w 140"/>
                <a:gd name="T67" fmla="*/ 48 h 140"/>
                <a:gd name="T68" fmla="*/ 15 w 140"/>
                <a:gd name="T69" fmla="*/ 28 h 140"/>
                <a:gd name="T70" fmla="*/ 30 w 140"/>
                <a:gd name="T71" fmla="*/ 13 h 140"/>
                <a:gd name="T72" fmla="*/ 49 w 140"/>
                <a:gd name="T73" fmla="*/ 3 h 140"/>
                <a:gd name="T74" fmla="*/ 70 w 140"/>
                <a:gd name="T7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70" y="22"/>
                  </a:moveTo>
                  <a:lnTo>
                    <a:pt x="52" y="27"/>
                  </a:lnTo>
                  <a:lnTo>
                    <a:pt x="37" y="37"/>
                  </a:lnTo>
                  <a:lnTo>
                    <a:pt x="27" y="52"/>
                  </a:lnTo>
                  <a:lnTo>
                    <a:pt x="24" y="70"/>
                  </a:lnTo>
                  <a:lnTo>
                    <a:pt x="27" y="88"/>
                  </a:lnTo>
                  <a:lnTo>
                    <a:pt x="37" y="103"/>
                  </a:lnTo>
                  <a:lnTo>
                    <a:pt x="52" y="113"/>
                  </a:lnTo>
                  <a:lnTo>
                    <a:pt x="70" y="116"/>
                  </a:lnTo>
                  <a:lnTo>
                    <a:pt x="89" y="113"/>
                  </a:lnTo>
                  <a:lnTo>
                    <a:pt x="104" y="103"/>
                  </a:lnTo>
                  <a:lnTo>
                    <a:pt x="113" y="88"/>
                  </a:lnTo>
                  <a:lnTo>
                    <a:pt x="118" y="70"/>
                  </a:lnTo>
                  <a:lnTo>
                    <a:pt x="113" y="52"/>
                  </a:lnTo>
                  <a:lnTo>
                    <a:pt x="104" y="37"/>
                  </a:lnTo>
                  <a:lnTo>
                    <a:pt x="89" y="27"/>
                  </a:lnTo>
                  <a:lnTo>
                    <a:pt x="70" y="22"/>
                  </a:lnTo>
                  <a:close/>
                  <a:moveTo>
                    <a:pt x="70" y="0"/>
                  </a:moveTo>
                  <a:lnTo>
                    <a:pt x="92" y="3"/>
                  </a:lnTo>
                  <a:lnTo>
                    <a:pt x="112" y="13"/>
                  </a:lnTo>
                  <a:lnTo>
                    <a:pt x="127" y="28"/>
                  </a:lnTo>
                  <a:lnTo>
                    <a:pt x="137" y="48"/>
                  </a:lnTo>
                  <a:lnTo>
                    <a:pt x="140" y="70"/>
                  </a:lnTo>
                  <a:lnTo>
                    <a:pt x="137" y="92"/>
                  </a:lnTo>
                  <a:lnTo>
                    <a:pt x="127" y="110"/>
                  </a:lnTo>
                  <a:lnTo>
                    <a:pt x="112" y="127"/>
                  </a:lnTo>
                  <a:lnTo>
                    <a:pt x="92" y="136"/>
                  </a:lnTo>
                  <a:lnTo>
                    <a:pt x="70" y="140"/>
                  </a:lnTo>
                  <a:lnTo>
                    <a:pt x="49" y="136"/>
                  </a:lnTo>
                  <a:lnTo>
                    <a:pt x="30" y="127"/>
                  </a:lnTo>
                  <a:lnTo>
                    <a:pt x="15" y="110"/>
                  </a:lnTo>
                  <a:lnTo>
                    <a:pt x="4" y="92"/>
                  </a:lnTo>
                  <a:lnTo>
                    <a:pt x="0" y="70"/>
                  </a:lnTo>
                  <a:lnTo>
                    <a:pt x="4" y="48"/>
                  </a:lnTo>
                  <a:lnTo>
                    <a:pt x="15" y="28"/>
                  </a:lnTo>
                  <a:lnTo>
                    <a:pt x="30" y="13"/>
                  </a:lnTo>
                  <a:lnTo>
                    <a:pt x="49"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0" name="Freeform 358">
              <a:extLst>
                <a:ext uri="{FF2B5EF4-FFF2-40B4-BE49-F238E27FC236}">
                  <a16:creationId xmlns:a16="http://schemas.microsoft.com/office/drawing/2014/main" id="{C6D84674-F4ED-4BED-B2DF-AA41DB5FA240}"/>
                </a:ext>
              </a:extLst>
            </p:cNvPr>
            <p:cNvSpPr>
              <a:spLocks noEditPoints="1"/>
            </p:cNvSpPr>
            <p:nvPr/>
          </p:nvSpPr>
          <p:spPr bwMode="auto">
            <a:xfrm>
              <a:off x="3000376" y="1503363"/>
              <a:ext cx="369888" cy="230187"/>
            </a:xfrm>
            <a:custGeom>
              <a:avLst/>
              <a:gdLst>
                <a:gd name="T0" fmla="*/ 145 w 466"/>
                <a:gd name="T1" fmla="*/ 24 h 292"/>
                <a:gd name="T2" fmla="*/ 114 w 466"/>
                <a:gd name="T3" fmla="*/ 29 h 292"/>
                <a:gd name="T4" fmla="*/ 84 w 466"/>
                <a:gd name="T5" fmla="*/ 41 h 292"/>
                <a:gd name="T6" fmla="*/ 58 w 466"/>
                <a:gd name="T7" fmla="*/ 60 h 292"/>
                <a:gd name="T8" fmla="*/ 39 w 466"/>
                <a:gd name="T9" fmla="*/ 84 h 292"/>
                <a:gd name="T10" fmla="*/ 27 w 466"/>
                <a:gd name="T11" fmla="*/ 114 h 292"/>
                <a:gd name="T12" fmla="*/ 23 w 466"/>
                <a:gd name="T13" fmla="*/ 147 h 292"/>
                <a:gd name="T14" fmla="*/ 27 w 466"/>
                <a:gd name="T15" fmla="*/ 180 h 292"/>
                <a:gd name="T16" fmla="*/ 39 w 466"/>
                <a:gd name="T17" fmla="*/ 208 h 292"/>
                <a:gd name="T18" fmla="*/ 58 w 466"/>
                <a:gd name="T19" fmla="*/ 234 h 292"/>
                <a:gd name="T20" fmla="*/ 84 w 466"/>
                <a:gd name="T21" fmla="*/ 253 h 292"/>
                <a:gd name="T22" fmla="*/ 114 w 466"/>
                <a:gd name="T23" fmla="*/ 265 h 292"/>
                <a:gd name="T24" fmla="*/ 145 w 466"/>
                <a:gd name="T25" fmla="*/ 270 h 292"/>
                <a:gd name="T26" fmla="*/ 175 w 466"/>
                <a:gd name="T27" fmla="*/ 265 h 292"/>
                <a:gd name="T28" fmla="*/ 203 w 466"/>
                <a:gd name="T29" fmla="*/ 255 h 292"/>
                <a:gd name="T30" fmla="*/ 227 w 466"/>
                <a:gd name="T31" fmla="*/ 238 h 292"/>
                <a:gd name="T32" fmla="*/ 230 w 466"/>
                <a:gd name="T33" fmla="*/ 235 h 292"/>
                <a:gd name="T34" fmla="*/ 414 w 466"/>
                <a:gd name="T35" fmla="*/ 147 h 292"/>
                <a:gd name="T36" fmla="*/ 227 w 466"/>
                <a:gd name="T37" fmla="*/ 56 h 292"/>
                <a:gd name="T38" fmla="*/ 203 w 466"/>
                <a:gd name="T39" fmla="*/ 38 h 292"/>
                <a:gd name="T40" fmla="*/ 175 w 466"/>
                <a:gd name="T41" fmla="*/ 27 h 292"/>
                <a:gd name="T42" fmla="*/ 145 w 466"/>
                <a:gd name="T43" fmla="*/ 24 h 292"/>
                <a:gd name="T44" fmla="*/ 145 w 466"/>
                <a:gd name="T45" fmla="*/ 0 h 292"/>
                <a:gd name="T46" fmla="*/ 172 w 466"/>
                <a:gd name="T47" fmla="*/ 3 h 292"/>
                <a:gd name="T48" fmla="*/ 197 w 466"/>
                <a:gd name="T49" fmla="*/ 11 h 292"/>
                <a:gd name="T50" fmla="*/ 221 w 466"/>
                <a:gd name="T51" fmla="*/ 21 h 292"/>
                <a:gd name="T52" fmla="*/ 242 w 466"/>
                <a:gd name="T53" fmla="*/ 38 h 292"/>
                <a:gd name="T54" fmla="*/ 466 w 466"/>
                <a:gd name="T55" fmla="*/ 147 h 292"/>
                <a:gd name="T56" fmla="*/ 242 w 466"/>
                <a:gd name="T57" fmla="*/ 256 h 292"/>
                <a:gd name="T58" fmla="*/ 220 w 466"/>
                <a:gd name="T59" fmla="*/ 271 h 292"/>
                <a:gd name="T60" fmla="*/ 197 w 466"/>
                <a:gd name="T61" fmla="*/ 283 h 292"/>
                <a:gd name="T62" fmla="*/ 172 w 466"/>
                <a:gd name="T63" fmla="*/ 290 h 292"/>
                <a:gd name="T64" fmla="*/ 145 w 466"/>
                <a:gd name="T65" fmla="*/ 292 h 292"/>
                <a:gd name="T66" fmla="*/ 112 w 466"/>
                <a:gd name="T67" fmla="*/ 289 h 292"/>
                <a:gd name="T68" fmla="*/ 81 w 466"/>
                <a:gd name="T69" fmla="*/ 277 h 292"/>
                <a:gd name="T70" fmla="*/ 54 w 466"/>
                <a:gd name="T71" fmla="*/ 261 h 292"/>
                <a:gd name="T72" fmla="*/ 32 w 466"/>
                <a:gd name="T73" fmla="*/ 238 h 292"/>
                <a:gd name="T74" fmla="*/ 15 w 466"/>
                <a:gd name="T75" fmla="*/ 211 h 292"/>
                <a:gd name="T76" fmla="*/ 3 w 466"/>
                <a:gd name="T77" fmla="*/ 180 h 292"/>
                <a:gd name="T78" fmla="*/ 0 w 466"/>
                <a:gd name="T79" fmla="*/ 147 h 292"/>
                <a:gd name="T80" fmla="*/ 3 w 466"/>
                <a:gd name="T81" fmla="*/ 113 h 292"/>
                <a:gd name="T82" fmla="*/ 15 w 466"/>
                <a:gd name="T83" fmla="*/ 83 h 292"/>
                <a:gd name="T84" fmla="*/ 32 w 466"/>
                <a:gd name="T85" fmla="*/ 56 h 292"/>
                <a:gd name="T86" fmla="*/ 54 w 466"/>
                <a:gd name="T87" fmla="*/ 33 h 292"/>
                <a:gd name="T88" fmla="*/ 81 w 466"/>
                <a:gd name="T89" fmla="*/ 15 h 292"/>
                <a:gd name="T90" fmla="*/ 112 w 466"/>
                <a:gd name="T91" fmla="*/ 5 h 292"/>
                <a:gd name="T92" fmla="*/ 145 w 466"/>
                <a:gd name="T9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 h="292">
                  <a:moveTo>
                    <a:pt x="145" y="24"/>
                  </a:moveTo>
                  <a:lnTo>
                    <a:pt x="114" y="29"/>
                  </a:lnTo>
                  <a:lnTo>
                    <a:pt x="84" y="41"/>
                  </a:lnTo>
                  <a:lnTo>
                    <a:pt x="58" y="60"/>
                  </a:lnTo>
                  <a:lnTo>
                    <a:pt x="39" y="84"/>
                  </a:lnTo>
                  <a:lnTo>
                    <a:pt x="27" y="114"/>
                  </a:lnTo>
                  <a:lnTo>
                    <a:pt x="23" y="147"/>
                  </a:lnTo>
                  <a:lnTo>
                    <a:pt x="27" y="180"/>
                  </a:lnTo>
                  <a:lnTo>
                    <a:pt x="39" y="208"/>
                  </a:lnTo>
                  <a:lnTo>
                    <a:pt x="58" y="234"/>
                  </a:lnTo>
                  <a:lnTo>
                    <a:pt x="84" y="253"/>
                  </a:lnTo>
                  <a:lnTo>
                    <a:pt x="114" y="265"/>
                  </a:lnTo>
                  <a:lnTo>
                    <a:pt x="145" y="270"/>
                  </a:lnTo>
                  <a:lnTo>
                    <a:pt x="175" y="265"/>
                  </a:lnTo>
                  <a:lnTo>
                    <a:pt x="203" y="255"/>
                  </a:lnTo>
                  <a:lnTo>
                    <a:pt x="227" y="238"/>
                  </a:lnTo>
                  <a:lnTo>
                    <a:pt x="230" y="235"/>
                  </a:lnTo>
                  <a:lnTo>
                    <a:pt x="414" y="147"/>
                  </a:lnTo>
                  <a:lnTo>
                    <a:pt x="227" y="56"/>
                  </a:lnTo>
                  <a:lnTo>
                    <a:pt x="203" y="38"/>
                  </a:lnTo>
                  <a:lnTo>
                    <a:pt x="175" y="27"/>
                  </a:lnTo>
                  <a:lnTo>
                    <a:pt x="145" y="24"/>
                  </a:lnTo>
                  <a:close/>
                  <a:moveTo>
                    <a:pt x="145" y="0"/>
                  </a:moveTo>
                  <a:lnTo>
                    <a:pt x="172" y="3"/>
                  </a:lnTo>
                  <a:lnTo>
                    <a:pt x="197" y="11"/>
                  </a:lnTo>
                  <a:lnTo>
                    <a:pt x="221" y="21"/>
                  </a:lnTo>
                  <a:lnTo>
                    <a:pt x="242" y="38"/>
                  </a:lnTo>
                  <a:lnTo>
                    <a:pt x="466" y="147"/>
                  </a:lnTo>
                  <a:lnTo>
                    <a:pt x="242" y="256"/>
                  </a:lnTo>
                  <a:lnTo>
                    <a:pt x="220" y="271"/>
                  </a:lnTo>
                  <a:lnTo>
                    <a:pt x="197" y="283"/>
                  </a:lnTo>
                  <a:lnTo>
                    <a:pt x="172" y="290"/>
                  </a:lnTo>
                  <a:lnTo>
                    <a:pt x="145" y="292"/>
                  </a:lnTo>
                  <a:lnTo>
                    <a:pt x="112" y="289"/>
                  </a:lnTo>
                  <a:lnTo>
                    <a:pt x="81" y="277"/>
                  </a:lnTo>
                  <a:lnTo>
                    <a:pt x="54" y="261"/>
                  </a:lnTo>
                  <a:lnTo>
                    <a:pt x="32" y="238"/>
                  </a:lnTo>
                  <a:lnTo>
                    <a:pt x="15" y="211"/>
                  </a:lnTo>
                  <a:lnTo>
                    <a:pt x="3" y="180"/>
                  </a:lnTo>
                  <a:lnTo>
                    <a:pt x="0" y="147"/>
                  </a:lnTo>
                  <a:lnTo>
                    <a:pt x="3" y="113"/>
                  </a:lnTo>
                  <a:lnTo>
                    <a:pt x="15" y="83"/>
                  </a:lnTo>
                  <a:lnTo>
                    <a:pt x="32" y="56"/>
                  </a:lnTo>
                  <a:lnTo>
                    <a:pt x="54" y="33"/>
                  </a:lnTo>
                  <a:lnTo>
                    <a:pt x="81" y="15"/>
                  </a:lnTo>
                  <a:lnTo>
                    <a:pt x="112" y="5"/>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1" name="Freeform 359">
              <a:extLst>
                <a:ext uri="{FF2B5EF4-FFF2-40B4-BE49-F238E27FC236}">
                  <a16:creationId xmlns:a16="http://schemas.microsoft.com/office/drawing/2014/main" id="{C4430A64-F678-4FA0-93B1-DAA7405D5FED}"/>
                </a:ext>
              </a:extLst>
            </p:cNvPr>
            <p:cNvSpPr>
              <a:spLocks noEditPoints="1"/>
            </p:cNvSpPr>
            <p:nvPr/>
          </p:nvSpPr>
          <p:spPr bwMode="auto">
            <a:xfrm>
              <a:off x="4275138" y="2054225"/>
              <a:ext cx="109538" cy="111125"/>
            </a:xfrm>
            <a:custGeom>
              <a:avLst/>
              <a:gdLst>
                <a:gd name="T0" fmla="*/ 69 w 139"/>
                <a:gd name="T1" fmla="*/ 23 h 141"/>
                <a:gd name="T2" fmla="*/ 51 w 139"/>
                <a:gd name="T3" fmla="*/ 27 h 141"/>
                <a:gd name="T4" fmla="*/ 36 w 139"/>
                <a:gd name="T5" fmla="*/ 38 h 141"/>
                <a:gd name="T6" fmla="*/ 25 w 139"/>
                <a:gd name="T7" fmla="*/ 52 h 141"/>
                <a:gd name="T8" fmla="*/ 22 w 139"/>
                <a:gd name="T9" fmla="*/ 70 h 141"/>
                <a:gd name="T10" fmla="*/ 25 w 139"/>
                <a:gd name="T11" fmla="*/ 88 h 141"/>
                <a:gd name="T12" fmla="*/ 36 w 139"/>
                <a:gd name="T13" fmla="*/ 103 h 141"/>
                <a:gd name="T14" fmla="*/ 51 w 139"/>
                <a:gd name="T15" fmla="*/ 114 h 141"/>
                <a:gd name="T16" fmla="*/ 69 w 139"/>
                <a:gd name="T17" fmla="*/ 117 h 141"/>
                <a:gd name="T18" fmla="*/ 88 w 139"/>
                <a:gd name="T19" fmla="*/ 114 h 141"/>
                <a:gd name="T20" fmla="*/ 103 w 139"/>
                <a:gd name="T21" fmla="*/ 103 h 141"/>
                <a:gd name="T22" fmla="*/ 112 w 139"/>
                <a:gd name="T23" fmla="*/ 88 h 141"/>
                <a:gd name="T24" fmla="*/ 116 w 139"/>
                <a:gd name="T25" fmla="*/ 70 h 141"/>
                <a:gd name="T26" fmla="*/ 112 w 139"/>
                <a:gd name="T27" fmla="*/ 52 h 141"/>
                <a:gd name="T28" fmla="*/ 103 w 139"/>
                <a:gd name="T29" fmla="*/ 38 h 141"/>
                <a:gd name="T30" fmla="*/ 88 w 139"/>
                <a:gd name="T31" fmla="*/ 27 h 141"/>
                <a:gd name="T32" fmla="*/ 69 w 139"/>
                <a:gd name="T33" fmla="*/ 23 h 141"/>
                <a:gd name="T34" fmla="*/ 69 w 139"/>
                <a:gd name="T35" fmla="*/ 0 h 141"/>
                <a:gd name="T36" fmla="*/ 91 w 139"/>
                <a:gd name="T37" fmla="*/ 3 h 141"/>
                <a:gd name="T38" fmla="*/ 111 w 139"/>
                <a:gd name="T39" fmla="*/ 14 h 141"/>
                <a:gd name="T40" fmla="*/ 125 w 139"/>
                <a:gd name="T41" fmla="*/ 29 h 141"/>
                <a:gd name="T42" fmla="*/ 136 w 139"/>
                <a:gd name="T43" fmla="*/ 48 h 141"/>
                <a:gd name="T44" fmla="*/ 139 w 139"/>
                <a:gd name="T45" fmla="*/ 70 h 141"/>
                <a:gd name="T46" fmla="*/ 136 w 139"/>
                <a:gd name="T47" fmla="*/ 93 h 141"/>
                <a:gd name="T48" fmla="*/ 125 w 139"/>
                <a:gd name="T49" fmla="*/ 111 h 141"/>
                <a:gd name="T50" fmla="*/ 111 w 139"/>
                <a:gd name="T51" fmla="*/ 127 h 141"/>
                <a:gd name="T52" fmla="*/ 91 w 139"/>
                <a:gd name="T53" fmla="*/ 136 h 141"/>
                <a:gd name="T54" fmla="*/ 69 w 139"/>
                <a:gd name="T55" fmla="*/ 141 h 141"/>
                <a:gd name="T56" fmla="*/ 48 w 139"/>
                <a:gd name="T57" fmla="*/ 136 h 141"/>
                <a:gd name="T58" fmla="*/ 28 w 139"/>
                <a:gd name="T59" fmla="*/ 127 h 141"/>
                <a:gd name="T60" fmla="*/ 13 w 139"/>
                <a:gd name="T61" fmla="*/ 111 h 141"/>
                <a:gd name="T62" fmla="*/ 3 w 139"/>
                <a:gd name="T63" fmla="*/ 93 h 141"/>
                <a:gd name="T64" fmla="*/ 0 w 139"/>
                <a:gd name="T65" fmla="*/ 70 h 141"/>
                <a:gd name="T66" fmla="*/ 3 w 139"/>
                <a:gd name="T67" fmla="*/ 48 h 141"/>
                <a:gd name="T68" fmla="*/ 13 w 139"/>
                <a:gd name="T69" fmla="*/ 29 h 141"/>
                <a:gd name="T70" fmla="*/ 28 w 139"/>
                <a:gd name="T71" fmla="*/ 14 h 141"/>
                <a:gd name="T72" fmla="*/ 48 w 139"/>
                <a:gd name="T73" fmla="*/ 3 h 141"/>
                <a:gd name="T74" fmla="*/ 69 w 139"/>
                <a:gd name="T7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41">
                  <a:moveTo>
                    <a:pt x="69" y="23"/>
                  </a:moveTo>
                  <a:lnTo>
                    <a:pt x="51" y="27"/>
                  </a:lnTo>
                  <a:lnTo>
                    <a:pt x="36" y="38"/>
                  </a:lnTo>
                  <a:lnTo>
                    <a:pt x="25" y="52"/>
                  </a:lnTo>
                  <a:lnTo>
                    <a:pt x="22" y="70"/>
                  </a:lnTo>
                  <a:lnTo>
                    <a:pt x="25" y="88"/>
                  </a:lnTo>
                  <a:lnTo>
                    <a:pt x="36" y="103"/>
                  </a:lnTo>
                  <a:lnTo>
                    <a:pt x="51" y="114"/>
                  </a:lnTo>
                  <a:lnTo>
                    <a:pt x="69" y="117"/>
                  </a:lnTo>
                  <a:lnTo>
                    <a:pt x="88" y="114"/>
                  </a:lnTo>
                  <a:lnTo>
                    <a:pt x="103" y="103"/>
                  </a:lnTo>
                  <a:lnTo>
                    <a:pt x="112" y="88"/>
                  </a:lnTo>
                  <a:lnTo>
                    <a:pt x="116" y="70"/>
                  </a:lnTo>
                  <a:lnTo>
                    <a:pt x="112" y="52"/>
                  </a:lnTo>
                  <a:lnTo>
                    <a:pt x="103" y="38"/>
                  </a:lnTo>
                  <a:lnTo>
                    <a:pt x="88" y="27"/>
                  </a:lnTo>
                  <a:lnTo>
                    <a:pt x="69" y="23"/>
                  </a:lnTo>
                  <a:close/>
                  <a:moveTo>
                    <a:pt x="69" y="0"/>
                  </a:moveTo>
                  <a:lnTo>
                    <a:pt x="91" y="3"/>
                  </a:lnTo>
                  <a:lnTo>
                    <a:pt x="111" y="14"/>
                  </a:lnTo>
                  <a:lnTo>
                    <a:pt x="125" y="29"/>
                  </a:lnTo>
                  <a:lnTo>
                    <a:pt x="136" y="48"/>
                  </a:lnTo>
                  <a:lnTo>
                    <a:pt x="139" y="70"/>
                  </a:lnTo>
                  <a:lnTo>
                    <a:pt x="136" y="93"/>
                  </a:lnTo>
                  <a:lnTo>
                    <a:pt x="125" y="111"/>
                  </a:lnTo>
                  <a:lnTo>
                    <a:pt x="111" y="127"/>
                  </a:lnTo>
                  <a:lnTo>
                    <a:pt x="91" y="136"/>
                  </a:lnTo>
                  <a:lnTo>
                    <a:pt x="69" y="141"/>
                  </a:lnTo>
                  <a:lnTo>
                    <a:pt x="48" y="136"/>
                  </a:lnTo>
                  <a:lnTo>
                    <a:pt x="28" y="127"/>
                  </a:lnTo>
                  <a:lnTo>
                    <a:pt x="13" y="111"/>
                  </a:lnTo>
                  <a:lnTo>
                    <a:pt x="3" y="93"/>
                  </a:lnTo>
                  <a:lnTo>
                    <a:pt x="0" y="70"/>
                  </a:lnTo>
                  <a:lnTo>
                    <a:pt x="3" y="48"/>
                  </a:lnTo>
                  <a:lnTo>
                    <a:pt x="13" y="29"/>
                  </a:lnTo>
                  <a:lnTo>
                    <a:pt x="28" y="14"/>
                  </a:lnTo>
                  <a:lnTo>
                    <a:pt x="48"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2" name="Freeform 360">
              <a:extLst>
                <a:ext uri="{FF2B5EF4-FFF2-40B4-BE49-F238E27FC236}">
                  <a16:creationId xmlns:a16="http://schemas.microsoft.com/office/drawing/2014/main" id="{7D322669-8527-4E85-8376-2174973D9BF4}"/>
                </a:ext>
              </a:extLst>
            </p:cNvPr>
            <p:cNvSpPr>
              <a:spLocks noEditPoints="1"/>
            </p:cNvSpPr>
            <p:nvPr/>
          </p:nvSpPr>
          <p:spPr bwMode="auto">
            <a:xfrm>
              <a:off x="4214813" y="1992313"/>
              <a:ext cx="231775" cy="371475"/>
            </a:xfrm>
            <a:custGeom>
              <a:avLst/>
              <a:gdLst>
                <a:gd name="T0" fmla="*/ 145 w 291"/>
                <a:gd name="T1" fmla="*/ 24 h 468"/>
                <a:gd name="T2" fmla="*/ 113 w 291"/>
                <a:gd name="T3" fmla="*/ 28 h 468"/>
                <a:gd name="T4" fmla="*/ 83 w 291"/>
                <a:gd name="T5" fmla="*/ 40 h 468"/>
                <a:gd name="T6" fmla="*/ 58 w 291"/>
                <a:gd name="T7" fmla="*/ 60 h 468"/>
                <a:gd name="T8" fmla="*/ 40 w 291"/>
                <a:gd name="T9" fmla="*/ 84 h 468"/>
                <a:gd name="T10" fmla="*/ 27 w 291"/>
                <a:gd name="T11" fmla="*/ 114 h 468"/>
                <a:gd name="T12" fmla="*/ 22 w 291"/>
                <a:gd name="T13" fmla="*/ 146 h 468"/>
                <a:gd name="T14" fmla="*/ 27 w 291"/>
                <a:gd name="T15" fmla="*/ 176 h 468"/>
                <a:gd name="T16" fmla="*/ 37 w 291"/>
                <a:gd name="T17" fmla="*/ 203 h 468"/>
                <a:gd name="T18" fmla="*/ 55 w 291"/>
                <a:gd name="T19" fmla="*/ 229 h 468"/>
                <a:gd name="T20" fmla="*/ 57 w 291"/>
                <a:gd name="T21" fmla="*/ 230 h 468"/>
                <a:gd name="T22" fmla="*/ 145 w 291"/>
                <a:gd name="T23" fmla="*/ 414 h 468"/>
                <a:gd name="T24" fmla="*/ 236 w 291"/>
                <a:gd name="T25" fmla="*/ 229 h 468"/>
                <a:gd name="T26" fmla="*/ 254 w 291"/>
                <a:gd name="T27" fmla="*/ 203 h 468"/>
                <a:gd name="T28" fmla="*/ 264 w 291"/>
                <a:gd name="T29" fmla="*/ 176 h 468"/>
                <a:gd name="T30" fmla="*/ 267 w 291"/>
                <a:gd name="T31" fmla="*/ 146 h 468"/>
                <a:gd name="T32" fmla="*/ 264 w 291"/>
                <a:gd name="T33" fmla="*/ 114 h 468"/>
                <a:gd name="T34" fmla="*/ 251 w 291"/>
                <a:gd name="T35" fmla="*/ 84 h 468"/>
                <a:gd name="T36" fmla="*/ 231 w 291"/>
                <a:gd name="T37" fmla="*/ 60 h 468"/>
                <a:gd name="T38" fmla="*/ 207 w 291"/>
                <a:gd name="T39" fmla="*/ 40 h 468"/>
                <a:gd name="T40" fmla="*/ 178 w 291"/>
                <a:gd name="T41" fmla="*/ 28 h 468"/>
                <a:gd name="T42" fmla="*/ 145 w 291"/>
                <a:gd name="T43" fmla="*/ 24 h 468"/>
                <a:gd name="T44" fmla="*/ 145 w 291"/>
                <a:gd name="T45" fmla="*/ 0 h 468"/>
                <a:gd name="T46" fmla="*/ 179 w 291"/>
                <a:gd name="T47" fmla="*/ 4 h 468"/>
                <a:gd name="T48" fmla="*/ 209 w 291"/>
                <a:gd name="T49" fmla="*/ 15 h 468"/>
                <a:gd name="T50" fmla="*/ 236 w 291"/>
                <a:gd name="T51" fmla="*/ 33 h 468"/>
                <a:gd name="T52" fmla="*/ 258 w 291"/>
                <a:gd name="T53" fmla="*/ 55 h 468"/>
                <a:gd name="T54" fmla="*/ 276 w 291"/>
                <a:gd name="T55" fmla="*/ 82 h 468"/>
                <a:gd name="T56" fmla="*/ 287 w 291"/>
                <a:gd name="T57" fmla="*/ 112 h 468"/>
                <a:gd name="T58" fmla="*/ 291 w 291"/>
                <a:gd name="T59" fmla="*/ 146 h 468"/>
                <a:gd name="T60" fmla="*/ 288 w 291"/>
                <a:gd name="T61" fmla="*/ 172 h 468"/>
                <a:gd name="T62" fmla="*/ 282 w 291"/>
                <a:gd name="T63" fmla="*/ 197 h 468"/>
                <a:gd name="T64" fmla="*/ 270 w 291"/>
                <a:gd name="T65" fmla="*/ 221 h 468"/>
                <a:gd name="T66" fmla="*/ 254 w 291"/>
                <a:gd name="T67" fmla="*/ 242 h 468"/>
                <a:gd name="T68" fmla="*/ 145 w 291"/>
                <a:gd name="T69" fmla="*/ 468 h 468"/>
                <a:gd name="T70" fmla="*/ 36 w 291"/>
                <a:gd name="T71" fmla="*/ 242 h 468"/>
                <a:gd name="T72" fmla="*/ 21 w 291"/>
                <a:gd name="T73" fmla="*/ 221 h 468"/>
                <a:gd name="T74" fmla="*/ 9 w 291"/>
                <a:gd name="T75" fmla="*/ 197 h 468"/>
                <a:gd name="T76" fmla="*/ 3 w 291"/>
                <a:gd name="T77" fmla="*/ 172 h 468"/>
                <a:gd name="T78" fmla="*/ 0 w 291"/>
                <a:gd name="T79" fmla="*/ 146 h 468"/>
                <a:gd name="T80" fmla="*/ 3 w 291"/>
                <a:gd name="T81" fmla="*/ 112 h 468"/>
                <a:gd name="T82" fmla="*/ 15 w 291"/>
                <a:gd name="T83" fmla="*/ 82 h 468"/>
                <a:gd name="T84" fmla="*/ 31 w 291"/>
                <a:gd name="T85" fmla="*/ 55 h 468"/>
                <a:gd name="T86" fmla="*/ 54 w 291"/>
                <a:gd name="T87" fmla="*/ 33 h 468"/>
                <a:gd name="T88" fmla="*/ 82 w 291"/>
                <a:gd name="T89" fmla="*/ 15 h 468"/>
                <a:gd name="T90" fmla="*/ 112 w 291"/>
                <a:gd name="T91" fmla="*/ 4 h 468"/>
                <a:gd name="T92" fmla="*/ 145 w 291"/>
                <a:gd name="T9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468">
                  <a:moveTo>
                    <a:pt x="145" y="24"/>
                  </a:moveTo>
                  <a:lnTo>
                    <a:pt x="113" y="28"/>
                  </a:lnTo>
                  <a:lnTo>
                    <a:pt x="83" y="40"/>
                  </a:lnTo>
                  <a:lnTo>
                    <a:pt x="58" y="60"/>
                  </a:lnTo>
                  <a:lnTo>
                    <a:pt x="40" y="84"/>
                  </a:lnTo>
                  <a:lnTo>
                    <a:pt x="27" y="114"/>
                  </a:lnTo>
                  <a:lnTo>
                    <a:pt x="22" y="146"/>
                  </a:lnTo>
                  <a:lnTo>
                    <a:pt x="27" y="176"/>
                  </a:lnTo>
                  <a:lnTo>
                    <a:pt x="37" y="203"/>
                  </a:lnTo>
                  <a:lnTo>
                    <a:pt x="55" y="229"/>
                  </a:lnTo>
                  <a:lnTo>
                    <a:pt x="57" y="230"/>
                  </a:lnTo>
                  <a:lnTo>
                    <a:pt x="145" y="414"/>
                  </a:lnTo>
                  <a:lnTo>
                    <a:pt x="236" y="229"/>
                  </a:lnTo>
                  <a:lnTo>
                    <a:pt x="254" y="203"/>
                  </a:lnTo>
                  <a:lnTo>
                    <a:pt x="264" y="176"/>
                  </a:lnTo>
                  <a:lnTo>
                    <a:pt x="267" y="146"/>
                  </a:lnTo>
                  <a:lnTo>
                    <a:pt x="264" y="114"/>
                  </a:lnTo>
                  <a:lnTo>
                    <a:pt x="251" y="84"/>
                  </a:lnTo>
                  <a:lnTo>
                    <a:pt x="231" y="60"/>
                  </a:lnTo>
                  <a:lnTo>
                    <a:pt x="207" y="40"/>
                  </a:lnTo>
                  <a:lnTo>
                    <a:pt x="178" y="28"/>
                  </a:lnTo>
                  <a:lnTo>
                    <a:pt x="145" y="24"/>
                  </a:lnTo>
                  <a:close/>
                  <a:moveTo>
                    <a:pt x="145" y="0"/>
                  </a:moveTo>
                  <a:lnTo>
                    <a:pt x="179" y="4"/>
                  </a:lnTo>
                  <a:lnTo>
                    <a:pt x="209" y="15"/>
                  </a:lnTo>
                  <a:lnTo>
                    <a:pt x="236" y="33"/>
                  </a:lnTo>
                  <a:lnTo>
                    <a:pt x="258" y="55"/>
                  </a:lnTo>
                  <a:lnTo>
                    <a:pt x="276" y="82"/>
                  </a:lnTo>
                  <a:lnTo>
                    <a:pt x="287" y="112"/>
                  </a:lnTo>
                  <a:lnTo>
                    <a:pt x="291" y="146"/>
                  </a:lnTo>
                  <a:lnTo>
                    <a:pt x="288" y="172"/>
                  </a:lnTo>
                  <a:lnTo>
                    <a:pt x="282" y="197"/>
                  </a:lnTo>
                  <a:lnTo>
                    <a:pt x="270" y="221"/>
                  </a:lnTo>
                  <a:lnTo>
                    <a:pt x="254" y="242"/>
                  </a:lnTo>
                  <a:lnTo>
                    <a:pt x="145" y="468"/>
                  </a:lnTo>
                  <a:lnTo>
                    <a:pt x="36" y="242"/>
                  </a:lnTo>
                  <a:lnTo>
                    <a:pt x="21" y="221"/>
                  </a:lnTo>
                  <a:lnTo>
                    <a:pt x="9" y="197"/>
                  </a:lnTo>
                  <a:lnTo>
                    <a:pt x="3" y="172"/>
                  </a:lnTo>
                  <a:lnTo>
                    <a:pt x="0" y="146"/>
                  </a:lnTo>
                  <a:lnTo>
                    <a:pt x="3" y="112"/>
                  </a:lnTo>
                  <a:lnTo>
                    <a:pt x="15" y="82"/>
                  </a:lnTo>
                  <a:lnTo>
                    <a:pt x="31" y="55"/>
                  </a:lnTo>
                  <a:lnTo>
                    <a:pt x="54" y="33"/>
                  </a:lnTo>
                  <a:lnTo>
                    <a:pt x="82" y="15"/>
                  </a:lnTo>
                  <a:lnTo>
                    <a:pt x="112" y="4"/>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3" name="Freeform 361">
              <a:extLst>
                <a:ext uri="{FF2B5EF4-FFF2-40B4-BE49-F238E27FC236}">
                  <a16:creationId xmlns:a16="http://schemas.microsoft.com/office/drawing/2014/main" id="{49FBCD12-C367-4E01-AA40-F34D4CD766CE}"/>
                </a:ext>
              </a:extLst>
            </p:cNvPr>
            <p:cNvSpPr>
              <a:spLocks noEditPoints="1"/>
            </p:cNvSpPr>
            <p:nvPr/>
          </p:nvSpPr>
          <p:spPr bwMode="auto">
            <a:xfrm>
              <a:off x="3970338" y="2959100"/>
              <a:ext cx="133350" cy="133350"/>
            </a:xfrm>
            <a:custGeom>
              <a:avLst/>
              <a:gdLst>
                <a:gd name="T0" fmla="*/ 84 w 167"/>
                <a:gd name="T1" fmla="*/ 24 h 167"/>
                <a:gd name="T2" fmla="*/ 64 w 167"/>
                <a:gd name="T3" fmla="*/ 27 h 167"/>
                <a:gd name="T4" fmla="*/ 48 w 167"/>
                <a:gd name="T5" fmla="*/ 34 h 167"/>
                <a:gd name="T6" fmla="*/ 35 w 167"/>
                <a:gd name="T7" fmla="*/ 48 h 167"/>
                <a:gd name="T8" fmla="*/ 26 w 167"/>
                <a:gd name="T9" fmla="*/ 64 h 167"/>
                <a:gd name="T10" fmla="*/ 23 w 167"/>
                <a:gd name="T11" fmla="*/ 84 h 167"/>
                <a:gd name="T12" fmla="*/ 26 w 167"/>
                <a:gd name="T13" fmla="*/ 103 h 167"/>
                <a:gd name="T14" fmla="*/ 35 w 167"/>
                <a:gd name="T15" fmla="*/ 120 h 167"/>
                <a:gd name="T16" fmla="*/ 48 w 167"/>
                <a:gd name="T17" fmla="*/ 133 h 167"/>
                <a:gd name="T18" fmla="*/ 64 w 167"/>
                <a:gd name="T19" fmla="*/ 140 h 167"/>
                <a:gd name="T20" fmla="*/ 84 w 167"/>
                <a:gd name="T21" fmla="*/ 143 h 167"/>
                <a:gd name="T22" fmla="*/ 103 w 167"/>
                <a:gd name="T23" fmla="*/ 140 h 167"/>
                <a:gd name="T24" fmla="*/ 120 w 167"/>
                <a:gd name="T25" fmla="*/ 133 h 167"/>
                <a:gd name="T26" fmla="*/ 132 w 167"/>
                <a:gd name="T27" fmla="*/ 120 h 167"/>
                <a:gd name="T28" fmla="*/ 141 w 167"/>
                <a:gd name="T29" fmla="*/ 103 h 167"/>
                <a:gd name="T30" fmla="*/ 144 w 167"/>
                <a:gd name="T31" fmla="*/ 84 h 167"/>
                <a:gd name="T32" fmla="*/ 141 w 167"/>
                <a:gd name="T33" fmla="*/ 64 h 167"/>
                <a:gd name="T34" fmla="*/ 132 w 167"/>
                <a:gd name="T35" fmla="*/ 48 h 167"/>
                <a:gd name="T36" fmla="*/ 120 w 167"/>
                <a:gd name="T37" fmla="*/ 34 h 167"/>
                <a:gd name="T38" fmla="*/ 103 w 167"/>
                <a:gd name="T39" fmla="*/ 27 h 167"/>
                <a:gd name="T40" fmla="*/ 84 w 167"/>
                <a:gd name="T41" fmla="*/ 24 h 167"/>
                <a:gd name="T42" fmla="*/ 84 w 167"/>
                <a:gd name="T43" fmla="*/ 0 h 167"/>
                <a:gd name="T44" fmla="*/ 109 w 167"/>
                <a:gd name="T45" fmla="*/ 4 h 167"/>
                <a:gd name="T46" fmla="*/ 133 w 167"/>
                <a:gd name="T47" fmla="*/ 16 h 167"/>
                <a:gd name="T48" fmla="*/ 151 w 167"/>
                <a:gd name="T49" fmla="*/ 34 h 167"/>
                <a:gd name="T50" fmla="*/ 163 w 167"/>
                <a:gd name="T51" fmla="*/ 57 h 167"/>
                <a:gd name="T52" fmla="*/ 167 w 167"/>
                <a:gd name="T53" fmla="*/ 84 h 167"/>
                <a:gd name="T54" fmla="*/ 163 w 167"/>
                <a:gd name="T55" fmla="*/ 111 h 167"/>
                <a:gd name="T56" fmla="*/ 151 w 167"/>
                <a:gd name="T57" fmla="*/ 133 h 167"/>
                <a:gd name="T58" fmla="*/ 133 w 167"/>
                <a:gd name="T59" fmla="*/ 151 h 167"/>
                <a:gd name="T60" fmla="*/ 109 w 167"/>
                <a:gd name="T61" fmla="*/ 163 h 167"/>
                <a:gd name="T62" fmla="*/ 84 w 167"/>
                <a:gd name="T63" fmla="*/ 167 h 167"/>
                <a:gd name="T64" fmla="*/ 57 w 167"/>
                <a:gd name="T65" fmla="*/ 163 h 167"/>
                <a:gd name="T66" fmla="*/ 35 w 167"/>
                <a:gd name="T67" fmla="*/ 151 h 167"/>
                <a:gd name="T68" fmla="*/ 17 w 167"/>
                <a:gd name="T69" fmla="*/ 133 h 167"/>
                <a:gd name="T70" fmla="*/ 5 w 167"/>
                <a:gd name="T71" fmla="*/ 111 h 167"/>
                <a:gd name="T72" fmla="*/ 0 w 167"/>
                <a:gd name="T73" fmla="*/ 84 h 167"/>
                <a:gd name="T74" fmla="*/ 5 w 167"/>
                <a:gd name="T75" fmla="*/ 57 h 167"/>
                <a:gd name="T76" fmla="*/ 17 w 167"/>
                <a:gd name="T77" fmla="*/ 34 h 167"/>
                <a:gd name="T78" fmla="*/ 35 w 167"/>
                <a:gd name="T79" fmla="*/ 16 h 167"/>
                <a:gd name="T80" fmla="*/ 57 w 167"/>
                <a:gd name="T81" fmla="*/ 4 h 167"/>
                <a:gd name="T82" fmla="*/ 84 w 167"/>
                <a:gd name="T8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7" h="167">
                  <a:moveTo>
                    <a:pt x="84" y="24"/>
                  </a:moveTo>
                  <a:lnTo>
                    <a:pt x="64" y="27"/>
                  </a:lnTo>
                  <a:lnTo>
                    <a:pt x="48" y="34"/>
                  </a:lnTo>
                  <a:lnTo>
                    <a:pt x="35" y="48"/>
                  </a:lnTo>
                  <a:lnTo>
                    <a:pt x="26" y="64"/>
                  </a:lnTo>
                  <a:lnTo>
                    <a:pt x="23" y="84"/>
                  </a:lnTo>
                  <a:lnTo>
                    <a:pt x="26" y="103"/>
                  </a:lnTo>
                  <a:lnTo>
                    <a:pt x="35" y="120"/>
                  </a:lnTo>
                  <a:lnTo>
                    <a:pt x="48" y="133"/>
                  </a:lnTo>
                  <a:lnTo>
                    <a:pt x="64" y="140"/>
                  </a:lnTo>
                  <a:lnTo>
                    <a:pt x="84" y="143"/>
                  </a:lnTo>
                  <a:lnTo>
                    <a:pt x="103" y="140"/>
                  </a:lnTo>
                  <a:lnTo>
                    <a:pt x="120" y="133"/>
                  </a:lnTo>
                  <a:lnTo>
                    <a:pt x="132" y="120"/>
                  </a:lnTo>
                  <a:lnTo>
                    <a:pt x="141" y="103"/>
                  </a:lnTo>
                  <a:lnTo>
                    <a:pt x="144" y="84"/>
                  </a:lnTo>
                  <a:lnTo>
                    <a:pt x="141" y="64"/>
                  </a:lnTo>
                  <a:lnTo>
                    <a:pt x="132" y="48"/>
                  </a:lnTo>
                  <a:lnTo>
                    <a:pt x="120" y="34"/>
                  </a:lnTo>
                  <a:lnTo>
                    <a:pt x="103" y="27"/>
                  </a:lnTo>
                  <a:lnTo>
                    <a:pt x="84" y="24"/>
                  </a:lnTo>
                  <a:close/>
                  <a:moveTo>
                    <a:pt x="84" y="0"/>
                  </a:moveTo>
                  <a:lnTo>
                    <a:pt x="109" y="4"/>
                  </a:lnTo>
                  <a:lnTo>
                    <a:pt x="133" y="16"/>
                  </a:lnTo>
                  <a:lnTo>
                    <a:pt x="151" y="34"/>
                  </a:lnTo>
                  <a:lnTo>
                    <a:pt x="163" y="57"/>
                  </a:lnTo>
                  <a:lnTo>
                    <a:pt x="167" y="84"/>
                  </a:lnTo>
                  <a:lnTo>
                    <a:pt x="163" y="111"/>
                  </a:lnTo>
                  <a:lnTo>
                    <a:pt x="151" y="133"/>
                  </a:lnTo>
                  <a:lnTo>
                    <a:pt x="133" y="151"/>
                  </a:lnTo>
                  <a:lnTo>
                    <a:pt x="109" y="163"/>
                  </a:lnTo>
                  <a:lnTo>
                    <a:pt x="84" y="167"/>
                  </a:lnTo>
                  <a:lnTo>
                    <a:pt x="57" y="163"/>
                  </a:lnTo>
                  <a:lnTo>
                    <a:pt x="35" y="151"/>
                  </a:lnTo>
                  <a:lnTo>
                    <a:pt x="17" y="133"/>
                  </a:lnTo>
                  <a:lnTo>
                    <a:pt x="5" y="111"/>
                  </a:lnTo>
                  <a:lnTo>
                    <a:pt x="0" y="84"/>
                  </a:lnTo>
                  <a:lnTo>
                    <a:pt x="5" y="57"/>
                  </a:lnTo>
                  <a:lnTo>
                    <a:pt x="17" y="34"/>
                  </a:lnTo>
                  <a:lnTo>
                    <a:pt x="35" y="16"/>
                  </a:lnTo>
                  <a:lnTo>
                    <a:pt x="57"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4" name="Freeform 362">
              <a:extLst>
                <a:ext uri="{FF2B5EF4-FFF2-40B4-BE49-F238E27FC236}">
                  <a16:creationId xmlns:a16="http://schemas.microsoft.com/office/drawing/2014/main" id="{92D439E9-0D3A-47C2-BE12-F146DC76A052}"/>
                </a:ext>
              </a:extLst>
            </p:cNvPr>
            <p:cNvSpPr>
              <a:spLocks noEditPoints="1"/>
            </p:cNvSpPr>
            <p:nvPr/>
          </p:nvSpPr>
          <p:spPr bwMode="auto">
            <a:xfrm>
              <a:off x="3897313" y="2716213"/>
              <a:ext cx="279400" cy="449262"/>
            </a:xfrm>
            <a:custGeom>
              <a:avLst/>
              <a:gdLst>
                <a:gd name="T0" fmla="*/ 176 w 352"/>
                <a:gd name="T1" fmla="*/ 54 h 567"/>
                <a:gd name="T2" fmla="*/ 62 w 352"/>
                <a:gd name="T3" fmla="*/ 288 h 567"/>
                <a:gd name="T4" fmla="*/ 44 w 352"/>
                <a:gd name="T5" fmla="*/ 310 h 567"/>
                <a:gd name="T6" fmla="*/ 32 w 352"/>
                <a:gd name="T7" fmla="*/ 335 h 567"/>
                <a:gd name="T8" fmla="*/ 25 w 352"/>
                <a:gd name="T9" fmla="*/ 362 h 567"/>
                <a:gd name="T10" fmla="*/ 22 w 352"/>
                <a:gd name="T11" fmla="*/ 391 h 567"/>
                <a:gd name="T12" fmla="*/ 27 w 352"/>
                <a:gd name="T13" fmla="*/ 427 h 567"/>
                <a:gd name="T14" fmla="*/ 38 w 352"/>
                <a:gd name="T15" fmla="*/ 458 h 567"/>
                <a:gd name="T16" fmla="*/ 56 w 352"/>
                <a:gd name="T17" fmla="*/ 486 h 567"/>
                <a:gd name="T18" fmla="*/ 80 w 352"/>
                <a:gd name="T19" fmla="*/ 510 h 567"/>
                <a:gd name="T20" fmla="*/ 109 w 352"/>
                <a:gd name="T21" fmla="*/ 528 h 567"/>
                <a:gd name="T22" fmla="*/ 140 w 352"/>
                <a:gd name="T23" fmla="*/ 540 h 567"/>
                <a:gd name="T24" fmla="*/ 176 w 352"/>
                <a:gd name="T25" fmla="*/ 545 h 567"/>
                <a:gd name="T26" fmla="*/ 210 w 352"/>
                <a:gd name="T27" fmla="*/ 540 h 567"/>
                <a:gd name="T28" fmla="*/ 243 w 352"/>
                <a:gd name="T29" fmla="*/ 528 h 567"/>
                <a:gd name="T30" fmla="*/ 271 w 352"/>
                <a:gd name="T31" fmla="*/ 510 h 567"/>
                <a:gd name="T32" fmla="*/ 295 w 352"/>
                <a:gd name="T33" fmla="*/ 486 h 567"/>
                <a:gd name="T34" fmla="*/ 313 w 352"/>
                <a:gd name="T35" fmla="*/ 458 h 567"/>
                <a:gd name="T36" fmla="*/ 325 w 352"/>
                <a:gd name="T37" fmla="*/ 427 h 567"/>
                <a:gd name="T38" fmla="*/ 330 w 352"/>
                <a:gd name="T39" fmla="*/ 391 h 567"/>
                <a:gd name="T40" fmla="*/ 327 w 352"/>
                <a:gd name="T41" fmla="*/ 362 h 567"/>
                <a:gd name="T42" fmla="*/ 319 w 352"/>
                <a:gd name="T43" fmla="*/ 335 h 567"/>
                <a:gd name="T44" fmla="*/ 306 w 352"/>
                <a:gd name="T45" fmla="*/ 310 h 567"/>
                <a:gd name="T46" fmla="*/ 289 w 352"/>
                <a:gd name="T47" fmla="*/ 288 h 567"/>
                <a:gd name="T48" fmla="*/ 288 w 352"/>
                <a:gd name="T49" fmla="*/ 285 h 567"/>
                <a:gd name="T50" fmla="*/ 176 w 352"/>
                <a:gd name="T51" fmla="*/ 54 h 567"/>
                <a:gd name="T52" fmla="*/ 176 w 352"/>
                <a:gd name="T53" fmla="*/ 0 h 567"/>
                <a:gd name="T54" fmla="*/ 307 w 352"/>
                <a:gd name="T55" fmla="*/ 274 h 567"/>
                <a:gd name="T56" fmla="*/ 327 w 352"/>
                <a:gd name="T57" fmla="*/ 299 h 567"/>
                <a:gd name="T58" fmla="*/ 340 w 352"/>
                <a:gd name="T59" fmla="*/ 328 h 567"/>
                <a:gd name="T60" fmla="*/ 349 w 352"/>
                <a:gd name="T61" fmla="*/ 359 h 567"/>
                <a:gd name="T62" fmla="*/ 352 w 352"/>
                <a:gd name="T63" fmla="*/ 391 h 567"/>
                <a:gd name="T64" fmla="*/ 348 w 352"/>
                <a:gd name="T65" fmla="*/ 431 h 567"/>
                <a:gd name="T66" fmla="*/ 334 w 352"/>
                <a:gd name="T67" fmla="*/ 468 h 567"/>
                <a:gd name="T68" fmla="*/ 313 w 352"/>
                <a:gd name="T69" fmla="*/ 501 h 567"/>
                <a:gd name="T70" fmla="*/ 286 w 352"/>
                <a:gd name="T71" fmla="*/ 528 h 567"/>
                <a:gd name="T72" fmla="*/ 253 w 352"/>
                <a:gd name="T73" fmla="*/ 549 h 567"/>
                <a:gd name="T74" fmla="*/ 216 w 352"/>
                <a:gd name="T75" fmla="*/ 563 h 567"/>
                <a:gd name="T76" fmla="*/ 176 w 352"/>
                <a:gd name="T77" fmla="*/ 567 h 567"/>
                <a:gd name="T78" fmla="*/ 136 w 352"/>
                <a:gd name="T79" fmla="*/ 563 h 567"/>
                <a:gd name="T80" fmla="*/ 98 w 352"/>
                <a:gd name="T81" fmla="*/ 549 h 567"/>
                <a:gd name="T82" fmla="*/ 65 w 352"/>
                <a:gd name="T83" fmla="*/ 528 h 567"/>
                <a:gd name="T84" fmla="*/ 38 w 352"/>
                <a:gd name="T85" fmla="*/ 501 h 567"/>
                <a:gd name="T86" fmla="*/ 18 w 352"/>
                <a:gd name="T87" fmla="*/ 468 h 567"/>
                <a:gd name="T88" fmla="*/ 4 w 352"/>
                <a:gd name="T89" fmla="*/ 431 h 567"/>
                <a:gd name="T90" fmla="*/ 0 w 352"/>
                <a:gd name="T91" fmla="*/ 391 h 567"/>
                <a:gd name="T92" fmla="*/ 3 w 352"/>
                <a:gd name="T93" fmla="*/ 359 h 567"/>
                <a:gd name="T94" fmla="*/ 10 w 352"/>
                <a:gd name="T95" fmla="*/ 328 h 567"/>
                <a:gd name="T96" fmla="*/ 25 w 352"/>
                <a:gd name="T97" fmla="*/ 299 h 567"/>
                <a:gd name="T98" fmla="*/ 44 w 352"/>
                <a:gd name="T99" fmla="*/ 274 h 567"/>
                <a:gd name="T100" fmla="*/ 176 w 352"/>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67">
                  <a:moveTo>
                    <a:pt x="176" y="54"/>
                  </a:moveTo>
                  <a:lnTo>
                    <a:pt x="62" y="288"/>
                  </a:lnTo>
                  <a:lnTo>
                    <a:pt x="44" y="310"/>
                  </a:lnTo>
                  <a:lnTo>
                    <a:pt x="32" y="335"/>
                  </a:lnTo>
                  <a:lnTo>
                    <a:pt x="25" y="362"/>
                  </a:lnTo>
                  <a:lnTo>
                    <a:pt x="22" y="391"/>
                  </a:lnTo>
                  <a:lnTo>
                    <a:pt x="27" y="427"/>
                  </a:lnTo>
                  <a:lnTo>
                    <a:pt x="38" y="458"/>
                  </a:lnTo>
                  <a:lnTo>
                    <a:pt x="56" y="486"/>
                  </a:lnTo>
                  <a:lnTo>
                    <a:pt x="80" y="510"/>
                  </a:lnTo>
                  <a:lnTo>
                    <a:pt x="109" y="528"/>
                  </a:lnTo>
                  <a:lnTo>
                    <a:pt x="140" y="540"/>
                  </a:lnTo>
                  <a:lnTo>
                    <a:pt x="176" y="545"/>
                  </a:lnTo>
                  <a:lnTo>
                    <a:pt x="210" y="540"/>
                  </a:lnTo>
                  <a:lnTo>
                    <a:pt x="243" y="528"/>
                  </a:lnTo>
                  <a:lnTo>
                    <a:pt x="271" y="510"/>
                  </a:lnTo>
                  <a:lnTo>
                    <a:pt x="295" y="486"/>
                  </a:lnTo>
                  <a:lnTo>
                    <a:pt x="313" y="458"/>
                  </a:lnTo>
                  <a:lnTo>
                    <a:pt x="325" y="427"/>
                  </a:lnTo>
                  <a:lnTo>
                    <a:pt x="330" y="391"/>
                  </a:lnTo>
                  <a:lnTo>
                    <a:pt x="327" y="362"/>
                  </a:lnTo>
                  <a:lnTo>
                    <a:pt x="319" y="335"/>
                  </a:lnTo>
                  <a:lnTo>
                    <a:pt x="306" y="310"/>
                  </a:lnTo>
                  <a:lnTo>
                    <a:pt x="289" y="288"/>
                  </a:lnTo>
                  <a:lnTo>
                    <a:pt x="288" y="285"/>
                  </a:lnTo>
                  <a:lnTo>
                    <a:pt x="176" y="54"/>
                  </a:lnTo>
                  <a:close/>
                  <a:moveTo>
                    <a:pt x="176" y="0"/>
                  </a:moveTo>
                  <a:lnTo>
                    <a:pt x="307" y="274"/>
                  </a:lnTo>
                  <a:lnTo>
                    <a:pt x="327" y="299"/>
                  </a:lnTo>
                  <a:lnTo>
                    <a:pt x="340" y="328"/>
                  </a:lnTo>
                  <a:lnTo>
                    <a:pt x="349" y="359"/>
                  </a:lnTo>
                  <a:lnTo>
                    <a:pt x="352" y="391"/>
                  </a:lnTo>
                  <a:lnTo>
                    <a:pt x="348" y="431"/>
                  </a:lnTo>
                  <a:lnTo>
                    <a:pt x="334" y="468"/>
                  </a:lnTo>
                  <a:lnTo>
                    <a:pt x="313" y="501"/>
                  </a:lnTo>
                  <a:lnTo>
                    <a:pt x="286" y="528"/>
                  </a:lnTo>
                  <a:lnTo>
                    <a:pt x="253" y="549"/>
                  </a:lnTo>
                  <a:lnTo>
                    <a:pt x="216" y="563"/>
                  </a:lnTo>
                  <a:lnTo>
                    <a:pt x="176" y="567"/>
                  </a:lnTo>
                  <a:lnTo>
                    <a:pt x="136" y="563"/>
                  </a:lnTo>
                  <a:lnTo>
                    <a:pt x="98" y="549"/>
                  </a:lnTo>
                  <a:lnTo>
                    <a:pt x="65" y="528"/>
                  </a:lnTo>
                  <a:lnTo>
                    <a:pt x="38" y="501"/>
                  </a:lnTo>
                  <a:lnTo>
                    <a:pt x="18" y="468"/>
                  </a:lnTo>
                  <a:lnTo>
                    <a:pt x="4" y="431"/>
                  </a:lnTo>
                  <a:lnTo>
                    <a:pt x="0" y="391"/>
                  </a:lnTo>
                  <a:lnTo>
                    <a:pt x="3" y="359"/>
                  </a:lnTo>
                  <a:lnTo>
                    <a:pt x="10" y="328"/>
                  </a:lnTo>
                  <a:lnTo>
                    <a:pt x="25" y="299"/>
                  </a:lnTo>
                  <a:lnTo>
                    <a:pt x="44" y="274"/>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5" name="Freeform 363">
              <a:extLst>
                <a:ext uri="{FF2B5EF4-FFF2-40B4-BE49-F238E27FC236}">
                  <a16:creationId xmlns:a16="http://schemas.microsoft.com/office/drawing/2014/main" id="{289C8BB0-2D38-4D37-A944-ACE023BBCC31}"/>
                </a:ext>
              </a:extLst>
            </p:cNvPr>
            <p:cNvSpPr>
              <a:spLocks noEditPoints="1"/>
            </p:cNvSpPr>
            <p:nvPr/>
          </p:nvSpPr>
          <p:spPr bwMode="auto">
            <a:xfrm>
              <a:off x="2566988" y="2759075"/>
              <a:ext cx="114300" cy="115887"/>
            </a:xfrm>
            <a:custGeom>
              <a:avLst/>
              <a:gdLst>
                <a:gd name="T0" fmla="*/ 72 w 145"/>
                <a:gd name="T1" fmla="*/ 24 h 147"/>
                <a:gd name="T2" fmla="*/ 52 w 145"/>
                <a:gd name="T3" fmla="*/ 27 h 147"/>
                <a:gd name="T4" fmla="*/ 37 w 145"/>
                <a:gd name="T5" fmla="*/ 38 h 147"/>
                <a:gd name="T6" fmla="*/ 27 w 145"/>
                <a:gd name="T7" fmla="*/ 54 h 147"/>
                <a:gd name="T8" fmla="*/ 23 w 145"/>
                <a:gd name="T9" fmla="*/ 74 h 147"/>
                <a:gd name="T10" fmla="*/ 27 w 145"/>
                <a:gd name="T11" fmla="*/ 93 h 147"/>
                <a:gd name="T12" fmla="*/ 37 w 145"/>
                <a:gd name="T13" fmla="*/ 108 h 147"/>
                <a:gd name="T14" fmla="*/ 52 w 145"/>
                <a:gd name="T15" fmla="*/ 118 h 147"/>
                <a:gd name="T16" fmla="*/ 72 w 145"/>
                <a:gd name="T17" fmla="*/ 123 h 147"/>
                <a:gd name="T18" fmla="*/ 91 w 145"/>
                <a:gd name="T19" fmla="*/ 118 h 147"/>
                <a:gd name="T20" fmla="*/ 108 w 145"/>
                <a:gd name="T21" fmla="*/ 108 h 147"/>
                <a:gd name="T22" fmla="*/ 118 w 145"/>
                <a:gd name="T23" fmla="*/ 93 h 147"/>
                <a:gd name="T24" fmla="*/ 123 w 145"/>
                <a:gd name="T25" fmla="*/ 74 h 147"/>
                <a:gd name="T26" fmla="*/ 118 w 145"/>
                <a:gd name="T27" fmla="*/ 54 h 147"/>
                <a:gd name="T28" fmla="*/ 108 w 145"/>
                <a:gd name="T29" fmla="*/ 38 h 147"/>
                <a:gd name="T30" fmla="*/ 91 w 145"/>
                <a:gd name="T31" fmla="*/ 27 h 147"/>
                <a:gd name="T32" fmla="*/ 72 w 145"/>
                <a:gd name="T33" fmla="*/ 24 h 147"/>
                <a:gd name="T34" fmla="*/ 72 w 145"/>
                <a:gd name="T35" fmla="*/ 0 h 147"/>
                <a:gd name="T36" fmla="*/ 96 w 145"/>
                <a:gd name="T37" fmla="*/ 5 h 147"/>
                <a:gd name="T38" fmla="*/ 115 w 145"/>
                <a:gd name="T39" fmla="*/ 15 h 147"/>
                <a:gd name="T40" fmla="*/ 132 w 145"/>
                <a:gd name="T41" fmla="*/ 30 h 147"/>
                <a:gd name="T42" fmla="*/ 142 w 145"/>
                <a:gd name="T43" fmla="*/ 51 h 147"/>
                <a:gd name="T44" fmla="*/ 145 w 145"/>
                <a:gd name="T45" fmla="*/ 74 h 147"/>
                <a:gd name="T46" fmla="*/ 142 w 145"/>
                <a:gd name="T47" fmla="*/ 96 h 147"/>
                <a:gd name="T48" fmla="*/ 132 w 145"/>
                <a:gd name="T49" fmla="*/ 117 h 147"/>
                <a:gd name="T50" fmla="*/ 115 w 145"/>
                <a:gd name="T51" fmla="*/ 132 h 147"/>
                <a:gd name="T52" fmla="*/ 96 w 145"/>
                <a:gd name="T53" fmla="*/ 142 h 147"/>
                <a:gd name="T54" fmla="*/ 72 w 145"/>
                <a:gd name="T55" fmla="*/ 147 h 147"/>
                <a:gd name="T56" fmla="*/ 49 w 145"/>
                <a:gd name="T57" fmla="*/ 142 h 147"/>
                <a:gd name="T58" fmla="*/ 30 w 145"/>
                <a:gd name="T59" fmla="*/ 132 h 147"/>
                <a:gd name="T60" fmla="*/ 14 w 145"/>
                <a:gd name="T61" fmla="*/ 117 h 147"/>
                <a:gd name="T62" fmla="*/ 3 w 145"/>
                <a:gd name="T63" fmla="*/ 96 h 147"/>
                <a:gd name="T64" fmla="*/ 0 w 145"/>
                <a:gd name="T65" fmla="*/ 74 h 147"/>
                <a:gd name="T66" fmla="*/ 3 w 145"/>
                <a:gd name="T67" fmla="*/ 51 h 147"/>
                <a:gd name="T68" fmla="*/ 14 w 145"/>
                <a:gd name="T69" fmla="*/ 30 h 147"/>
                <a:gd name="T70" fmla="*/ 30 w 145"/>
                <a:gd name="T71" fmla="*/ 15 h 147"/>
                <a:gd name="T72" fmla="*/ 49 w 145"/>
                <a:gd name="T73" fmla="*/ 5 h 147"/>
                <a:gd name="T74" fmla="*/ 72 w 145"/>
                <a:gd name="T7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47">
                  <a:moveTo>
                    <a:pt x="72" y="24"/>
                  </a:moveTo>
                  <a:lnTo>
                    <a:pt x="52" y="27"/>
                  </a:lnTo>
                  <a:lnTo>
                    <a:pt x="37" y="38"/>
                  </a:lnTo>
                  <a:lnTo>
                    <a:pt x="27" y="54"/>
                  </a:lnTo>
                  <a:lnTo>
                    <a:pt x="23" y="74"/>
                  </a:lnTo>
                  <a:lnTo>
                    <a:pt x="27" y="93"/>
                  </a:lnTo>
                  <a:lnTo>
                    <a:pt x="37" y="108"/>
                  </a:lnTo>
                  <a:lnTo>
                    <a:pt x="52" y="118"/>
                  </a:lnTo>
                  <a:lnTo>
                    <a:pt x="72" y="123"/>
                  </a:lnTo>
                  <a:lnTo>
                    <a:pt x="91" y="118"/>
                  </a:lnTo>
                  <a:lnTo>
                    <a:pt x="108" y="108"/>
                  </a:lnTo>
                  <a:lnTo>
                    <a:pt x="118" y="93"/>
                  </a:lnTo>
                  <a:lnTo>
                    <a:pt x="123" y="74"/>
                  </a:lnTo>
                  <a:lnTo>
                    <a:pt x="118" y="54"/>
                  </a:lnTo>
                  <a:lnTo>
                    <a:pt x="108" y="38"/>
                  </a:lnTo>
                  <a:lnTo>
                    <a:pt x="91" y="27"/>
                  </a:lnTo>
                  <a:lnTo>
                    <a:pt x="72" y="24"/>
                  </a:lnTo>
                  <a:close/>
                  <a:moveTo>
                    <a:pt x="72" y="0"/>
                  </a:moveTo>
                  <a:lnTo>
                    <a:pt x="96" y="5"/>
                  </a:lnTo>
                  <a:lnTo>
                    <a:pt x="115" y="15"/>
                  </a:lnTo>
                  <a:lnTo>
                    <a:pt x="132" y="30"/>
                  </a:lnTo>
                  <a:lnTo>
                    <a:pt x="142" y="51"/>
                  </a:lnTo>
                  <a:lnTo>
                    <a:pt x="145" y="74"/>
                  </a:lnTo>
                  <a:lnTo>
                    <a:pt x="142" y="96"/>
                  </a:lnTo>
                  <a:lnTo>
                    <a:pt x="132" y="117"/>
                  </a:lnTo>
                  <a:lnTo>
                    <a:pt x="115" y="132"/>
                  </a:lnTo>
                  <a:lnTo>
                    <a:pt x="96" y="142"/>
                  </a:lnTo>
                  <a:lnTo>
                    <a:pt x="72" y="147"/>
                  </a:lnTo>
                  <a:lnTo>
                    <a:pt x="49" y="142"/>
                  </a:lnTo>
                  <a:lnTo>
                    <a:pt x="30" y="132"/>
                  </a:lnTo>
                  <a:lnTo>
                    <a:pt x="14" y="117"/>
                  </a:lnTo>
                  <a:lnTo>
                    <a:pt x="3" y="96"/>
                  </a:lnTo>
                  <a:lnTo>
                    <a:pt x="0" y="74"/>
                  </a:lnTo>
                  <a:lnTo>
                    <a:pt x="3" y="51"/>
                  </a:lnTo>
                  <a:lnTo>
                    <a:pt x="14" y="30"/>
                  </a:lnTo>
                  <a:lnTo>
                    <a:pt x="30" y="15"/>
                  </a:lnTo>
                  <a:lnTo>
                    <a:pt x="49" y="5"/>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6" name="Freeform 364">
              <a:extLst>
                <a:ext uri="{FF2B5EF4-FFF2-40B4-BE49-F238E27FC236}">
                  <a16:creationId xmlns:a16="http://schemas.microsoft.com/office/drawing/2014/main" id="{682E9EFA-D7E4-4D3D-B819-B11EF3286253}"/>
                </a:ext>
              </a:extLst>
            </p:cNvPr>
            <p:cNvSpPr>
              <a:spLocks noEditPoints="1"/>
            </p:cNvSpPr>
            <p:nvPr/>
          </p:nvSpPr>
          <p:spPr bwMode="auto">
            <a:xfrm>
              <a:off x="2503488" y="2551113"/>
              <a:ext cx="241300" cy="387350"/>
            </a:xfrm>
            <a:custGeom>
              <a:avLst/>
              <a:gdLst>
                <a:gd name="T0" fmla="*/ 151 w 303"/>
                <a:gd name="T1" fmla="*/ 52 h 487"/>
                <a:gd name="T2" fmla="*/ 57 w 303"/>
                <a:gd name="T3" fmla="*/ 248 h 487"/>
                <a:gd name="T4" fmla="*/ 37 w 303"/>
                <a:gd name="T5" fmla="*/ 273 h 487"/>
                <a:gd name="T6" fmla="*/ 27 w 303"/>
                <a:gd name="T7" fmla="*/ 303 h 487"/>
                <a:gd name="T8" fmla="*/ 22 w 303"/>
                <a:gd name="T9" fmla="*/ 335 h 487"/>
                <a:gd name="T10" fmla="*/ 27 w 303"/>
                <a:gd name="T11" fmla="*/ 369 h 487"/>
                <a:gd name="T12" fmla="*/ 40 w 303"/>
                <a:gd name="T13" fmla="*/ 399 h 487"/>
                <a:gd name="T14" fmla="*/ 60 w 303"/>
                <a:gd name="T15" fmla="*/ 426 h 487"/>
                <a:gd name="T16" fmla="*/ 87 w 303"/>
                <a:gd name="T17" fmla="*/ 445 h 487"/>
                <a:gd name="T18" fmla="*/ 116 w 303"/>
                <a:gd name="T19" fmla="*/ 459 h 487"/>
                <a:gd name="T20" fmla="*/ 151 w 303"/>
                <a:gd name="T21" fmla="*/ 463 h 487"/>
                <a:gd name="T22" fmla="*/ 185 w 303"/>
                <a:gd name="T23" fmla="*/ 459 h 487"/>
                <a:gd name="T24" fmla="*/ 216 w 303"/>
                <a:gd name="T25" fmla="*/ 445 h 487"/>
                <a:gd name="T26" fmla="*/ 242 w 303"/>
                <a:gd name="T27" fmla="*/ 426 h 487"/>
                <a:gd name="T28" fmla="*/ 263 w 303"/>
                <a:gd name="T29" fmla="*/ 399 h 487"/>
                <a:gd name="T30" fmla="*/ 275 w 303"/>
                <a:gd name="T31" fmla="*/ 369 h 487"/>
                <a:gd name="T32" fmla="*/ 281 w 303"/>
                <a:gd name="T33" fmla="*/ 335 h 487"/>
                <a:gd name="T34" fmla="*/ 276 w 303"/>
                <a:gd name="T35" fmla="*/ 303 h 487"/>
                <a:gd name="T36" fmla="*/ 264 w 303"/>
                <a:gd name="T37" fmla="*/ 275 h 487"/>
                <a:gd name="T38" fmla="*/ 246 w 303"/>
                <a:gd name="T39" fmla="*/ 248 h 487"/>
                <a:gd name="T40" fmla="*/ 245 w 303"/>
                <a:gd name="T41" fmla="*/ 245 h 487"/>
                <a:gd name="T42" fmla="*/ 151 w 303"/>
                <a:gd name="T43" fmla="*/ 52 h 487"/>
                <a:gd name="T44" fmla="*/ 151 w 303"/>
                <a:gd name="T45" fmla="*/ 0 h 487"/>
                <a:gd name="T46" fmla="*/ 264 w 303"/>
                <a:gd name="T47" fmla="*/ 234 h 487"/>
                <a:gd name="T48" fmla="*/ 281 w 303"/>
                <a:gd name="T49" fmla="*/ 257 h 487"/>
                <a:gd name="T50" fmla="*/ 293 w 303"/>
                <a:gd name="T51" fmla="*/ 281 h 487"/>
                <a:gd name="T52" fmla="*/ 300 w 303"/>
                <a:gd name="T53" fmla="*/ 308 h 487"/>
                <a:gd name="T54" fmla="*/ 303 w 303"/>
                <a:gd name="T55" fmla="*/ 335 h 487"/>
                <a:gd name="T56" fmla="*/ 299 w 303"/>
                <a:gd name="T57" fmla="*/ 369 h 487"/>
                <a:gd name="T58" fmla="*/ 288 w 303"/>
                <a:gd name="T59" fmla="*/ 402 h 487"/>
                <a:gd name="T60" fmla="*/ 270 w 303"/>
                <a:gd name="T61" fmla="*/ 429 h 487"/>
                <a:gd name="T62" fmla="*/ 246 w 303"/>
                <a:gd name="T63" fmla="*/ 453 h 487"/>
                <a:gd name="T64" fmla="*/ 218 w 303"/>
                <a:gd name="T65" fmla="*/ 471 h 487"/>
                <a:gd name="T66" fmla="*/ 187 w 303"/>
                <a:gd name="T67" fmla="*/ 483 h 487"/>
                <a:gd name="T68" fmla="*/ 151 w 303"/>
                <a:gd name="T69" fmla="*/ 487 h 487"/>
                <a:gd name="T70" fmla="*/ 116 w 303"/>
                <a:gd name="T71" fmla="*/ 483 h 487"/>
                <a:gd name="T72" fmla="*/ 85 w 303"/>
                <a:gd name="T73" fmla="*/ 471 h 487"/>
                <a:gd name="T74" fmla="*/ 57 w 303"/>
                <a:gd name="T75" fmla="*/ 453 h 487"/>
                <a:gd name="T76" fmla="*/ 33 w 303"/>
                <a:gd name="T77" fmla="*/ 429 h 487"/>
                <a:gd name="T78" fmla="*/ 15 w 303"/>
                <a:gd name="T79" fmla="*/ 402 h 487"/>
                <a:gd name="T80" fmla="*/ 3 w 303"/>
                <a:gd name="T81" fmla="*/ 369 h 487"/>
                <a:gd name="T82" fmla="*/ 0 w 303"/>
                <a:gd name="T83" fmla="*/ 335 h 487"/>
                <a:gd name="T84" fmla="*/ 1 w 303"/>
                <a:gd name="T85" fmla="*/ 308 h 487"/>
                <a:gd name="T86" fmla="*/ 9 w 303"/>
                <a:gd name="T87" fmla="*/ 281 h 487"/>
                <a:gd name="T88" fmla="*/ 21 w 303"/>
                <a:gd name="T89" fmla="*/ 255 h 487"/>
                <a:gd name="T90" fmla="*/ 37 w 303"/>
                <a:gd name="T91" fmla="*/ 234 h 487"/>
                <a:gd name="T92" fmla="*/ 151 w 303"/>
                <a:gd name="T93"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3" h="487">
                  <a:moveTo>
                    <a:pt x="151" y="52"/>
                  </a:moveTo>
                  <a:lnTo>
                    <a:pt x="57" y="248"/>
                  </a:lnTo>
                  <a:lnTo>
                    <a:pt x="37" y="273"/>
                  </a:lnTo>
                  <a:lnTo>
                    <a:pt x="27" y="303"/>
                  </a:lnTo>
                  <a:lnTo>
                    <a:pt x="22" y="335"/>
                  </a:lnTo>
                  <a:lnTo>
                    <a:pt x="27" y="369"/>
                  </a:lnTo>
                  <a:lnTo>
                    <a:pt x="40" y="399"/>
                  </a:lnTo>
                  <a:lnTo>
                    <a:pt x="60" y="426"/>
                  </a:lnTo>
                  <a:lnTo>
                    <a:pt x="87" y="445"/>
                  </a:lnTo>
                  <a:lnTo>
                    <a:pt x="116" y="459"/>
                  </a:lnTo>
                  <a:lnTo>
                    <a:pt x="151" y="463"/>
                  </a:lnTo>
                  <a:lnTo>
                    <a:pt x="185" y="459"/>
                  </a:lnTo>
                  <a:lnTo>
                    <a:pt x="216" y="445"/>
                  </a:lnTo>
                  <a:lnTo>
                    <a:pt x="242" y="426"/>
                  </a:lnTo>
                  <a:lnTo>
                    <a:pt x="263" y="399"/>
                  </a:lnTo>
                  <a:lnTo>
                    <a:pt x="275" y="369"/>
                  </a:lnTo>
                  <a:lnTo>
                    <a:pt x="281" y="335"/>
                  </a:lnTo>
                  <a:lnTo>
                    <a:pt x="276" y="303"/>
                  </a:lnTo>
                  <a:lnTo>
                    <a:pt x="264" y="275"/>
                  </a:lnTo>
                  <a:lnTo>
                    <a:pt x="246" y="248"/>
                  </a:lnTo>
                  <a:lnTo>
                    <a:pt x="245" y="245"/>
                  </a:lnTo>
                  <a:lnTo>
                    <a:pt x="151" y="52"/>
                  </a:lnTo>
                  <a:close/>
                  <a:moveTo>
                    <a:pt x="151" y="0"/>
                  </a:moveTo>
                  <a:lnTo>
                    <a:pt x="264" y="234"/>
                  </a:lnTo>
                  <a:lnTo>
                    <a:pt x="281" y="257"/>
                  </a:lnTo>
                  <a:lnTo>
                    <a:pt x="293" y="281"/>
                  </a:lnTo>
                  <a:lnTo>
                    <a:pt x="300" y="308"/>
                  </a:lnTo>
                  <a:lnTo>
                    <a:pt x="303" y="335"/>
                  </a:lnTo>
                  <a:lnTo>
                    <a:pt x="299" y="369"/>
                  </a:lnTo>
                  <a:lnTo>
                    <a:pt x="288" y="402"/>
                  </a:lnTo>
                  <a:lnTo>
                    <a:pt x="270" y="429"/>
                  </a:lnTo>
                  <a:lnTo>
                    <a:pt x="246" y="453"/>
                  </a:lnTo>
                  <a:lnTo>
                    <a:pt x="218" y="471"/>
                  </a:lnTo>
                  <a:lnTo>
                    <a:pt x="187" y="483"/>
                  </a:lnTo>
                  <a:lnTo>
                    <a:pt x="151" y="487"/>
                  </a:lnTo>
                  <a:lnTo>
                    <a:pt x="116" y="483"/>
                  </a:lnTo>
                  <a:lnTo>
                    <a:pt x="85" y="471"/>
                  </a:lnTo>
                  <a:lnTo>
                    <a:pt x="57" y="453"/>
                  </a:lnTo>
                  <a:lnTo>
                    <a:pt x="33" y="429"/>
                  </a:lnTo>
                  <a:lnTo>
                    <a:pt x="15" y="402"/>
                  </a:lnTo>
                  <a:lnTo>
                    <a:pt x="3" y="369"/>
                  </a:lnTo>
                  <a:lnTo>
                    <a:pt x="0" y="335"/>
                  </a:lnTo>
                  <a:lnTo>
                    <a:pt x="1" y="308"/>
                  </a:lnTo>
                  <a:lnTo>
                    <a:pt x="9" y="281"/>
                  </a:lnTo>
                  <a:lnTo>
                    <a:pt x="21" y="255"/>
                  </a:lnTo>
                  <a:lnTo>
                    <a:pt x="37" y="234"/>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7" name="Freeform 365">
              <a:extLst>
                <a:ext uri="{FF2B5EF4-FFF2-40B4-BE49-F238E27FC236}">
                  <a16:creationId xmlns:a16="http://schemas.microsoft.com/office/drawing/2014/main" id="{596EE770-5EE5-4085-AF47-BB13C3FA1E40}"/>
                </a:ext>
              </a:extLst>
            </p:cNvPr>
            <p:cNvSpPr>
              <a:spLocks noEditPoints="1"/>
            </p:cNvSpPr>
            <p:nvPr/>
          </p:nvSpPr>
          <p:spPr bwMode="auto">
            <a:xfrm>
              <a:off x="3063876" y="3286125"/>
              <a:ext cx="115888" cy="117475"/>
            </a:xfrm>
            <a:custGeom>
              <a:avLst/>
              <a:gdLst>
                <a:gd name="T0" fmla="*/ 73 w 146"/>
                <a:gd name="T1" fmla="*/ 24 h 146"/>
                <a:gd name="T2" fmla="*/ 54 w 146"/>
                <a:gd name="T3" fmla="*/ 27 h 146"/>
                <a:gd name="T4" fmla="*/ 37 w 146"/>
                <a:gd name="T5" fmla="*/ 37 h 146"/>
                <a:gd name="T6" fmla="*/ 27 w 146"/>
                <a:gd name="T7" fmla="*/ 53 h 146"/>
                <a:gd name="T8" fmla="*/ 24 w 146"/>
                <a:gd name="T9" fmla="*/ 73 h 146"/>
                <a:gd name="T10" fmla="*/ 27 w 146"/>
                <a:gd name="T11" fmla="*/ 92 h 146"/>
                <a:gd name="T12" fmla="*/ 37 w 146"/>
                <a:gd name="T13" fmla="*/ 109 h 146"/>
                <a:gd name="T14" fmla="*/ 54 w 146"/>
                <a:gd name="T15" fmla="*/ 119 h 146"/>
                <a:gd name="T16" fmla="*/ 73 w 146"/>
                <a:gd name="T17" fmla="*/ 124 h 146"/>
                <a:gd name="T18" fmla="*/ 92 w 146"/>
                <a:gd name="T19" fmla="*/ 119 h 146"/>
                <a:gd name="T20" fmla="*/ 109 w 146"/>
                <a:gd name="T21" fmla="*/ 109 h 146"/>
                <a:gd name="T22" fmla="*/ 119 w 146"/>
                <a:gd name="T23" fmla="*/ 92 h 146"/>
                <a:gd name="T24" fmla="*/ 124 w 146"/>
                <a:gd name="T25" fmla="*/ 73 h 146"/>
                <a:gd name="T26" fmla="*/ 119 w 146"/>
                <a:gd name="T27" fmla="*/ 53 h 146"/>
                <a:gd name="T28" fmla="*/ 109 w 146"/>
                <a:gd name="T29" fmla="*/ 37 h 146"/>
                <a:gd name="T30" fmla="*/ 92 w 146"/>
                <a:gd name="T31" fmla="*/ 27 h 146"/>
                <a:gd name="T32" fmla="*/ 73 w 146"/>
                <a:gd name="T33" fmla="*/ 24 h 146"/>
                <a:gd name="T34" fmla="*/ 73 w 146"/>
                <a:gd name="T35" fmla="*/ 0 h 146"/>
                <a:gd name="T36" fmla="*/ 97 w 146"/>
                <a:gd name="T37" fmla="*/ 4 h 146"/>
                <a:gd name="T38" fmla="*/ 116 w 146"/>
                <a:gd name="T39" fmla="*/ 15 h 146"/>
                <a:gd name="T40" fmla="*/ 133 w 146"/>
                <a:gd name="T41" fmla="*/ 30 h 146"/>
                <a:gd name="T42" fmla="*/ 143 w 146"/>
                <a:gd name="T43" fmla="*/ 50 h 146"/>
                <a:gd name="T44" fmla="*/ 146 w 146"/>
                <a:gd name="T45" fmla="*/ 73 h 146"/>
                <a:gd name="T46" fmla="*/ 143 w 146"/>
                <a:gd name="T47" fmla="*/ 97 h 146"/>
                <a:gd name="T48" fmla="*/ 133 w 146"/>
                <a:gd name="T49" fmla="*/ 116 h 146"/>
                <a:gd name="T50" fmla="*/ 116 w 146"/>
                <a:gd name="T51" fmla="*/ 133 h 146"/>
                <a:gd name="T52" fmla="*/ 97 w 146"/>
                <a:gd name="T53" fmla="*/ 143 h 146"/>
                <a:gd name="T54" fmla="*/ 73 w 146"/>
                <a:gd name="T55" fmla="*/ 146 h 146"/>
                <a:gd name="T56" fmla="*/ 51 w 146"/>
                <a:gd name="T57" fmla="*/ 143 h 146"/>
                <a:gd name="T58" fmla="*/ 30 w 146"/>
                <a:gd name="T59" fmla="*/ 133 h 146"/>
                <a:gd name="T60" fmla="*/ 15 w 146"/>
                <a:gd name="T61" fmla="*/ 116 h 146"/>
                <a:gd name="T62" fmla="*/ 4 w 146"/>
                <a:gd name="T63" fmla="*/ 97 h 146"/>
                <a:gd name="T64" fmla="*/ 0 w 146"/>
                <a:gd name="T65" fmla="*/ 73 h 146"/>
                <a:gd name="T66" fmla="*/ 4 w 146"/>
                <a:gd name="T67" fmla="*/ 50 h 146"/>
                <a:gd name="T68" fmla="*/ 15 w 146"/>
                <a:gd name="T69" fmla="*/ 30 h 146"/>
                <a:gd name="T70" fmla="*/ 30 w 146"/>
                <a:gd name="T71" fmla="*/ 15 h 146"/>
                <a:gd name="T72" fmla="*/ 51 w 146"/>
                <a:gd name="T73" fmla="*/ 4 h 146"/>
                <a:gd name="T74" fmla="*/ 73 w 146"/>
                <a:gd name="T7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146">
                  <a:moveTo>
                    <a:pt x="73" y="24"/>
                  </a:moveTo>
                  <a:lnTo>
                    <a:pt x="54" y="27"/>
                  </a:lnTo>
                  <a:lnTo>
                    <a:pt x="37" y="37"/>
                  </a:lnTo>
                  <a:lnTo>
                    <a:pt x="27" y="53"/>
                  </a:lnTo>
                  <a:lnTo>
                    <a:pt x="24" y="73"/>
                  </a:lnTo>
                  <a:lnTo>
                    <a:pt x="27" y="92"/>
                  </a:lnTo>
                  <a:lnTo>
                    <a:pt x="37" y="109"/>
                  </a:lnTo>
                  <a:lnTo>
                    <a:pt x="54" y="119"/>
                  </a:lnTo>
                  <a:lnTo>
                    <a:pt x="73" y="124"/>
                  </a:lnTo>
                  <a:lnTo>
                    <a:pt x="92" y="119"/>
                  </a:lnTo>
                  <a:lnTo>
                    <a:pt x="109" y="109"/>
                  </a:lnTo>
                  <a:lnTo>
                    <a:pt x="119" y="92"/>
                  </a:lnTo>
                  <a:lnTo>
                    <a:pt x="124" y="73"/>
                  </a:lnTo>
                  <a:lnTo>
                    <a:pt x="119" y="53"/>
                  </a:lnTo>
                  <a:lnTo>
                    <a:pt x="109" y="37"/>
                  </a:lnTo>
                  <a:lnTo>
                    <a:pt x="92" y="27"/>
                  </a:lnTo>
                  <a:lnTo>
                    <a:pt x="73" y="24"/>
                  </a:lnTo>
                  <a:close/>
                  <a:moveTo>
                    <a:pt x="73" y="0"/>
                  </a:moveTo>
                  <a:lnTo>
                    <a:pt x="97" y="4"/>
                  </a:lnTo>
                  <a:lnTo>
                    <a:pt x="116" y="15"/>
                  </a:lnTo>
                  <a:lnTo>
                    <a:pt x="133" y="30"/>
                  </a:lnTo>
                  <a:lnTo>
                    <a:pt x="143" y="50"/>
                  </a:lnTo>
                  <a:lnTo>
                    <a:pt x="146" y="73"/>
                  </a:lnTo>
                  <a:lnTo>
                    <a:pt x="143" y="97"/>
                  </a:lnTo>
                  <a:lnTo>
                    <a:pt x="133" y="116"/>
                  </a:lnTo>
                  <a:lnTo>
                    <a:pt x="116" y="133"/>
                  </a:lnTo>
                  <a:lnTo>
                    <a:pt x="97" y="143"/>
                  </a:lnTo>
                  <a:lnTo>
                    <a:pt x="73" y="146"/>
                  </a:lnTo>
                  <a:lnTo>
                    <a:pt x="51" y="143"/>
                  </a:lnTo>
                  <a:lnTo>
                    <a:pt x="30" y="133"/>
                  </a:lnTo>
                  <a:lnTo>
                    <a:pt x="15" y="116"/>
                  </a:lnTo>
                  <a:lnTo>
                    <a:pt x="4" y="97"/>
                  </a:lnTo>
                  <a:lnTo>
                    <a:pt x="0" y="73"/>
                  </a:lnTo>
                  <a:lnTo>
                    <a:pt x="4" y="50"/>
                  </a:lnTo>
                  <a:lnTo>
                    <a:pt x="15" y="30"/>
                  </a:lnTo>
                  <a:lnTo>
                    <a:pt x="30" y="15"/>
                  </a:lnTo>
                  <a:lnTo>
                    <a:pt x="51" y="4"/>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8" name="Freeform 366">
              <a:extLst>
                <a:ext uri="{FF2B5EF4-FFF2-40B4-BE49-F238E27FC236}">
                  <a16:creationId xmlns:a16="http://schemas.microsoft.com/office/drawing/2014/main" id="{E628DA75-BE6F-459D-AAC1-ED6DE2792155}"/>
                </a:ext>
              </a:extLst>
            </p:cNvPr>
            <p:cNvSpPr>
              <a:spLocks noEditPoints="1"/>
            </p:cNvSpPr>
            <p:nvPr/>
          </p:nvSpPr>
          <p:spPr bwMode="auto">
            <a:xfrm>
              <a:off x="3000376" y="3224213"/>
              <a:ext cx="388938" cy="241300"/>
            </a:xfrm>
            <a:custGeom>
              <a:avLst/>
              <a:gdLst>
                <a:gd name="T0" fmla="*/ 152 w 489"/>
                <a:gd name="T1" fmla="*/ 23 h 305"/>
                <a:gd name="T2" fmla="*/ 118 w 489"/>
                <a:gd name="T3" fmla="*/ 27 h 305"/>
                <a:gd name="T4" fmla="*/ 86 w 489"/>
                <a:gd name="T5" fmla="*/ 41 h 305"/>
                <a:gd name="T6" fmla="*/ 61 w 489"/>
                <a:gd name="T7" fmla="*/ 62 h 305"/>
                <a:gd name="T8" fmla="*/ 40 w 489"/>
                <a:gd name="T9" fmla="*/ 87 h 305"/>
                <a:gd name="T10" fmla="*/ 27 w 489"/>
                <a:gd name="T11" fmla="*/ 118 h 305"/>
                <a:gd name="T12" fmla="*/ 22 w 489"/>
                <a:gd name="T13" fmla="*/ 153 h 305"/>
                <a:gd name="T14" fmla="*/ 27 w 489"/>
                <a:gd name="T15" fmla="*/ 187 h 305"/>
                <a:gd name="T16" fmla="*/ 40 w 489"/>
                <a:gd name="T17" fmla="*/ 219 h 305"/>
                <a:gd name="T18" fmla="*/ 61 w 489"/>
                <a:gd name="T19" fmla="*/ 246 h 305"/>
                <a:gd name="T20" fmla="*/ 86 w 489"/>
                <a:gd name="T21" fmla="*/ 265 h 305"/>
                <a:gd name="T22" fmla="*/ 118 w 489"/>
                <a:gd name="T23" fmla="*/ 278 h 305"/>
                <a:gd name="T24" fmla="*/ 152 w 489"/>
                <a:gd name="T25" fmla="*/ 283 h 305"/>
                <a:gd name="T26" fmla="*/ 183 w 489"/>
                <a:gd name="T27" fmla="*/ 278 h 305"/>
                <a:gd name="T28" fmla="*/ 213 w 489"/>
                <a:gd name="T29" fmla="*/ 268 h 305"/>
                <a:gd name="T30" fmla="*/ 239 w 489"/>
                <a:gd name="T31" fmla="*/ 250 h 305"/>
                <a:gd name="T32" fmla="*/ 242 w 489"/>
                <a:gd name="T33" fmla="*/ 247 h 305"/>
                <a:gd name="T34" fmla="*/ 436 w 489"/>
                <a:gd name="T35" fmla="*/ 153 h 305"/>
                <a:gd name="T36" fmla="*/ 239 w 489"/>
                <a:gd name="T37" fmla="*/ 57 h 305"/>
                <a:gd name="T38" fmla="*/ 213 w 489"/>
                <a:gd name="T39" fmla="*/ 38 h 305"/>
                <a:gd name="T40" fmla="*/ 183 w 489"/>
                <a:gd name="T41" fmla="*/ 27 h 305"/>
                <a:gd name="T42" fmla="*/ 152 w 489"/>
                <a:gd name="T43" fmla="*/ 23 h 305"/>
                <a:gd name="T44" fmla="*/ 152 w 489"/>
                <a:gd name="T45" fmla="*/ 0 h 305"/>
                <a:gd name="T46" fmla="*/ 180 w 489"/>
                <a:gd name="T47" fmla="*/ 2 h 305"/>
                <a:gd name="T48" fmla="*/ 206 w 489"/>
                <a:gd name="T49" fmla="*/ 9 h 305"/>
                <a:gd name="T50" fmla="*/ 231 w 489"/>
                <a:gd name="T51" fmla="*/ 21 h 305"/>
                <a:gd name="T52" fmla="*/ 254 w 489"/>
                <a:gd name="T53" fmla="*/ 39 h 305"/>
                <a:gd name="T54" fmla="*/ 489 w 489"/>
                <a:gd name="T55" fmla="*/ 153 h 305"/>
                <a:gd name="T56" fmla="*/ 254 w 489"/>
                <a:gd name="T57" fmla="*/ 268 h 305"/>
                <a:gd name="T58" fmla="*/ 231 w 489"/>
                <a:gd name="T59" fmla="*/ 284 h 305"/>
                <a:gd name="T60" fmla="*/ 206 w 489"/>
                <a:gd name="T61" fmla="*/ 296 h 305"/>
                <a:gd name="T62" fmla="*/ 180 w 489"/>
                <a:gd name="T63" fmla="*/ 304 h 305"/>
                <a:gd name="T64" fmla="*/ 152 w 489"/>
                <a:gd name="T65" fmla="*/ 305 h 305"/>
                <a:gd name="T66" fmla="*/ 118 w 489"/>
                <a:gd name="T67" fmla="*/ 302 h 305"/>
                <a:gd name="T68" fmla="*/ 85 w 489"/>
                <a:gd name="T69" fmla="*/ 290 h 305"/>
                <a:gd name="T70" fmla="*/ 56 w 489"/>
                <a:gd name="T71" fmla="*/ 272 h 305"/>
                <a:gd name="T72" fmla="*/ 33 w 489"/>
                <a:gd name="T73" fmla="*/ 249 h 305"/>
                <a:gd name="T74" fmla="*/ 15 w 489"/>
                <a:gd name="T75" fmla="*/ 220 h 305"/>
                <a:gd name="T76" fmla="*/ 3 w 489"/>
                <a:gd name="T77" fmla="*/ 189 h 305"/>
                <a:gd name="T78" fmla="*/ 0 w 489"/>
                <a:gd name="T79" fmla="*/ 153 h 305"/>
                <a:gd name="T80" fmla="*/ 3 w 489"/>
                <a:gd name="T81" fmla="*/ 118 h 305"/>
                <a:gd name="T82" fmla="*/ 15 w 489"/>
                <a:gd name="T83" fmla="*/ 86 h 305"/>
                <a:gd name="T84" fmla="*/ 33 w 489"/>
                <a:gd name="T85" fmla="*/ 57 h 305"/>
                <a:gd name="T86" fmla="*/ 56 w 489"/>
                <a:gd name="T87" fmla="*/ 33 h 305"/>
                <a:gd name="T88" fmla="*/ 85 w 489"/>
                <a:gd name="T89" fmla="*/ 15 h 305"/>
                <a:gd name="T90" fmla="*/ 118 w 489"/>
                <a:gd name="T91" fmla="*/ 3 h 305"/>
                <a:gd name="T92" fmla="*/ 152 w 489"/>
                <a:gd name="T9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305">
                  <a:moveTo>
                    <a:pt x="152" y="23"/>
                  </a:moveTo>
                  <a:lnTo>
                    <a:pt x="118" y="27"/>
                  </a:lnTo>
                  <a:lnTo>
                    <a:pt x="86" y="41"/>
                  </a:lnTo>
                  <a:lnTo>
                    <a:pt x="61" y="62"/>
                  </a:lnTo>
                  <a:lnTo>
                    <a:pt x="40" y="87"/>
                  </a:lnTo>
                  <a:lnTo>
                    <a:pt x="27" y="118"/>
                  </a:lnTo>
                  <a:lnTo>
                    <a:pt x="22" y="153"/>
                  </a:lnTo>
                  <a:lnTo>
                    <a:pt x="27" y="187"/>
                  </a:lnTo>
                  <a:lnTo>
                    <a:pt x="40" y="219"/>
                  </a:lnTo>
                  <a:lnTo>
                    <a:pt x="61" y="246"/>
                  </a:lnTo>
                  <a:lnTo>
                    <a:pt x="86" y="265"/>
                  </a:lnTo>
                  <a:lnTo>
                    <a:pt x="118" y="278"/>
                  </a:lnTo>
                  <a:lnTo>
                    <a:pt x="152" y="283"/>
                  </a:lnTo>
                  <a:lnTo>
                    <a:pt x="183" y="278"/>
                  </a:lnTo>
                  <a:lnTo>
                    <a:pt x="213" y="268"/>
                  </a:lnTo>
                  <a:lnTo>
                    <a:pt x="239" y="250"/>
                  </a:lnTo>
                  <a:lnTo>
                    <a:pt x="242" y="247"/>
                  </a:lnTo>
                  <a:lnTo>
                    <a:pt x="436" y="153"/>
                  </a:lnTo>
                  <a:lnTo>
                    <a:pt x="239" y="57"/>
                  </a:lnTo>
                  <a:lnTo>
                    <a:pt x="213" y="38"/>
                  </a:lnTo>
                  <a:lnTo>
                    <a:pt x="183" y="27"/>
                  </a:lnTo>
                  <a:lnTo>
                    <a:pt x="152" y="23"/>
                  </a:lnTo>
                  <a:close/>
                  <a:moveTo>
                    <a:pt x="152" y="0"/>
                  </a:moveTo>
                  <a:lnTo>
                    <a:pt x="180" y="2"/>
                  </a:lnTo>
                  <a:lnTo>
                    <a:pt x="206" y="9"/>
                  </a:lnTo>
                  <a:lnTo>
                    <a:pt x="231" y="21"/>
                  </a:lnTo>
                  <a:lnTo>
                    <a:pt x="254" y="39"/>
                  </a:lnTo>
                  <a:lnTo>
                    <a:pt x="489" y="153"/>
                  </a:lnTo>
                  <a:lnTo>
                    <a:pt x="254" y="268"/>
                  </a:lnTo>
                  <a:lnTo>
                    <a:pt x="231" y="284"/>
                  </a:lnTo>
                  <a:lnTo>
                    <a:pt x="206" y="296"/>
                  </a:lnTo>
                  <a:lnTo>
                    <a:pt x="180" y="304"/>
                  </a:lnTo>
                  <a:lnTo>
                    <a:pt x="152" y="305"/>
                  </a:lnTo>
                  <a:lnTo>
                    <a:pt x="118" y="302"/>
                  </a:lnTo>
                  <a:lnTo>
                    <a:pt x="85" y="290"/>
                  </a:lnTo>
                  <a:lnTo>
                    <a:pt x="56" y="272"/>
                  </a:lnTo>
                  <a:lnTo>
                    <a:pt x="33" y="249"/>
                  </a:lnTo>
                  <a:lnTo>
                    <a:pt x="15" y="220"/>
                  </a:lnTo>
                  <a:lnTo>
                    <a:pt x="3" y="189"/>
                  </a:lnTo>
                  <a:lnTo>
                    <a:pt x="0" y="153"/>
                  </a:lnTo>
                  <a:lnTo>
                    <a:pt x="3" y="118"/>
                  </a:lnTo>
                  <a:lnTo>
                    <a:pt x="15" y="86"/>
                  </a:lnTo>
                  <a:lnTo>
                    <a:pt x="33" y="57"/>
                  </a:lnTo>
                  <a:lnTo>
                    <a:pt x="56" y="33"/>
                  </a:lnTo>
                  <a:lnTo>
                    <a:pt x="85" y="15"/>
                  </a:lnTo>
                  <a:lnTo>
                    <a:pt x="118"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9" name="Freeform 367">
              <a:extLst>
                <a:ext uri="{FF2B5EF4-FFF2-40B4-BE49-F238E27FC236}">
                  <a16:creationId xmlns:a16="http://schemas.microsoft.com/office/drawing/2014/main" id="{CA3DEC60-C4A8-479F-9962-49DBD73FD31C}"/>
                </a:ext>
              </a:extLst>
            </p:cNvPr>
            <p:cNvSpPr>
              <a:spLocks noEditPoints="1"/>
            </p:cNvSpPr>
            <p:nvPr/>
          </p:nvSpPr>
          <p:spPr bwMode="auto">
            <a:xfrm>
              <a:off x="1720851" y="2457450"/>
              <a:ext cx="147638" cy="66675"/>
            </a:xfrm>
            <a:custGeom>
              <a:avLst/>
              <a:gdLst>
                <a:gd name="T0" fmla="*/ 42 w 187"/>
                <a:gd name="T1" fmla="*/ 23 h 85"/>
                <a:gd name="T2" fmla="*/ 36 w 187"/>
                <a:gd name="T3" fmla="*/ 25 h 85"/>
                <a:gd name="T4" fmla="*/ 31 w 187"/>
                <a:gd name="T5" fmla="*/ 28 h 85"/>
                <a:gd name="T6" fmla="*/ 27 w 187"/>
                <a:gd name="T7" fmla="*/ 31 h 85"/>
                <a:gd name="T8" fmla="*/ 24 w 187"/>
                <a:gd name="T9" fmla="*/ 37 h 85"/>
                <a:gd name="T10" fmla="*/ 24 w 187"/>
                <a:gd name="T11" fmla="*/ 43 h 85"/>
                <a:gd name="T12" fmla="*/ 24 w 187"/>
                <a:gd name="T13" fmla="*/ 49 h 85"/>
                <a:gd name="T14" fmla="*/ 27 w 187"/>
                <a:gd name="T15" fmla="*/ 53 h 85"/>
                <a:gd name="T16" fmla="*/ 31 w 187"/>
                <a:gd name="T17" fmla="*/ 58 h 85"/>
                <a:gd name="T18" fmla="*/ 36 w 187"/>
                <a:gd name="T19" fmla="*/ 61 h 85"/>
                <a:gd name="T20" fmla="*/ 42 w 187"/>
                <a:gd name="T21" fmla="*/ 62 h 85"/>
                <a:gd name="T22" fmla="*/ 145 w 187"/>
                <a:gd name="T23" fmla="*/ 62 h 85"/>
                <a:gd name="T24" fmla="*/ 151 w 187"/>
                <a:gd name="T25" fmla="*/ 61 h 85"/>
                <a:gd name="T26" fmla="*/ 155 w 187"/>
                <a:gd name="T27" fmla="*/ 58 h 85"/>
                <a:gd name="T28" fmla="*/ 160 w 187"/>
                <a:gd name="T29" fmla="*/ 53 h 85"/>
                <a:gd name="T30" fmla="*/ 163 w 187"/>
                <a:gd name="T31" fmla="*/ 49 h 85"/>
                <a:gd name="T32" fmla="*/ 163 w 187"/>
                <a:gd name="T33" fmla="*/ 43 h 85"/>
                <a:gd name="T34" fmla="*/ 163 w 187"/>
                <a:gd name="T35" fmla="*/ 37 h 85"/>
                <a:gd name="T36" fmla="*/ 160 w 187"/>
                <a:gd name="T37" fmla="*/ 31 h 85"/>
                <a:gd name="T38" fmla="*/ 155 w 187"/>
                <a:gd name="T39" fmla="*/ 28 h 85"/>
                <a:gd name="T40" fmla="*/ 151 w 187"/>
                <a:gd name="T41" fmla="*/ 25 h 85"/>
                <a:gd name="T42" fmla="*/ 145 w 187"/>
                <a:gd name="T43" fmla="*/ 23 h 85"/>
                <a:gd name="T44" fmla="*/ 42 w 187"/>
                <a:gd name="T45" fmla="*/ 23 h 85"/>
                <a:gd name="T46" fmla="*/ 42 w 187"/>
                <a:gd name="T47" fmla="*/ 0 h 85"/>
                <a:gd name="T48" fmla="*/ 145 w 187"/>
                <a:gd name="T49" fmla="*/ 0 h 85"/>
                <a:gd name="T50" fmla="*/ 161 w 187"/>
                <a:gd name="T51" fmla="*/ 4 h 85"/>
                <a:gd name="T52" fmla="*/ 175 w 187"/>
                <a:gd name="T53" fmla="*/ 13 h 85"/>
                <a:gd name="T54" fmla="*/ 184 w 187"/>
                <a:gd name="T55" fmla="*/ 26 h 85"/>
                <a:gd name="T56" fmla="*/ 187 w 187"/>
                <a:gd name="T57" fmla="*/ 43 h 85"/>
                <a:gd name="T58" fmla="*/ 184 w 187"/>
                <a:gd name="T59" fmla="*/ 59 h 85"/>
                <a:gd name="T60" fmla="*/ 175 w 187"/>
                <a:gd name="T61" fmla="*/ 73 h 85"/>
                <a:gd name="T62" fmla="*/ 161 w 187"/>
                <a:gd name="T63" fmla="*/ 82 h 85"/>
                <a:gd name="T64" fmla="*/ 145 w 187"/>
                <a:gd name="T65" fmla="*/ 85 h 85"/>
                <a:gd name="T66" fmla="*/ 42 w 187"/>
                <a:gd name="T67" fmla="*/ 85 h 85"/>
                <a:gd name="T68" fmla="*/ 25 w 187"/>
                <a:gd name="T69" fmla="*/ 82 h 85"/>
                <a:gd name="T70" fmla="*/ 13 w 187"/>
                <a:gd name="T71" fmla="*/ 73 h 85"/>
                <a:gd name="T72" fmla="*/ 3 w 187"/>
                <a:gd name="T73" fmla="*/ 59 h 85"/>
                <a:gd name="T74" fmla="*/ 0 w 187"/>
                <a:gd name="T75" fmla="*/ 43 h 85"/>
                <a:gd name="T76" fmla="*/ 3 w 187"/>
                <a:gd name="T77" fmla="*/ 26 h 85"/>
                <a:gd name="T78" fmla="*/ 13 w 187"/>
                <a:gd name="T79" fmla="*/ 13 h 85"/>
                <a:gd name="T80" fmla="*/ 25 w 187"/>
                <a:gd name="T81" fmla="*/ 4 h 85"/>
                <a:gd name="T82" fmla="*/ 42 w 187"/>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85">
                  <a:moveTo>
                    <a:pt x="42" y="23"/>
                  </a:moveTo>
                  <a:lnTo>
                    <a:pt x="36" y="25"/>
                  </a:lnTo>
                  <a:lnTo>
                    <a:pt x="31" y="28"/>
                  </a:lnTo>
                  <a:lnTo>
                    <a:pt x="27" y="31"/>
                  </a:lnTo>
                  <a:lnTo>
                    <a:pt x="24" y="37"/>
                  </a:lnTo>
                  <a:lnTo>
                    <a:pt x="24" y="43"/>
                  </a:lnTo>
                  <a:lnTo>
                    <a:pt x="24" y="49"/>
                  </a:lnTo>
                  <a:lnTo>
                    <a:pt x="27" y="53"/>
                  </a:lnTo>
                  <a:lnTo>
                    <a:pt x="31" y="58"/>
                  </a:lnTo>
                  <a:lnTo>
                    <a:pt x="36" y="61"/>
                  </a:lnTo>
                  <a:lnTo>
                    <a:pt x="42" y="62"/>
                  </a:lnTo>
                  <a:lnTo>
                    <a:pt x="145" y="62"/>
                  </a:lnTo>
                  <a:lnTo>
                    <a:pt x="151" y="61"/>
                  </a:lnTo>
                  <a:lnTo>
                    <a:pt x="155" y="58"/>
                  </a:lnTo>
                  <a:lnTo>
                    <a:pt x="160" y="53"/>
                  </a:lnTo>
                  <a:lnTo>
                    <a:pt x="163" y="49"/>
                  </a:lnTo>
                  <a:lnTo>
                    <a:pt x="163" y="43"/>
                  </a:lnTo>
                  <a:lnTo>
                    <a:pt x="163" y="37"/>
                  </a:lnTo>
                  <a:lnTo>
                    <a:pt x="160" y="31"/>
                  </a:lnTo>
                  <a:lnTo>
                    <a:pt x="155" y="28"/>
                  </a:lnTo>
                  <a:lnTo>
                    <a:pt x="151" y="25"/>
                  </a:lnTo>
                  <a:lnTo>
                    <a:pt x="145" y="23"/>
                  </a:lnTo>
                  <a:lnTo>
                    <a:pt x="42" y="23"/>
                  </a:lnTo>
                  <a:close/>
                  <a:moveTo>
                    <a:pt x="42" y="0"/>
                  </a:moveTo>
                  <a:lnTo>
                    <a:pt x="145" y="0"/>
                  </a:lnTo>
                  <a:lnTo>
                    <a:pt x="161" y="4"/>
                  </a:lnTo>
                  <a:lnTo>
                    <a:pt x="175" y="13"/>
                  </a:lnTo>
                  <a:lnTo>
                    <a:pt x="184" y="26"/>
                  </a:lnTo>
                  <a:lnTo>
                    <a:pt x="187" y="43"/>
                  </a:lnTo>
                  <a:lnTo>
                    <a:pt x="184" y="59"/>
                  </a:lnTo>
                  <a:lnTo>
                    <a:pt x="175" y="73"/>
                  </a:lnTo>
                  <a:lnTo>
                    <a:pt x="161" y="82"/>
                  </a:lnTo>
                  <a:lnTo>
                    <a:pt x="145" y="85"/>
                  </a:lnTo>
                  <a:lnTo>
                    <a:pt x="42" y="85"/>
                  </a:lnTo>
                  <a:lnTo>
                    <a:pt x="25" y="82"/>
                  </a:lnTo>
                  <a:lnTo>
                    <a:pt x="13" y="73"/>
                  </a:lnTo>
                  <a:lnTo>
                    <a:pt x="3" y="59"/>
                  </a:lnTo>
                  <a:lnTo>
                    <a:pt x="0" y="43"/>
                  </a:lnTo>
                  <a:lnTo>
                    <a:pt x="3" y="26"/>
                  </a:lnTo>
                  <a:lnTo>
                    <a:pt x="13" y="13"/>
                  </a:lnTo>
                  <a:lnTo>
                    <a:pt x="25"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0" name="Freeform 368">
              <a:extLst>
                <a:ext uri="{FF2B5EF4-FFF2-40B4-BE49-F238E27FC236}">
                  <a16:creationId xmlns:a16="http://schemas.microsoft.com/office/drawing/2014/main" id="{707E3BA0-8CB3-4C11-840C-3CF2F27EEF09}"/>
                </a:ext>
              </a:extLst>
            </p:cNvPr>
            <p:cNvSpPr>
              <a:spLocks noEditPoints="1"/>
            </p:cNvSpPr>
            <p:nvPr/>
          </p:nvSpPr>
          <p:spPr bwMode="auto">
            <a:xfrm>
              <a:off x="1549401" y="1766888"/>
              <a:ext cx="492125" cy="681037"/>
            </a:xfrm>
            <a:custGeom>
              <a:avLst/>
              <a:gdLst>
                <a:gd name="T0" fmla="*/ 23 w 620"/>
                <a:gd name="T1" fmla="*/ 23 h 859"/>
                <a:gd name="T2" fmla="*/ 23 w 620"/>
                <a:gd name="T3" fmla="*/ 836 h 859"/>
                <a:gd name="T4" fmla="*/ 598 w 620"/>
                <a:gd name="T5" fmla="*/ 836 h 859"/>
                <a:gd name="T6" fmla="*/ 598 w 620"/>
                <a:gd name="T7" fmla="*/ 23 h 859"/>
                <a:gd name="T8" fmla="*/ 23 w 620"/>
                <a:gd name="T9" fmla="*/ 23 h 859"/>
                <a:gd name="T10" fmla="*/ 0 w 620"/>
                <a:gd name="T11" fmla="*/ 0 h 859"/>
                <a:gd name="T12" fmla="*/ 620 w 620"/>
                <a:gd name="T13" fmla="*/ 0 h 859"/>
                <a:gd name="T14" fmla="*/ 620 w 620"/>
                <a:gd name="T15" fmla="*/ 859 h 859"/>
                <a:gd name="T16" fmla="*/ 0 w 620"/>
                <a:gd name="T17" fmla="*/ 859 h 859"/>
                <a:gd name="T18" fmla="*/ 0 w 620"/>
                <a:gd name="T19"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0" h="859">
                  <a:moveTo>
                    <a:pt x="23" y="23"/>
                  </a:moveTo>
                  <a:lnTo>
                    <a:pt x="23" y="836"/>
                  </a:lnTo>
                  <a:lnTo>
                    <a:pt x="598" y="836"/>
                  </a:lnTo>
                  <a:lnTo>
                    <a:pt x="598" y="23"/>
                  </a:lnTo>
                  <a:lnTo>
                    <a:pt x="23" y="23"/>
                  </a:lnTo>
                  <a:close/>
                  <a:moveTo>
                    <a:pt x="0" y="0"/>
                  </a:moveTo>
                  <a:lnTo>
                    <a:pt x="620" y="0"/>
                  </a:lnTo>
                  <a:lnTo>
                    <a:pt x="620" y="859"/>
                  </a:lnTo>
                  <a:lnTo>
                    <a:pt x="0" y="8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1" name="Freeform 369">
              <a:extLst>
                <a:ext uri="{FF2B5EF4-FFF2-40B4-BE49-F238E27FC236}">
                  <a16:creationId xmlns:a16="http://schemas.microsoft.com/office/drawing/2014/main" id="{758FC55D-1B75-42E6-94A7-E2C793393F24}"/>
                </a:ext>
              </a:extLst>
            </p:cNvPr>
            <p:cNvSpPr>
              <a:spLocks noEditPoints="1"/>
            </p:cNvSpPr>
            <p:nvPr/>
          </p:nvSpPr>
          <p:spPr bwMode="auto">
            <a:xfrm>
              <a:off x="1519238" y="1682750"/>
              <a:ext cx="552450" cy="876300"/>
            </a:xfrm>
            <a:custGeom>
              <a:avLst/>
              <a:gdLst>
                <a:gd name="T0" fmla="*/ 43 w 696"/>
                <a:gd name="T1" fmla="*/ 22 h 1103"/>
                <a:gd name="T2" fmla="*/ 37 w 696"/>
                <a:gd name="T3" fmla="*/ 24 h 1103"/>
                <a:gd name="T4" fmla="*/ 31 w 696"/>
                <a:gd name="T5" fmla="*/ 27 h 1103"/>
                <a:gd name="T6" fmla="*/ 27 w 696"/>
                <a:gd name="T7" fmla="*/ 31 h 1103"/>
                <a:gd name="T8" fmla="*/ 24 w 696"/>
                <a:gd name="T9" fmla="*/ 37 h 1103"/>
                <a:gd name="T10" fmla="*/ 22 w 696"/>
                <a:gd name="T11" fmla="*/ 43 h 1103"/>
                <a:gd name="T12" fmla="*/ 22 w 696"/>
                <a:gd name="T13" fmla="*/ 1058 h 1103"/>
                <a:gd name="T14" fmla="*/ 24 w 696"/>
                <a:gd name="T15" fmla="*/ 1066 h 1103"/>
                <a:gd name="T16" fmla="*/ 27 w 696"/>
                <a:gd name="T17" fmla="*/ 1072 h 1103"/>
                <a:gd name="T18" fmla="*/ 31 w 696"/>
                <a:gd name="T19" fmla="*/ 1076 h 1103"/>
                <a:gd name="T20" fmla="*/ 37 w 696"/>
                <a:gd name="T21" fmla="*/ 1079 h 1103"/>
                <a:gd name="T22" fmla="*/ 43 w 696"/>
                <a:gd name="T23" fmla="*/ 1079 h 1103"/>
                <a:gd name="T24" fmla="*/ 651 w 696"/>
                <a:gd name="T25" fmla="*/ 1079 h 1103"/>
                <a:gd name="T26" fmla="*/ 659 w 696"/>
                <a:gd name="T27" fmla="*/ 1079 h 1103"/>
                <a:gd name="T28" fmla="*/ 665 w 696"/>
                <a:gd name="T29" fmla="*/ 1076 h 1103"/>
                <a:gd name="T30" fmla="*/ 669 w 696"/>
                <a:gd name="T31" fmla="*/ 1072 h 1103"/>
                <a:gd name="T32" fmla="*/ 672 w 696"/>
                <a:gd name="T33" fmla="*/ 1066 h 1103"/>
                <a:gd name="T34" fmla="*/ 672 w 696"/>
                <a:gd name="T35" fmla="*/ 1058 h 1103"/>
                <a:gd name="T36" fmla="*/ 672 w 696"/>
                <a:gd name="T37" fmla="*/ 43 h 1103"/>
                <a:gd name="T38" fmla="*/ 672 w 696"/>
                <a:gd name="T39" fmla="*/ 37 h 1103"/>
                <a:gd name="T40" fmla="*/ 669 w 696"/>
                <a:gd name="T41" fmla="*/ 31 h 1103"/>
                <a:gd name="T42" fmla="*/ 665 w 696"/>
                <a:gd name="T43" fmla="*/ 27 h 1103"/>
                <a:gd name="T44" fmla="*/ 659 w 696"/>
                <a:gd name="T45" fmla="*/ 24 h 1103"/>
                <a:gd name="T46" fmla="*/ 651 w 696"/>
                <a:gd name="T47" fmla="*/ 22 h 1103"/>
                <a:gd name="T48" fmla="*/ 43 w 696"/>
                <a:gd name="T49" fmla="*/ 22 h 1103"/>
                <a:gd name="T50" fmla="*/ 43 w 696"/>
                <a:gd name="T51" fmla="*/ 0 h 1103"/>
                <a:gd name="T52" fmla="*/ 651 w 696"/>
                <a:gd name="T53" fmla="*/ 0 h 1103"/>
                <a:gd name="T54" fmla="*/ 669 w 696"/>
                <a:gd name="T55" fmla="*/ 3 h 1103"/>
                <a:gd name="T56" fmla="*/ 682 w 696"/>
                <a:gd name="T57" fmla="*/ 13 h 1103"/>
                <a:gd name="T58" fmla="*/ 691 w 696"/>
                <a:gd name="T59" fmla="*/ 27 h 1103"/>
                <a:gd name="T60" fmla="*/ 696 w 696"/>
                <a:gd name="T61" fmla="*/ 43 h 1103"/>
                <a:gd name="T62" fmla="*/ 696 w 696"/>
                <a:gd name="T63" fmla="*/ 1058 h 1103"/>
                <a:gd name="T64" fmla="*/ 691 w 696"/>
                <a:gd name="T65" fmla="*/ 1076 h 1103"/>
                <a:gd name="T66" fmla="*/ 682 w 696"/>
                <a:gd name="T67" fmla="*/ 1090 h 1103"/>
                <a:gd name="T68" fmla="*/ 669 w 696"/>
                <a:gd name="T69" fmla="*/ 1099 h 1103"/>
                <a:gd name="T70" fmla="*/ 651 w 696"/>
                <a:gd name="T71" fmla="*/ 1103 h 1103"/>
                <a:gd name="T72" fmla="*/ 43 w 696"/>
                <a:gd name="T73" fmla="*/ 1103 h 1103"/>
                <a:gd name="T74" fmla="*/ 27 w 696"/>
                <a:gd name="T75" fmla="*/ 1099 h 1103"/>
                <a:gd name="T76" fmla="*/ 13 w 696"/>
                <a:gd name="T77" fmla="*/ 1090 h 1103"/>
                <a:gd name="T78" fmla="*/ 3 w 696"/>
                <a:gd name="T79" fmla="*/ 1076 h 1103"/>
                <a:gd name="T80" fmla="*/ 0 w 696"/>
                <a:gd name="T81" fmla="*/ 1058 h 1103"/>
                <a:gd name="T82" fmla="*/ 0 w 696"/>
                <a:gd name="T83" fmla="*/ 43 h 1103"/>
                <a:gd name="T84" fmla="*/ 3 w 696"/>
                <a:gd name="T85" fmla="*/ 27 h 1103"/>
                <a:gd name="T86" fmla="*/ 13 w 696"/>
                <a:gd name="T87" fmla="*/ 13 h 1103"/>
                <a:gd name="T88" fmla="*/ 27 w 696"/>
                <a:gd name="T89" fmla="*/ 3 h 1103"/>
                <a:gd name="T90" fmla="*/ 43 w 696"/>
                <a:gd name="T91" fmla="*/ 0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1103">
                  <a:moveTo>
                    <a:pt x="43" y="22"/>
                  </a:moveTo>
                  <a:lnTo>
                    <a:pt x="37" y="24"/>
                  </a:lnTo>
                  <a:lnTo>
                    <a:pt x="31" y="27"/>
                  </a:lnTo>
                  <a:lnTo>
                    <a:pt x="27" y="31"/>
                  </a:lnTo>
                  <a:lnTo>
                    <a:pt x="24" y="37"/>
                  </a:lnTo>
                  <a:lnTo>
                    <a:pt x="22" y="43"/>
                  </a:lnTo>
                  <a:lnTo>
                    <a:pt x="22" y="1058"/>
                  </a:lnTo>
                  <a:lnTo>
                    <a:pt x="24" y="1066"/>
                  </a:lnTo>
                  <a:lnTo>
                    <a:pt x="27" y="1072"/>
                  </a:lnTo>
                  <a:lnTo>
                    <a:pt x="31" y="1076"/>
                  </a:lnTo>
                  <a:lnTo>
                    <a:pt x="37" y="1079"/>
                  </a:lnTo>
                  <a:lnTo>
                    <a:pt x="43" y="1079"/>
                  </a:lnTo>
                  <a:lnTo>
                    <a:pt x="651" y="1079"/>
                  </a:lnTo>
                  <a:lnTo>
                    <a:pt x="659" y="1079"/>
                  </a:lnTo>
                  <a:lnTo>
                    <a:pt x="665" y="1076"/>
                  </a:lnTo>
                  <a:lnTo>
                    <a:pt x="669" y="1072"/>
                  </a:lnTo>
                  <a:lnTo>
                    <a:pt x="672" y="1066"/>
                  </a:lnTo>
                  <a:lnTo>
                    <a:pt x="672" y="1058"/>
                  </a:lnTo>
                  <a:lnTo>
                    <a:pt x="672" y="43"/>
                  </a:lnTo>
                  <a:lnTo>
                    <a:pt x="672" y="37"/>
                  </a:lnTo>
                  <a:lnTo>
                    <a:pt x="669" y="31"/>
                  </a:lnTo>
                  <a:lnTo>
                    <a:pt x="665" y="27"/>
                  </a:lnTo>
                  <a:lnTo>
                    <a:pt x="659" y="24"/>
                  </a:lnTo>
                  <a:lnTo>
                    <a:pt x="651" y="22"/>
                  </a:lnTo>
                  <a:lnTo>
                    <a:pt x="43" y="22"/>
                  </a:lnTo>
                  <a:close/>
                  <a:moveTo>
                    <a:pt x="43" y="0"/>
                  </a:moveTo>
                  <a:lnTo>
                    <a:pt x="651" y="0"/>
                  </a:lnTo>
                  <a:lnTo>
                    <a:pt x="669" y="3"/>
                  </a:lnTo>
                  <a:lnTo>
                    <a:pt x="682" y="13"/>
                  </a:lnTo>
                  <a:lnTo>
                    <a:pt x="691" y="27"/>
                  </a:lnTo>
                  <a:lnTo>
                    <a:pt x="696" y="43"/>
                  </a:lnTo>
                  <a:lnTo>
                    <a:pt x="696" y="1058"/>
                  </a:lnTo>
                  <a:lnTo>
                    <a:pt x="691" y="1076"/>
                  </a:lnTo>
                  <a:lnTo>
                    <a:pt x="682" y="1090"/>
                  </a:lnTo>
                  <a:lnTo>
                    <a:pt x="669" y="1099"/>
                  </a:lnTo>
                  <a:lnTo>
                    <a:pt x="651" y="1103"/>
                  </a:lnTo>
                  <a:lnTo>
                    <a:pt x="43" y="1103"/>
                  </a:lnTo>
                  <a:lnTo>
                    <a:pt x="27" y="1099"/>
                  </a:lnTo>
                  <a:lnTo>
                    <a:pt x="13" y="1090"/>
                  </a:lnTo>
                  <a:lnTo>
                    <a:pt x="3" y="1076"/>
                  </a:lnTo>
                  <a:lnTo>
                    <a:pt x="0" y="1058"/>
                  </a:lnTo>
                  <a:lnTo>
                    <a:pt x="0" y="43"/>
                  </a:lnTo>
                  <a:lnTo>
                    <a:pt x="3" y="27"/>
                  </a:lnTo>
                  <a:lnTo>
                    <a:pt x="13" y="13"/>
                  </a:lnTo>
                  <a:lnTo>
                    <a:pt x="27" y="3"/>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2" name="Freeform 370">
              <a:extLst>
                <a:ext uri="{FF2B5EF4-FFF2-40B4-BE49-F238E27FC236}">
                  <a16:creationId xmlns:a16="http://schemas.microsoft.com/office/drawing/2014/main" id="{56DE3E5A-E3F9-4444-BB3C-14A54138AC72}"/>
                </a:ext>
              </a:extLst>
            </p:cNvPr>
            <p:cNvSpPr>
              <a:spLocks/>
            </p:cNvSpPr>
            <p:nvPr/>
          </p:nvSpPr>
          <p:spPr bwMode="auto">
            <a:xfrm>
              <a:off x="1720851" y="1712913"/>
              <a:ext cx="147638" cy="33337"/>
            </a:xfrm>
            <a:custGeom>
              <a:avLst/>
              <a:gdLst>
                <a:gd name="T0" fmla="*/ 21 w 187"/>
                <a:gd name="T1" fmla="*/ 0 h 42"/>
                <a:gd name="T2" fmla="*/ 166 w 187"/>
                <a:gd name="T3" fmla="*/ 0 h 42"/>
                <a:gd name="T4" fmla="*/ 173 w 187"/>
                <a:gd name="T5" fmla="*/ 2 h 42"/>
                <a:gd name="T6" fmla="*/ 178 w 187"/>
                <a:gd name="T7" fmla="*/ 5 h 42"/>
                <a:gd name="T8" fmla="*/ 182 w 187"/>
                <a:gd name="T9" fmla="*/ 9 h 42"/>
                <a:gd name="T10" fmla="*/ 185 w 187"/>
                <a:gd name="T11" fmla="*/ 15 h 42"/>
                <a:gd name="T12" fmla="*/ 187 w 187"/>
                <a:gd name="T13" fmla="*/ 21 h 42"/>
                <a:gd name="T14" fmla="*/ 185 w 187"/>
                <a:gd name="T15" fmla="*/ 27 h 42"/>
                <a:gd name="T16" fmla="*/ 182 w 187"/>
                <a:gd name="T17" fmla="*/ 33 h 42"/>
                <a:gd name="T18" fmla="*/ 178 w 187"/>
                <a:gd name="T19" fmla="*/ 37 h 42"/>
                <a:gd name="T20" fmla="*/ 173 w 187"/>
                <a:gd name="T21" fmla="*/ 40 h 42"/>
                <a:gd name="T22" fmla="*/ 166 w 187"/>
                <a:gd name="T23" fmla="*/ 42 h 42"/>
                <a:gd name="T24" fmla="*/ 21 w 187"/>
                <a:gd name="T25" fmla="*/ 42 h 42"/>
                <a:gd name="T26" fmla="*/ 15 w 187"/>
                <a:gd name="T27" fmla="*/ 40 h 42"/>
                <a:gd name="T28" fmla="*/ 9 w 187"/>
                <a:gd name="T29" fmla="*/ 37 h 42"/>
                <a:gd name="T30" fmla="*/ 4 w 187"/>
                <a:gd name="T31" fmla="*/ 33 h 42"/>
                <a:gd name="T32" fmla="*/ 1 w 187"/>
                <a:gd name="T33" fmla="*/ 27 h 42"/>
                <a:gd name="T34" fmla="*/ 0 w 187"/>
                <a:gd name="T35" fmla="*/ 21 h 42"/>
                <a:gd name="T36" fmla="*/ 1 w 187"/>
                <a:gd name="T37" fmla="*/ 15 h 42"/>
                <a:gd name="T38" fmla="*/ 4 w 187"/>
                <a:gd name="T39" fmla="*/ 9 h 42"/>
                <a:gd name="T40" fmla="*/ 9 w 187"/>
                <a:gd name="T41" fmla="*/ 5 h 42"/>
                <a:gd name="T42" fmla="*/ 15 w 187"/>
                <a:gd name="T43" fmla="*/ 2 h 42"/>
                <a:gd name="T44" fmla="*/ 21 w 187"/>
                <a:gd name="T4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42">
                  <a:moveTo>
                    <a:pt x="21" y="0"/>
                  </a:moveTo>
                  <a:lnTo>
                    <a:pt x="166" y="0"/>
                  </a:lnTo>
                  <a:lnTo>
                    <a:pt x="173" y="2"/>
                  </a:lnTo>
                  <a:lnTo>
                    <a:pt x="178" y="5"/>
                  </a:lnTo>
                  <a:lnTo>
                    <a:pt x="182" y="9"/>
                  </a:lnTo>
                  <a:lnTo>
                    <a:pt x="185" y="15"/>
                  </a:lnTo>
                  <a:lnTo>
                    <a:pt x="187" y="21"/>
                  </a:lnTo>
                  <a:lnTo>
                    <a:pt x="185" y="27"/>
                  </a:lnTo>
                  <a:lnTo>
                    <a:pt x="182" y="33"/>
                  </a:lnTo>
                  <a:lnTo>
                    <a:pt x="178" y="37"/>
                  </a:lnTo>
                  <a:lnTo>
                    <a:pt x="173" y="40"/>
                  </a:lnTo>
                  <a:lnTo>
                    <a:pt x="166" y="42"/>
                  </a:lnTo>
                  <a:lnTo>
                    <a:pt x="21" y="42"/>
                  </a:lnTo>
                  <a:lnTo>
                    <a:pt x="15" y="40"/>
                  </a:lnTo>
                  <a:lnTo>
                    <a:pt x="9" y="37"/>
                  </a:lnTo>
                  <a:lnTo>
                    <a:pt x="4" y="33"/>
                  </a:lnTo>
                  <a:lnTo>
                    <a:pt x="1" y="27"/>
                  </a:lnTo>
                  <a:lnTo>
                    <a:pt x="0" y="21"/>
                  </a:lnTo>
                  <a:lnTo>
                    <a:pt x="1" y="15"/>
                  </a:lnTo>
                  <a:lnTo>
                    <a:pt x="4"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3" name="Freeform 371">
              <a:extLst>
                <a:ext uri="{FF2B5EF4-FFF2-40B4-BE49-F238E27FC236}">
                  <a16:creationId xmlns:a16="http://schemas.microsoft.com/office/drawing/2014/main" id="{4E2A1862-572A-4816-9C26-14EC420EDF62}"/>
                </a:ext>
              </a:extLst>
            </p:cNvPr>
            <p:cNvSpPr>
              <a:spLocks noEditPoints="1"/>
            </p:cNvSpPr>
            <p:nvPr/>
          </p:nvSpPr>
          <p:spPr bwMode="auto">
            <a:xfrm>
              <a:off x="2789238" y="2811463"/>
              <a:ext cx="66675" cy="147637"/>
            </a:xfrm>
            <a:custGeom>
              <a:avLst/>
              <a:gdLst>
                <a:gd name="T0" fmla="*/ 42 w 83"/>
                <a:gd name="T1" fmla="*/ 22 h 185"/>
                <a:gd name="T2" fmla="*/ 36 w 83"/>
                <a:gd name="T3" fmla="*/ 23 h 185"/>
                <a:gd name="T4" fmla="*/ 31 w 83"/>
                <a:gd name="T5" fmla="*/ 25 h 185"/>
                <a:gd name="T6" fmla="*/ 27 w 83"/>
                <a:gd name="T7" fmla="*/ 29 h 185"/>
                <a:gd name="T8" fmla="*/ 24 w 83"/>
                <a:gd name="T9" fmla="*/ 35 h 185"/>
                <a:gd name="T10" fmla="*/ 22 w 83"/>
                <a:gd name="T11" fmla="*/ 41 h 185"/>
                <a:gd name="T12" fmla="*/ 22 w 83"/>
                <a:gd name="T13" fmla="*/ 143 h 185"/>
                <a:gd name="T14" fmla="*/ 24 w 83"/>
                <a:gd name="T15" fmla="*/ 149 h 185"/>
                <a:gd name="T16" fmla="*/ 27 w 83"/>
                <a:gd name="T17" fmla="*/ 155 h 185"/>
                <a:gd name="T18" fmla="*/ 31 w 83"/>
                <a:gd name="T19" fmla="*/ 158 h 185"/>
                <a:gd name="T20" fmla="*/ 36 w 83"/>
                <a:gd name="T21" fmla="*/ 161 h 185"/>
                <a:gd name="T22" fmla="*/ 42 w 83"/>
                <a:gd name="T23" fmla="*/ 163 h 185"/>
                <a:gd name="T24" fmla="*/ 48 w 83"/>
                <a:gd name="T25" fmla="*/ 161 h 185"/>
                <a:gd name="T26" fmla="*/ 54 w 83"/>
                <a:gd name="T27" fmla="*/ 158 h 185"/>
                <a:gd name="T28" fmla="*/ 57 w 83"/>
                <a:gd name="T29" fmla="*/ 155 h 185"/>
                <a:gd name="T30" fmla="*/ 60 w 83"/>
                <a:gd name="T31" fmla="*/ 149 h 185"/>
                <a:gd name="T32" fmla="*/ 61 w 83"/>
                <a:gd name="T33" fmla="*/ 143 h 185"/>
                <a:gd name="T34" fmla="*/ 61 w 83"/>
                <a:gd name="T35" fmla="*/ 41 h 185"/>
                <a:gd name="T36" fmla="*/ 60 w 83"/>
                <a:gd name="T37" fmla="*/ 35 h 185"/>
                <a:gd name="T38" fmla="*/ 57 w 83"/>
                <a:gd name="T39" fmla="*/ 29 h 185"/>
                <a:gd name="T40" fmla="*/ 54 w 83"/>
                <a:gd name="T41" fmla="*/ 25 h 185"/>
                <a:gd name="T42" fmla="*/ 48 w 83"/>
                <a:gd name="T43" fmla="*/ 23 h 185"/>
                <a:gd name="T44" fmla="*/ 42 w 83"/>
                <a:gd name="T45" fmla="*/ 22 h 185"/>
                <a:gd name="T46" fmla="*/ 42 w 83"/>
                <a:gd name="T47" fmla="*/ 0 h 185"/>
                <a:gd name="T48" fmla="*/ 58 w 83"/>
                <a:gd name="T49" fmla="*/ 3 h 185"/>
                <a:gd name="T50" fmla="*/ 72 w 83"/>
                <a:gd name="T51" fmla="*/ 12 h 185"/>
                <a:gd name="T52" fmla="*/ 80 w 83"/>
                <a:gd name="T53" fmla="*/ 25 h 185"/>
                <a:gd name="T54" fmla="*/ 83 w 83"/>
                <a:gd name="T55" fmla="*/ 41 h 185"/>
                <a:gd name="T56" fmla="*/ 83 w 83"/>
                <a:gd name="T57" fmla="*/ 143 h 185"/>
                <a:gd name="T58" fmla="*/ 80 w 83"/>
                <a:gd name="T59" fmla="*/ 160 h 185"/>
                <a:gd name="T60" fmla="*/ 72 w 83"/>
                <a:gd name="T61" fmla="*/ 173 h 185"/>
                <a:gd name="T62" fmla="*/ 58 w 83"/>
                <a:gd name="T63" fmla="*/ 182 h 185"/>
                <a:gd name="T64" fmla="*/ 42 w 83"/>
                <a:gd name="T65" fmla="*/ 185 h 185"/>
                <a:gd name="T66" fmla="*/ 25 w 83"/>
                <a:gd name="T67" fmla="*/ 182 h 185"/>
                <a:gd name="T68" fmla="*/ 12 w 83"/>
                <a:gd name="T69" fmla="*/ 173 h 185"/>
                <a:gd name="T70" fmla="*/ 3 w 83"/>
                <a:gd name="T71" fmla="*/ 160 h 185"/>
                <a:gd name="T72" fmla="*/ 0 w 83"/>
                <a:gd name="T73" fmla="*/ 143 h 185"/>
                <a:gd name="T74" fmla="*/ 0 w 83"/>
                <a:gd name="T75" fmla="*/ 41 h 185"/>
                <a:gd name="T76" fmla="*/ 3 w 83"/>
                <a:gd name="T77" fmla="*/ 25 h 185"/>
                <a:gd name="T78" fmla="*/ 12 w 83"/>
                <a:gd name="T79" fmla="*/ 12 h 185"/>
                <a:gd name="T80" fmla="*/ 25 w 83"/>
                <a:gd name="T81" fmla="*/ 3 h 185"/>
                <a:gd name="T82" fmla="*/ 42 w 83"/>
                <a:gd name="T8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85">
                  <a:moveTo>
                    <a:pt x="42" y="22"/>
                  </a:moveTo>
                  <a:lnTo>
                    <a:pt x="36" y="23"/>
                  </a:lnTo>
                  <a:lnTo>
                    <a:pt x="31" y="25"/>
                  </a:lnTo>
                  <a:lnTo>
                    <a:pt x="27" y="29"/>
                  </a:lnTo>
                  <a:lnTo>
                    <a:pt x="24" y="35"/>
                  </a:lnTo>
                  <a:lnTo>
                    <a:pt x="22" y="41"/>
                  </a:lnTo>
                  <a:lnTo>
                    <a:pt x="22" y="143"/>
                  </a:lnTo>
                  <a:lnTo>
                    <a:pt x="24" y="149"/>
                  </a:lnTo>
                  <a:lnTo>
                    <a:pt x="27" y="155"/>
                  </a:lnTo>
                  <a:lnTo>
                    <a:pt x="31" y="158"/>
                  </a:lnTo>
                  <a:lnTo>
                    <a:pt x="36" y="161"/>
                  </a:lnTo>
                  <a:lnTo>
                    <a:pt x="42" y="163"/>
                  </a:lnTo>
                  <a:lnTo>
                    <a:pt x="48" y="161"/>
                  </a:lnTo>
                  <a:lnTo>
                    <a:pt x="54" y="158"/>
                  </a:lnTo>
                  <a:lnTo>
                    <a:pt x="57" y="155"/>
                  </a:lnTo>
                  <a:lnTo>
                    <a:pt x="60" y="149"/>
                  </a:lnTo>
                  <a:lnTo>
                    <a:pt x="61" y="143"/>
                  </a:lnTo>
                  <a:lnTo>
                    <a:pt x="61" y="41"/>
                  </a:lnTo>
                  <a:lnTo>
                    <a:pt x="60" y="35"/>
                  </a:lnTo>
                  <a:lnTo>
                    <a:pt x="57" y="29"/>
                  </a:lnTo>
                  <a:lnTo>
                    <a:pt x="54" y="25"/>
                  </a:lnTo>
                  <a:lnTo>
                    <a:pt x="48" y="23"/>
                  </a:lnTo>
                  <a:lnTo>
                    <a:pt x="42" y="22"/>
                  </a:lnTo>
                  <a:close/>
                  <a:moveTo>
                    <a:pt x="42" y="0"/>
                  </a:moveTo>
                  <a:lnTo>
                    <a:pt x="58" y="3"/>
                  </a:lnTo>
                  <a:lnTo>
                    <a:pt x="72" y="12"/>
                  </a:lnTo>
                  <a:lnTo>
                    <a:pt x="80" y="25"/>
                  </a:lnTo>
                  <a:lnTo>
                    <a:pt x="83" y="41"/>
                  </a:lnTo>
                  <a:lnTo>
                    <a:pt x="83" y="143"/>
                  </a:lnTo>
                  <a:lnTo>
                    <a:pt x="80" y="160"/>
                  </a:lnTo>
                  <a:lnTo>
                    <a:pt x="72" y="173"/>
                  </a:lnTo>
                  <a:lnTo>
                    <a:pt x="58" y="182"/>
                  </a:lnTo>
                  <a:lnTo>
                    <a:pt x="42" y="185"/>
                  </a:lnTo>
                  <a:lnTo>
                    <a:pt x="25" y="182"/>
                  </a:lnTo>
                  <a:lnTo>
                    <a:pt x="12" y="173"/>
                  </a:lnTo>
                  <a:lnTo>
                    <a:pt x="3" y="160"/>
                  </a:lnTo>
                  <a:lnTo>
                    <a:pt x="0" y="143"/>
                  </a:lnTo>
                  <a:lnTo>
                    <a:pt x="0" y="41"/>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4" name="Freeform 372">
              <a:extLst>
                <a:ext uri="{FF2B5EF4-FFF2-40B4-BE49-F238E27FC236}">
                  <a16:creationId xmlns:a16="http://schemas.microsoft.com/office/drawing/2014/main" id="{CA4387D2-61A9-4567-B1A7-912039518B3A}"/>
                </a:ext>
              </a:extLst>
            </p:cNvPr>
            <p:cNvSpPr>
              <a:spLocks noEditPoints="1"/>
            </p:cNvSpPr>
            <p:nvPr/>
          </p:nvSpPr>
          <p:spPr bwMode="auto">
            <a:xfrm>
              <a:off x="2867026" y="2638425"/>
              <a:ext cx="681038" cy="493712"/>
            </a:xfrm>
            <a:custGeom>
              <a:avLst/>
              <a:gdLst>
                <a:gd name="T0" fmla="*/ 22 w 857"/>
                <a:gd name="T1" fmla="*/ 24 h 622"/>
                <a:gd name="T2" fmla="*/ 22 w 857"/>
                <a:gd name="T3" fmla="*/ 598 h 622"/>
                <a:gd name="T4" fmla="*/ 835 w 857"/>
                <a:gd name="T5" fmla="*/ 598 h 622"/>
                <a:gd name="T6" fmla="*/ 835 w 857"/>
                <a:gd name="T7" fmla="*/ 24 h 622"/>
                <a:gd name="T8" fmla="*/ 22 w 857"/>
                <a:gd name="T9" fmla="*/ 24 h 622"/>
                <a:gd name="T10" fmla="*/ 0 w 857"/>
                <a:gd name="T11" fmla="*/ 0 h 622"/>
                <a:gd name="T12" fmla="*/ 857 w 857"/>
                <a:gd name="T13" fmla="*/ 0 h 622"/>
                <a:gd name="T14" fmla="*/ 857 w 857"/>
                <a:gd name="T15" fmla="*/ 622 h 622"/>
                <a:gd name="T16" fmla="*/ 0 w 857"/>
                <a:gd name="T17" fmla="*/ 622 h 622"/>
                <a:gd name="T18" fmla="*/ 0 w 857"/>
                <a:gd name="T19"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7" h="622">
                  <a:moveTo>
                    <a:pt x="22" y="24"/>
                  </a:moveTo>
                  <a:lnTo>
                    <a:pt x="22" y="598"/>
                  </a:lnTo>
                  <a:lnTo>
                    <a:pt x="835" y="598"/>
                  </a:lnTo>
                  <a:lnTo>
                    <a:pt x="835" y="24"/>
                  </a:lnTo>
                  <a:lnTo>
                    <a:pt x="22" y="24"/>
                  </a:lnTo>
                  <a:close/>
                  <a:moveTo>
                    <a:pt x="0" y="0"/>
                  </a:moveTo>
                  <a:lnTo>
                    <a:pt x="857" y="0"/>
                  </a:lnTo>
                  <a:lnTo>
                    <a:pt x="857" y="622"/>
                  </a:lnTo>
                  <a:lnTo>
                    <a:pt x="0" y="6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5" name="Freeform 373">
              <a:extLst>
                <a:ext uri="{FF2B5EF4-FFF2-40B4-BE49-F238E27FC236}">
                  <a16:creationId xmlns:a16="http://schemas.microsoft.com/office/drawing/2014/main" id="{ACAB10B1-274A-476C-AE12-D8166B073F2A}"/>
                </a:ext>
              </a:extLst>
            </p:cNvPr>
            <p:cNvSpPr>
              <a:spLocks noEditPoints="1"/>
            </p:cNvSpPr>
            <p:nvPr/>
          </p:nvSpPr>
          <p:spPr bwMode="auto">
            <a:xfrm>
              <a:off x="2755901" y="2608263"/>
              <a:ext cx="874713" cy="554037"/>
            </a:xfrm>
            <a:custGeom>
              <a:avLst/>
              <a:gdLst>
                <a:gd name="T0" fmla="*/ 43 w 1102"/>
                <a:gd name="T1" fmla="*/ 24 h 697"/>
                <a:gd name="T2" fmla="*/ 37 w 1102"/>
                <a:gd name="T3" fmla="*/ 24 h 697"/>
                <a:gd name="T4" fmla="*/ 31 w 1102"/>
                <a:gd name="T5" fmla="*/ 27 h 697"/>
                <a:gd name="T6" fmla="*/ 26 w 1102"/>
                <a:gd name="T7" fmla="*/ 31 h 697"/>
                <a:gd name="T8" fmla="*/ 23 w 1102"/>
                <a:gd name="T9" fmla="*/ 37 h 697"/>
                <a:gd name="T10" fmla="*/ 23 w 1102"/>
                <a:gd name="T11" fmla="*/ 45 h 697"/>
                <a:gd name="T12" fmla="*/ 23 w 1102"/>
                <a:gd name="T13" fmla="*/ 653 h 697"/>
                <a:gd name="T14" fmla="*/ 23 w 1102"/>
                <a:gd name="T15" fmla="*/ 659 h 697"/>
                <a:gd name="T16" fmla="*/ 26 w 1102"/>
                <a:gd name="T17" fmla="*/ 665 h 697"/>
                <a:gd name="T18" fmla="*/ 31 w 1102"/>
                <a:gd name="T19" fmla="*/ 670 h 697"/>
                <a:gd name="T20" fmla="*/ 37 w 1102"/>
                <a:gd name="T21" fmla="*/ 673 h 697"/>
                <a:gd name="T22" fmla="*/ 43 w 1102"/>
                <a:gd name="T23" fmla="*/ 674 h 697"/>
                <a:gd name="T24" fmla="*/ 1058 w 1102"/>
                <a:gd name="T25" fmla="*/ 674 h 697"/>
                <a:gd name="T26" fmla="*/ 1064 w 1102"/>
                <a:gd name="T27" fmla="*/ 673 h 697"/>
                <a:gd name="T28" fmla="*/ 1070 w 1102"/>
                <a:gd name="T29" fmla="*/ 670 h 697"/>
                <a:gd name="T30" fmla="*/ 1075 w 1102"/>
                <a:gd name="T31" fmla="*/ 665 h 697"/>
                <a:gd name="T32" fmla="*/ 1078 w 1102"/>
                <a:gd name="T33" fmla="*/ 659 h 697"/>
                <a:gd name="T34" fmla="*/ 1078 w 1102"/>
                <a:gd name="T35" fmla="*/ 653 h 697"/>
                <a:gd name="T36" fmla="*/ 1078 w 1102"/>
                <a:gd name="T37" fmla="*/ 45 h 697"/>
                <a:gd name="T38" fmla="*/ 1078 w 1102"/>
                <a:gd name="T39" fmla="*/ 37 h 697"/>
                <a:gd name="T40" fmla="*/ 1075 w 1102"/>
                <a:gd name="T41" fmla="*/ 31 h 697"/>
                <a:gd name="T42" fmla="*/ 1070 w 1102"/>
                <a:gd name="T43" fmla="*/ 27 h 697"/>
                <a:gd name="T44" fmla="*/ 1064 w 1102"/>
                <a:gd name="T45" fmla="*/ 24 h 697"/>
                <a:gd name="T46" fmla="*/ 1058 w 1102"/>
                <a:gd name="T47" fmla="*/ 24 h 697"/>
                <a:gd name="T48" fmla="*/ 43 w 1102"/>
                <a:gd name="T49" fmla="*/ 24 h 697"/>
                <a:gd name="T50" fmla="*/ 43 w 1102"/>
                <a:gd name="T51" fmla="*/ 0 h 697"/>
                <a:gd name="T52" fmla="*/ 1058 w 1102"/>
                <a:gd name="T53" fmla="*/ 0 h 697"/>
                <a:gd name="T54" fmla="*/ 1075 w 1102"/>
                <a:gd name="T55" fmla="*/ 4 h 697"/>
                <a:gd name="T56" fmla="*/ 1088 w 1102"/>
                <a:gd name="T57" fmla="*/ 13 h 697"/>
                <a:gd name="T58" fmla="*/ 1099 w 1102"/>
                <a:gd name="T59" fmla="*/ 27 h 697"/>
                <a:gd name="T60" fmla="*/ 1102 w 1102"/>
                <a:gd name="T61" fmla="*/ 45 h 697"/>
                <a:gd name="T62" fmla="*/ 1102 w 1102"/>
                <a:gd name="T63" fmla="*/ 653 h 697"/>
                <a:gd name="T64" fmla="*/ 1099 w 1102"/>
                <a:gd name="T65" fmla="*/ 670 h 697"/>
                <a:gd name="T66" fmla="*/ 1088 w 1102"/>
                <a:gd name="T67" fmla="*/ 685 h 697"/>
                <a:gd name="T68" fmla="*/ 1075 w 1102"/>
                <a:gd name="T69" fmla="*/ 694 h 697"/>
                <a:gd name="T70" fmla="*/ 1058 w 1102"/>
                <a:gd name="T71" fmla="*/ 697 h 697"/>
                <a:gd name="T72" fmla="*/ 43 w 1102"/>
                <a:gd name="T73" fmla="*/ 697 h 697"/>
                <a:gd name="T74" fmla="*/ 26 w 1102"/>
                <a:gd name="T75" fmla="*/ 694 h 697"/>
                <a:gd name="T76" fmla="*/ 13 w 1102"/>
                <a:gd name="T77" fmla="*/ 685 h 697"/>
                <a:gd name="T78" fmla="*/ 3 w 1102"/>
                <a:gd name="T79" fmla="*/ 670 h 697"/>
                <a:gd name="T80" fmla="*/ 0 w 1102"/>
                <a:gd name="T81" fmla="*/ 653 h 697"/>
                <a:gd name="T82" fmla="*/ 0 w 1102"/>
                <a:gd name="T83" fmla="*/ 45 h 697"/>
                <a:gd name="T84" fmla="*/ 3 w 1102"/>
                <a:gd name="T85" fmla="*/ 27 h 697"/>
                <a:gd name="T86" fmla="*/ 13 w 1102"/>
                <a:gd name="T87" fmla="*/ 13 h 697"/>
                <a:gd name="T88" fmla="*/ 26 w 1102"/>
                <a:gd name="T89" fmla="*/ 4 h 697"/>
                <a:gd name="T90" fmla="*/ 43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3" y="24"/>
                  </a:moveTo>
                  <a:lnTo>
                    <a:pt x="37" y="24"/>
                  </a:lnTo>
                  <a:lnTo>
                    <a:pt x="31" y="27"/>
                  </a:lnTo>
                  <a:lnTo>
                    <a:pt x="26" y="31"/>
                  </a:lnTo>
                  <a:lnTo>
                    <a:pt x="23" y="37"/>
                  </a:lnTo>
                  <a:lnTo>
                    <a:pt x="23" y="45"/>
                  </a:lnTo>
                  <a:lnTo>
                    <a:pt x="23" y="653"/>
                  </a:lnTo>
                  <a:lnTo>
                    <a:pt x="23" y="659"/>
                  </a:lnTo>
                  <a:lnTo>
                    <a:pt x="26" y="665"/>
                  </a:lnTo>
                  <a:lnTo>
                    <a:pt x="31" y="670"/>
                  </a:lnTo>
                  <a:lnTo>
                    <a:pt x="37" y="673"/>
                  </a:lnTo>
                  <a:lnTo>
                    <a:pt x="43" y="674"/>
                  </a:lnTo>
                  <a:lnTo>
                    <a:pt x="1058" y="674"/>
                  </a:lnTo>
                  <a:lnTo>
                    <a:pt x="1064" y="673"/>
                  </a:lnTo>
                  <a:lnTo>
                    <a:pt x="1070" y="670"/>
                  </a:lnTo>
                  <a:lnTo>
                    <a:pt x="1075" y="665"/>
                  </a:lnTo>
                  <a:lnTo>
                    <a:pt x="1078" y="659"/>
                  </a:lnTo>
                  <a:lnTo>
                    <a:pt x="1078" y="653"/>
                  </a:lnTo>
                  <a:lnTo>
                    <a:pt x="1078" y="45"/>
                  </a:lnTo>
                  <a:lnTo>
                    <a:pt x="1078" y="37"/>
                  </a:lnTo>
                  <a:lnTo>
                    <a:pt x="1075" y="31"/>
                  </a:lnTo>
                  <a:lnTo>
                    <a:pt x="1070" y="27"/>
                  </a:lnTo>
                  <a:lnTo>
                    <a:pt x="1064" y="24"/>
                  </a:lnTo>
                  <a:lnTo>
                    <a:pt x="1058" y="24"/>
                  </a:lnTo>
                  <a:lnTo>
                    <a:pt x="43" y="24"/>
                  </a:lnTo>
                  <a:close/>
                  <a:moveTo>
                    <a:pt x="43" y="0"/>
                  </a:moveTo>
                  <a:lnTo>
                    <a:pt x="1058" y="0"/>
                  </a:lnTo>
                  <a:lnTo>
                    <a:pt x="1075" y="4"/>
                  </a:lnTo>
                  <a:lnTo>
                    <a:pt x="1088" y="13"/>
                  </a:lnTo>
                  <a:lnTo>
                    <a:pt x="1099" y="27"/>
                  </a:lnTo>
                  <a:lnTo>
                    <a:pt x="1102" y="45"/>
                  </a:lnTo>
                  <a:lnTo>
                    <a:pt x="1102" y="653"/>
                  </a:lnTo>
                  <a:lnTo>
                    <a:pt x="1099" y="670"/>
                  </a:lnTo>
                  <a:lnTo>
                    <a:pt x="1088" y="685"/>
                  </a:lnTo>
                  <a:lnTo>
                    <a:pt x="1075" y="694"/>
                  </a:lnTo>
                  <a:lnTo>
                    <a:pt x="1058" y="697"/>
                  </a:lnTo>
                  <a:lnTo>
                    <a:pt x="43" y="697"/>
                  </a:lnTo>
                  <a:lnTo>
                    <a:pt x="26" y="694"/>
                  </a:lnTo>
                  <a:lnTo>
                    <a:pt x="13" y="685"/>
                  </a:lnTo>
                  <a:lnTo>
                    <a:pt x="3" y="670"/>
                  </a:lnTo>
                  <a:lnTo>
                    <a:pt x="0" y="653"/>
                  </a:lnTo>
                  <a:lnTo>
                    <a:pt x="0" y="45"/>
                  </a:lnTo>
                  <a:lnTo>
                    <a:pt x="3" y="27"/>
                  </a:lnTo>
                  <a:lnTo>
                    <a:pt x="13" y="13"/>
                  </a:lnTo>
                  <a:lnTo>
                    <a:pt x="26"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6" name="Freeform 374">
              <a:extLst>
                <a:ext uri="{FF2B5EF4-FFF2-40B4-BE49-F238E27FC236}">
                  <a16:creationId xmlns:a16="http://schemas.microsoft.com/office/drawing/2014/main" id="{4DB1BDA8-22AB-4AC1-B1A5-CB8BC8020A96}"/>
                </a:ext>
              </a:extLst>
            </p:cNvPr>
            <p:cNvSpPr>
              <a:spLocks/>
            </p:cNvSpPr>
            <p:nvPr/>
          </p:nvSpPr>
          <p:spPr bwMode="auto">
            <a:xfrm>
              <a:off x="3567113" y="2811463"/>
              <a:ext cx="33338" cy="147637"/>
            </a:xfrm>
            <a:custGeom>
              <a:avLst/>
              <a:gdLst>
                <a:gd name="T0" fmla="*/ 21 w 42"/>
                <a:gd name="T1" fmla="*/ 0 h 185"/>
                <a:gd name="T2" fmla="*/ 27 w 42"/>
                <a:gd name="T3" fmla="*/ 0 h 185"/>
                <a:gd name="T4" fmla="*/ 33 w 42"/>
                <a:gd name="T5" fmla="*/ 3 h 185"/>
                <a:gd name="T6" fmla="*/ 38 w 42"/>
                <a:gd name="T7" fmla="*/ 7 h 185"/>
                <a:gd name="T8" fmla="*/ 41 w 42"/>
                <a:gd name="T9" fmla="*/ 13 h 185"/>
                <a:gd name="T10" fmla="*/ 42 w 42"/>
                <a:gd name="T11" fmla="*/ 19 h 185"/>
                <a:gd name="T12" fmla="*/ 42 w 42"/>
                <a:gd name="T13" fmla="*/ 164 h 185"/>
                <a:gd name="T14" fmla="*/ 41 w 42"/>
                <a:gd name="T15" fmla="*/ 171 h 185"/>
                <a:gd name="T16" fmla="*/ 38 w 42"/>
                <a:gd name="T17" fmla="*/ 177 h 185"/>
                <a:gd name="T18" fmla="*/ 33 w 42"/>
                <a:gd name="T19" fmla="*/ 182 h 185"/>
                <a:gd name="T20" fmla="*/ 27 w 42"/>
                <a:gd name="T21" fmla="*/ 185 h 185"/>
                <a:gd name="T22" fmla="*/ 21 w 42"/>
                <a:gd name="T23" fmla="*/ 185 h 185"/>
                <a:gd name="T24" fmla="*/ 15 w 42"/>
                <a:gd name="T25" fmla="*/ 185 h 185"/>
                <a:gd name="T26" fmla="*/ 9 w 42"/>
                <a:gd name="T27" fmla="*/ 182 h 185"/>
                <a:gd name="T28" fmla="*/ 5 w 42"/>
                <a:gd name="T29" fmla="*/ 177 h 185"/>
                <a:gd name="T30" fmla="*/ 2 w 42"/>
                <a:gd name="T31" fmla="*/ 171 h 185"/>
                <a:gd name="T32" fmla="*/ 0 w 42"/>
                <a:gd name="T33" fmla="*/ 164 h 185"/>
                <a:gd name="T34" fmla="*/ 0 w 42"/>
                <a:gd name="T35" fmla="*/ 19 h 185"/>
                <a:gd name="T36" fmla="*/ 2 w 42"/>
                <a:gd name="T37" fmla="*/ 13 h 185"/>
                <a:gd name="T38" fmla="*/ 5 w 42"/>
                <a:gd name="T39" fmla="*/ 7 h 185"/>
                <a:gd name="T40" fmla="*/ 9 w 42"/>
                <a:gd name="T41" fmla="*/ 3 h 185"/>
                <a:gd name="T42" fmla="*/ 15 w 42"/>
                <a:gd name="T43" fmla="*/ 0 h 185"/>
                <a:gd name="T44" fmla="*/ 21 w 42"/>
                <a:gd name="T4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5">
                  <a:moveTo>
                    <a:pt x="21" y="0"/>
                  </a:moveTo>
                  <a:lnTo>
                    <a:pt x="27" y="0"/>
                  </a:lnTo>
                  <a:lnTo>
                    <a:pt x="33" y="3"/>
                  </a:lnTo>
                  <a:lnTo>
                    <a:pt x="38" y="7"/>
                  </a:lnTo>
                  <a:lnTo>
                    <a:pt x="41" y="13"/>
                  </a:lnTo>
                  <a:lnTo>
                    <a:pt x="42" y="19"/>
                  </a:lnTo>
                  <a:lnTo>
                    <a:pt x="42" y="164"/>
                  </a:lnTo>
                  <a:lnTo>
                    <a:pt x="41" y="171"/>
                  </a:lnTo>
                  <a:lnTo>
                    <a:pt x="38" y="177"/>
                  </a:lnTo>
                  <a:lnTo>
                    <a:pt x="33" y="182"/>
                  </a:lnTo>
                  <a:lnTo>
                    <a:pt x="27" y="185"/>
                  </a:lnTo>
                  <a:lnTo>
                    <a:pt x="21" y="185"/>
                  </a:lnTo>
                  <a:lnTo>
                    <a:pt x="15" y="185"/>
                  </a:lnTo>
                  <a:lnTo>
                    <a:pt x="9" y="182"/>
                  </a:lnTo>
                  <a:lnTo>
                    <a:pt x="5" y="177"/>
                  </a:lnTo>
                  <a:lnTo>
                    <a:pt x="2" y="171"/>
                  </a:lnTo>
                  <a:lnTo>
                    <a:pt x="0" y="164"/>
                  </a:lnTo>
                  <a:lnTo>
                    <a:pt x="0" y="19"/>
                  </a:lnTo>
                  <a:lnTo>
                    <a:pt x="2" y="13"/>
                  </a:lnTo>
                  <a:lnTo>
                    <a:pt x="5" y="7"/>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7" name="Freeform 375">
              <a:extLst>
                <a:ext uri="{FF2B5EF4-FFF2-40B4-BE49-F238E27FC236}">
                  <a16:creationId xmlns:a16="http://schemas.microsoft.com/office/drawing/2014/main" id="{C111C713-73C3-4E1B-AC0A-10415E017B34}"/>
                </a:ext>
              </a:extLst>
            </p:cNvPr>
            <p:cNvSpPr>
              <a:spLocks noEditPoints="1"/>
            </p:cNvSpPr>
            <p:nvPr/>
          </p:nvSpPr>
          <p:spPr bwMode="auto">
            <a:xfrm>
              <a:off x="3419476" y="4025900"/>
              <a:ext cx="66675" cy="147637"/>
            </a:xfrm>
            <a:custGeom>
              <a:avLst/>
              <a:gdLst>
                <a:gd name="T0" fmla="*/ 42 w 83"/>
                <a:gd name="T1" fmla="*/ 22 h 185"/>
                <a:gd name="T2" fmla="*/ 36 w 83"/>
                <a:gd name="T3" fmla="*/ 24 h 185"/>
                <a:gd name="T4" fmla="*/ 30 w 83"/>
                <a:gd name="T5" fmla="*/ 27 h 185"/>
                <a:gd name="T6" fmla="*/ 27 w 83"/>
                <a:gd name="T7" fmla="*/ 30 h 185"/>
                <a:gd name="T8" fmla="*/ 24 w 83"/>
                <a:gd name="T9" fmla="*/ 36 h 185"/>
                <a:gd name="T10" fmla="*/ 22 w 83"/>
                <a:gd name="T11" fmla="*/ 42 h 185"/>
                <a:gd name="T12" fmla="*/ 22 w 83"/>
                <a:gd name="T13" fmla="*/ 144 h 185"/>
                <a:gd name="T14" fmla="*/ 24 w 83"/>
                <a:gd name="T15" fmla="*/ 150 h 185"/>
                <a:gd name="T16" fmla="*/ 27 w 83"/>
                <a:gd name="T17" fmla="*/ 156 h 185"/>
                <a:gd name="T18" fmla="*/ 30 w 83"/>
                <a:gd name="T19" fmla="*/ 159 h 185"/>
                <a:gd name="T20" fmla="*/ 36 w 83"/>
                <a:gd name="T21" fmla="*/ 162 h 185"/>
                <a:gd name="T22" fmla="*/ 42 w 83"/>
                <a:gd name="T23" fmla="*/ 163 h 185"/>
                <a:gd name="T24" fmla="*/ 48 w 83"/>
                <a:gd name="T25" fmla="*/ 162 h 185"/>
                <a:gd name="T26" fmla="*/ 52 w 83"/>
                <a:gd name="T27" fmla="*/ 159 h 185"/>
                <a:gd name="T28" fmla="*/ 57 w 83"/>
                <a:gd name="T29" fmla="*/ 156 h 185"/>
                <a:gd name="T30" fmla="*/ 60 w 83"/>
                <a:gd name="T31" fmla="*/ 150 h 185"/>
                <a:gd name="T32" fmla="*/ 60 w 83"/>
                <a:gd name="T33" fmla="*/ 144 h 185"/>
                <a:gd name="T34" fmla="*/ 60 w 83"/>
                <a:gd name="T35" fmla="*/ 42 h 185"/>
                <a:gd name="T36" fmla="*/ 60 w 83"/>
                <a:gd name="T37" fmla="*/ 36 h 185"/>
                <a:gd name="T38" fmla="*/ 57 w 83"/>
                <a:gd name="T39" fmla="*/ 30 h 185"/>
                <a:gd name="T40" fmla="*/ 52 w 83"/>
                <a:gd name="T41" fmla="*/ 27 h 185"/>
                <a:gd name="T42" fmla="*/ 48 w 83"/>
                <a:gd name="T43" fmla="*/ 24 h 185"/>
                <a:gd name="T44" fmla="*/ 42 w 83"/>
                <a:gd name="T45" fmla="*/ 22 h 185"/>
                <a:gd name="T46" fmla="*/ 42 w 83"/>
                <a:gd name="T47" fmla="*/ 0 h 185"/>
                <a:gd name="T48" fmla="*/ 58 w 83"/>
                <a:gd name="T49" fmla="*/ 3 h 185"/>
                <a:gd name="T50" fmla="*/ 71 w 83"/>
                <a:gd name="T51" fmla="*/ 12 h 185"/>
                <a:gd name="T52" fmla="*/ 80 w 83"/>
                <a:gd name="T53" fmla="*/ 25 h 185"/>
                <a:gd name="T54" fmla="*/ 83 w 83"/>
                <a:gd name="T55" fmla="*/ 42 h 185"/>
                <a:gd name="T56" fmla="*/ 83 w 83"/>
                <a:gd name="T57" fmla="*/ 144 h 185"/>
                <a:gd name="T58" fmla="*/ 80 w 83"/>
                <a:gd name="T59" fmla="*/ 160 h 185"/>
                <a:gd name="T60" fmla="*/ 71 w 83"/>
                <a:gd name="T61" fmla="*/ 173 h 185"/>
                <a:gd name="T62" fmla="*/ 58 w 83"/>
                <a:gd name="T63" fmla="*/ 182 h 185"/>
                <a:gd name="T64" fmla="*/ 42 w 83"/>
                <a:gd name="T65" fmla="*/ 185 h 185"/>
                <a:gd name="T66" fmla="*/ 25 w 83"/>
                <a:gd name="T67" fmla="*/ 182 h 185"/>
                <a:gd name="T68" fmla="*/ 12 w 83"/>
                <a:gd name="T69" fmla="*/ 173 h 185"/>
                <a:gd name="T70" fmla="*/ 3 w 83"/>
                <a:gd name="T71" fmla="*/ 160 h 185"/>
                <a:gd name="T72" fmla="*/ 0 w 83"/>
                <a:gd name="T73" fmla="*/ 144 h 185"/>
                <a:gd name="T74" fmla="*/ 0 w 83"/>
                <a:gd name="T75" fmla="*/ 42 h 185"/>
                <a:gd name="T76" fmla="*/ 3 w 83"/>
                <a:gd name="T77" fmla="*/ 25 h 185"/>
                <a:gd name="T78" fmla="*/ 12 w 83"/>
                <a:gd name="T79" fmla="*/ 12 h 185"/>
                <a:gd name="T80" fmla="*/ 25 w 83"/>
                <a:gd name="T81" fmla="*/ 3 h 185"/>
                <a:gd name="T82" fmla="*/ 42 w 83"/>
                <a:gd name="T8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85">
                  <a:moveTo>
                    <a:pt x="42" y="22"/>
                  </a:moveTo>
                  <a:lnTo>
                    <a:pt x="36" y="24"/>
                  </a:lnTo>
                  <a:lnTo>
                    <a:pt x="30" y="27"/>
                  </a:lnTo>
                  <a:lnTo>
                    <a:pt x="27" y="30"/>
                  </a:lnTo>
                  <a:lnTo>
                    <a:pt x="24" y="36"/>
                  </a:lnTo>
                  <a:lnTo>
                    <a:pt x="22" y="42"/>
                  </a:lnTo>
                  <a:lnTo>
                    <a:pt x="22" y="144"/>
                  </a:lnTo>
                  <a:lnTo>
                    <a:pt x="24" y="150"/>
                  </a:lnTo>
                  <a:lnTo>
                    <a:pt x="27" y="156"/>
                  </a:lnTo>
                  <a:lnTo>
                    <a:pt x="30" y="159"/>
                  </a:lnTo>
                  <a:lnTo>
                    <a:pt x="36" y="162"/>
                  </a:lnTo>
                  <a:lnTo>
                    <a:pt x="42" y="163"/>
                  </a:lnTo>
                  <a:lnTo>
                    <a:pt x="48" y="162"/>
                  </a:lnTo>
                  <a:lnTo>
                    <a:pt x="52" y="159"/>
                  </a:lnTo>
                  <a:lnTo>
                    <a:pt x="57" y="156"/>
                  </a:lnTo>
                  <a:lnTo>
                    <a:pt x="60" y="150"/>
                  </a:lnTo>
                  <a:lnTo>
                    <a:pt x="60" y="144"/>
                  </a:lnTo>
                  <a:lnTo>
                    <a:pt x="60" y="42"/>
                  </a:lnTo>
                  <a:lnTo>
                    <a:pt x="60" y="36"/>
                  </a:lnTo>
                  <a:lnTo>
                    <a:pt x="57" y="30"/>
                  </a:lnTo>
                  <a:lnTo>
                    <a:pt x="52" y="27"/>
                  </a:lnTo>
                  <a:lnTo>
                    <a:pt x="48" y="24"/>
                  </a:lnTo>
                  <a:lnTo>
                    <a:pt x="42" y="22"/>
                  </a:lnTo>
                  <a:close/>
                  <a:moveTo>
                    <a:pt x="42" y="0"/>
                  </a:moveTo>
                  <a:lnTo>
                    <a:pt x="58" y="3"/>
                  </a:lnTo>
                  <a:lnTo>
                    <a:pt x="71" y="12"/>
                  </a:lnTo>
                  <a:lnTo>
                    <a:pt x="80" y="25"/>
                  </a:lnTo>
                  <a:lnTo>
                    <a:pt x="83" y="42"/>
                  </a:lnTo>
                  <a:lnTo>
                    <a:pt x="83" y="144"/>
                  </a:lnTo>
                  <a:lnTo>
                    <a:pt x="80" y="160"/>
                  </a:lnTo>
                  <a:lnTo>
                    <a:pt x="71" y="173"/>
                  </a:lnTo>
                  <a:lnTo>
                    <a:pt x="58" y="182"/>
                  </a:lnTo>
                  <a:lnTo>
                    <a:pt x="42" y="185"/>
                  </a:lnTo>
                  <a:lnTo>
                    <a:pt x="25" y="182"/>
                  </a:lnTo>
                  <a:lnTo>
                    <a:pt x="12" y="173"/>
                  </a:lnTo>
                  <a:lnTo>
                    <a:pt x="3" y="160"/>
                  </a:lnTo>
                  <a:lnTo>
                    <a:pt x="0" y="144"/>
                  </a:lnTo>
                  <a:lnTo>
                    <a:pt x="0" y="42"/>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8" name="Freeform 376">
              <a:extLst>
                <a:ext uri="{FF2B5EF4-FFF2-40B4-BE49-F238E27FC236}">
                  <a16:creationId xmlns:a16="http://schemas.microsoft.com/office/drawing/2014/main" id="{FA4C13E9-B51D-44D9-81C9-CBB399458EC2}"/>
                </a:ext>
              </a:extLst>
            </p:cNvPr>
            <p:cNvSpPr>
              <a:spLocks noEditPoints="1"/>
            </p:cNvSpPr>
            <p:nvPr/>
          </p:nvSpPr>
          <p:spPr bwMode="auto">
            <a:xfrm>
              <a:off x="3495676" y="3852863"/>
              <a:ext cx="681038" cy="493712"/>
            </a:xfrm>
            <a:custGeom>
              <a:avLst/>
              <a:gdLst>
                <a:gd name="T0" fmla="*/ 24 w 859"/>
                <a:gd name="T1" fmla="*/ 24 h 622"/>
                <a:gd name="T2" fmla="*/ 24 w 859"/>
                <a:gd name="T3" fmla="*/ 598 h 622"/>
                <a:gd name="T4" fmla="*/ 837 w 859"/>
                <a:gd name="T5" fmla="*/ 598 h 622"/>
                <a:gd name="T6" fmla="*/ 837 w 859"/>
                <a:gd name="T7" fmla="*/ 24 h 622"/>
                <a:gd name="T8" fmla="*/ 24 w 859"/>
                <a:gd name="T9" fmla="*/ 24 h 622"/>
                <a:gd name="T10" fmla="*/ 0 w 859"/>
                <a:gd name="T11" fmla="*/ 0 h 622"/>
                <a:gd name="T12" fmla="*/ 859 w 859"/>
                <a:gd name="T13" fmla="*/ 0 h 622"/>
                <a:gd name="T14" fmla="*/ 859 w 859"/>
                <a:gd name="T15" fmla="*/ 622 h 622"/>
                <a:gd name="T16" fmla="*/ 0 w 859"/>
                <a:gd name="T17" fmla="*/ 622 h 622"/>
                <a:gd name="T18" fmla="*/ 0 w 859"/>
                <a:gd name="T19"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9" h="622">
                  <a:moveTo>
                    <a:pt x="24" y="24"/>
                  </a:moveTo>
                  <a:lnTo>
                    <a:pt x="24" y="598"/>
                  </a:lnTo>
                  <a:lnTo>
                    <a:pt x="837" y="598"/>
                  </a:lnTo>
                  <a:lnTo>
                    <a:pt x="837" y="24"/>
                  </a:lnTo>
                  <a:lnTo>
                    <a:pt x="24" y="24"/>
                  </a:lnTo>
                  <a:close/>
                  <a:moveTo>
                    <a:pt x="0" y="0"/>
                  </a:moveTo>
                  <a:lnTo>
                    <a:pt x="859" y="0"/>
                  </a:lnTo>
                  <a:lnTo>
                    <a:pt x="859" y="622"/>
                  </a:lnTo>
                  <a:lnTo>
                    <a:pt x="0" y="6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9" name="Freeform 377">
              <a:extLst>
                <a:ext uri="{FF2B5EF4-FFF2-40B4-BE49-F238E27FC236}">
                  <a16:creationId xmlns:a16="http://schemas.microsoft.com/office/drawing/2014/main" id="{D692A87F-496D-4857-B147-AFFC5D2DDAB6}"/>
                </a:ext>
              </a:extLst>
            </p:cNvPr>
            <p:cNvSpPr>
              <a:spLocks noEditPoints="1"/>
            </p:cNvSpPr>
            <p:nvPr/>
          </p:nvSpPr>
          <p:spPr bwMode="auto">
            <a:xfrm>
              <a:off x="3384551" y="3822700"/>
              <a:ext cx="874713" cy="554037"/>
            </a:xfrm>
            <a:custGeom>
              <a:avLst/>
              <a:gdLst>
                <a:gd name="T0" fmla="*/ 43 w 1102"/>
                <a:gd name="T1" fmla="*/ 24 h 697"/>
                <a:gd name="T2" fmla="*/ 37 w 1102"/>
                <a:gd name="T3" fmla="*/ 26 h 697"/>
                <a:gd name="T4" fmla="*/ 31 w 1102"/>
                <a:gd name="T5" fmla="*/ 29 h 697"/>
                <a:gd name="T6" fmla="*/ 26 w 1102"/>
                <a:gd name="T7" fmla="*/ 33 h 697"/>
                <a:gd name="T8" fmla="*/ 23 w 1102"/>
                <a:gd name="T9" fmla="*/ 38 h 697"/>
                <a:gd name="T10" fmla="*/ 22 w 1102"/>
                <a:gd name="T11" fmla="*/ 45 h 697"/>
                <a:gd name="T12" fmla="*/ 22 w 1102"/>
                <a:gd name="T13" fmla="*/ 654 h 697"/>
                <a:gd name="T14" fmla="*/ 23 w 1102"/>
                <a:gd name="T15" fmla="*/ 660 h 697"/>
                <a:gd name="T16" fmla="*/ 26 w 1102"/>
                <a:gd name="T17" fmla="*/ 666 h 697"/>
                <a:gd name="T18" fmla="*/ 31 w 1102"/>
                <a:gd name="T19" fmla="*/ 670 h 697"/>
                <a:gd name="T20" fmla="*/ 37 w 1102"/>
                <a:gd name="T21" fmla="*/ 673 h 697"/>
                <a:gd name="T22" fmla="*/ 43 w 1102"/>
                <a:gd name="T23" fmla="*/ 675 h 697"/>
                <a:gd name="T24" fmla="*/ 1057 w 1102"/>
                <a:gd name="T25" fmla="*/ 675 h 697"/>
                <a:gd name="T26" fmla="*/ 1064 w 1102"/>
                <a:gd name="T27" fmla="*/ 673 h 697"/>
                <a:gd name="T28" fmla="*/ 1070 w 1102"/>
                <a:gd name="T29" fmla="*/ 670 h 697"/>
                <a:gd name="T30" fmla="*/ 1075 w 1102"/>
                <a:gd name="T31" fmla="*/ 666 h 697"/>
                <a:gd name="T32" fmla="*/ 1076 w 1102"/>
                <a:gd name="T33" fmla="*/ 660 h 697"/>
                <a:gd name="T34" fmla="*/ 1078 w 1102"/>
                <a:gd name="T35" fmla="*/ 654 h 697"/>
                <a:gd name="T36" fmla="*/ 1078 w 1102"/>
                <a:gd name="T37" fmla="*/ 45 h 697"/>
                <a:gd name="T38" fmla="*/ 1076 w 1102"/>
                <a:gd name="T39" fmla="*/ 38 h 697"/>
                <a:gd name="T40" fmla="*/ 1075 w 1102"/>
                <a:gd name="T41" fmla="*/ 33 h 697"/>
                <a:gd name="T42" fmla="*/ 1070 w 1102"/>
                <a:gd name="T43" fmla="*/ 29 h 697"/>
                <a:gd name="T44" fmla="*/ 1064 w 1102"/>
                <a:gd name="T45" fmla="*/ 26 h 697"/>
                <a:gd name="T46" fmla="*/ 1057 w 1102"/>
                <a:gd name="T47" fmla="*/ 24 h 697"/>
                <a:gd name="T48" fmla="*/ 43 w 1102"/>
                <a:gd name="T49" fmla="*/ 24 h 697"/>
                <a:gd name="T50" fmla="*/ 43 w 1102"/>
                <a:gd name="T51" fmla="*/ 0 h 697"/>
                <a:gd name="T52" fmla="*/ 1057 w 1102"/>
                <a:gd name="T53" fmla="*/ 0 h 697"/>
                <a:gd name="T54" fmla="*/ 1075 w 1102"/>
                <a:gd name="T55" fmla="*/ 5 h 697"/>
                <a:gd name="T56" fmla="*/ 1088 w 1102"/>
                <a:gd name="T57" fmla="*/ 14 h 697"/>
                <a:gd name="T58" fmla="*/ 1097 w 1102"/>
                <a:gd name="T59" fmla="*/ 27 h 697"/>
                <a:gd name="T60" fmla="*/ 1102 w 1102"/>
                <a:gd name="T61" fmla="*/ 45 h 697"/>
                <a:gd name="T62" fmla="*/ 1102 w 1102"/>
                <a:gd name="T63" fmla="*/ 654 h 697"/>
                <a:gd name="T64" fmla="*/ 1097 w 1102"/>
                <a:gd name="T65" fmla="*/ 670 h 697"/>
                <a:gd name="T66" fmla="*/ 1088 w 1102"/>
                <a:gd name="T67" fmla="*/ 685 h 697"/>
                <a:gd name="T68" fmla="*/ 1075 w 1102"/>
                <a:gd name="T69" fmla="*/ 694 h 697"/>
                <a:gd name="T70" fmla="*/ 1057 w 1102"/>
                <a:gd name="T71" fmla="*/ 697 h 697"/>
                <a:gd name="T72" fmla="*/ 43 w 1102"/>
                <a:gd name="T73" fmla="*/ 697 h 697"/>
                <a:gd name="T74" fmla="*/ 26 w 1102"/>
                <a:gd name="T75" fmla="*/ 694 h 697"/>
                <a:gd name="T76" fmla="*/ 11 w 1102"/>
                <a:gd name="T77" fmla="*/ 685 h 697"/>
                <a:gd name="T78" fmla="*/ 2 w 1102"/>
                <a:gd name="T79" fmla="*/ 670 h 697"/>
                <a:gd name="T80" fmla="*/ 0 w 1102"/>
                <a:gd name="T81" fmla="*/ 654 h 697"/>
                <a:gd name="T82" fmla="*/ 0 w 1102"/>
                <a:gd name="T83" fmla="*/ 45 h 697"/>
                <a:gd name="T84" fmla="*/ 2 w 1102"/>
                <a:gd name="T85" fmla="*/ 27 h 697"/>
                <a:gd name="T86" fmla="*/ 11 w 1102"/>
                <a:gd name="T87" fmla="*/ 14 h 697"/>
                <a:gd name="T88" fmla="*/ 26 w 1102"/>
                <a:gd name="T89" fmla="*/ 5 h 697"/>
                <a:gd name="T90" fmla="*/ 43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3" y="24"/>
                  </a:moveTo>
                  <a:lnTo>
                    <a:pt x="37" y="26"/>
                  </a:lnTo>
                  <a:lnTo>
                    <a:pt x="31" y="29"/>
                  </a:lnTo>
                  <a:lnTo>
                    <a:pt x="26" y="33"/>
                  </a:lnTo>
                  <a:lnTo>
                    <a:pt x="23" y="38"/>
                  </a:lnTo>
                  <a:lnTo>
                    <a:pt x="22" y="45"/>
                  </a:lnTo>
                  <a:lnTo>
                    <a:pt x="22" y="654"/>
                  </a:lnTo>
                  <a:lnTo>
                    <a:pt x="23" y="660"/>
                  </a:lnTo>
                  <a:lnTo>
                    <a:pt x="26" y="666"/>
                  </a:lnTo>
                  <a:lnTo>
                    <a:pt x="31" y="670"/>
                  </a:lnTo>
                  <a:lnTo>
                    <a:pt x="37" y="673"/>
                  </a:lnTo>
                  <a:lnTo>
                    <a:pt x="43" y="675"/>
                  </a:lnTo>
                  <a:lnTo>
                    <a:pt x="1057" y="675"/>
                  </a:lnTo>
                  <a:lnTo>
                    <a:pt x="1064" y="673"/>
                  </a:lnTo>
                  <a:lnTo>
                    <a:pt x="1070" y="670"/>
                  </a:lnTo>
                  <a:lnTo>
                    <a:pt x="1075" y="666"/>
                  </a:lnTo>
                  <a:lnTo>
                    <a:pt x="1076" y="660"/>
                  </a:lnTo>
                  <a:lnTo>
                    <a:pt x="1078" y="654"/>
                  </a:lnTo>
                  <a:lnTo>
                    <a:pt x="1078" y="45"/>
                  </a:lnTo>
                  <a:lnTo>
                    <a:pt x="1076" y="38"/>
                  </a:lnTo>
                  <a:lnTo>
                    <a:pt x="1075" y="33"/>
                  </a:lnTo>
                  <a:lnTo>
                    <a:pt x="1070" y="29"/>
                  </a:lnTo>
                  <a:lnTo>
                    <a:pt x="1064" y="26"/>
                  </a:lnTo>
                  <a:lnTo>
                    <a:pt x="1057" y="24"/>
                  </a:lnTo>
                  <a:lnTo>
                    <a:pt x="43" y="24"/>
                  </a:lnTo>
                  <a:close/>
                  <a:moveTo>
                    <a:pt x="43" y="0"/>
                  </a:moveTo>
                  <a:lnTo>
                    <a:pt x="1057" y="0"/>
                  </a:lnTo>
                  <a:lnTo>
                    <a:pt x="1075" y="5"/>
                  </a:lnTo>
                  <a:lnTo>
                    <a:pt x="1088" y="14"/>
                  </a:lnTo>
                  <a:lnTo>
                    <a:pt x="1097" y="27"/>
                  </a:lnTo>
                  <a:lnTo>
                    <a:pt x="1102" y="45"/>
                  </a:lnTo>
                  <a:lnTo>
                    <a:pt x="1102" y="654"/>
                  </a:lnTo>
                  <a:lnTo>
                    <a:pt x="1097" y="670"/>
                  </a:lnTo>
                  <a:lnTo>
                    <a:pt x="1088" y="685"/>
                  </a:lnTo>
                  <a:lnTo>
                    <a:pt x="1075" y="694"/>
                  </a:lnTo>
                  <a:lnTo>
                    <a:pt x="1057" y="697"/>
                  </a:lnTo>
                  <a:lnTo>
                    <a:pt x="43" y="697"/>
                  </a:lnTo>
                  <a:lnTo>
                    <a:pt x="26" y="694"/>
                  </a:lnTo>
                  <a:lnTo>
                    <a:pt x="11" y="685"/>
                  </a:lnTo>
                  <a:lnTo>
                    <a:pt x="2" y="670"/>
                  </a:lnTo>
                  <a:lnTo>
                    <a:pt x="0" y="654"/>
                  </a:lnTo>
                  <a:lnTo>
                    <a:pt x="0" y="45"/>
                  </a:lnTo>
                  <a:lnTo>
                    <a:pt x="2" y="27"/>
                  </a:lnTo>
                  <a:lnTo>
                    <a:pt x="11" y="14"/>
                  </a:lnTo>
                  <a:lnTo>
                    <a:pt x="26" y="5"/>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0" name="Freeform 378">
              <a:extLst>
                <a:ext uri="{FF2B5EF4-FFF2-40B4-BE49-F238E27FC236}">
                  <a16:creationId xmlns:a16="http://schemas.microsoft.com/office/drawing/2014/main" id="{F708F098-690C-4575-8CF2-9211020A935B}"/>
                </a:ext>
              </a:extLst>
            </p:cNvPr>
            <p:cNvSpPr>
              <a:spLocks/>
            </p:cNvSpPr>
            <p:nvPr/>
          </p:nvSpPr>
          <p:spPr bwMode="auto">
            <a:xfrm>
              <a:off x="4197351" y="4025900"/>
              <a:ext cx="31750" cy="147637"/>
            </a:xfrm>
            <a:custGeom>
              <a:avLst/>
              <a:gdLst>
                <a:gd name="T0" fmla="*/ 21 w 41"/>
                <a:gd name="T1" fmla="*/ 0 h 185"/>
                <a:gd name="T2" fmla="*/ 27 w 41"/>
                <a:gd name="T3" fmla="*/ 0 h 185"/>
                <a:gd name="T4" fmla="*/ 33 w 41"/>
                <a:gd name="T5" fmla="*/ 3 h 185"/>
                <a:gd name="T6" fmla="*/ 38 w 41"/>
                <a:gd name="T7" fmla="*/ 8 h 185"/>
                <a:gd name="T8" fmla="*/ 41 w 41"/>
                <a:gd name="T9" fmla="*/ 14 h 185"/>
                <a:gd name="T10" fmla="*/ 41 w 41"/>
                <a:gd name="T11" fmla="*/ 20 h 185"/>
                <a:gd name="T12" fmla="*/ 41 w 41"/>
                <a:gd name="T13" fmla="*/ 166 h 185"/>
                <a:gd name="T14" fmla="*/ 41 w 41"/>
                <a:gd name="T15" fmla="*/ 172 h 185"/>
                <a:gd name="T16" fmla="*/ 38 w 41"/>
                <a:gd name="T17" fmla="*/ 178 h 185"/>
                <a:gd name="T18" fmla="*/ 33 w 41"/>
                <a:gd name="T19" fmla="*/ 182 h 185"/>
                <a:gd name="T20" fmla="*/ 27 w 41"/>
                <a:gd name="T21" fmla="*/ 185 h 185"/>
                <a:gd name="T22" fmla="*/ 21 w 41"/>
                <a:gd name="T23" fmla="*/ 185 h 185"/>
                <a:gd name="T24" fmla="*/ 14 w 41"/>
                <a:gd name="T25" fmla="*/ 185 h 185"/>
                <a:gd name="T26" fmla="*/ 9 w 41"/>
                <a:gd name="T27" fmla="*/ 182 h 185"/>
                <a:gd name="T28" fmla="*/ 5 w 41"/>
                <a:gd name="T29" fmla="*/ 178 h 185"/>
                <a:gd name="T30" fmla="*/ 2 w 41"/>
                <a:gd name="T31" fmla="*/ 172 h 185"/>
                <a:gd name="T32" fmla="*/ 0 w 41"/>
                <a:gd name="T33" fmla="*/ 166 h 185"/>
                <a:gd name="T34" fmla="*/ 0 w 41"/>
                <a:gd name="T35" fmla="*/ 20 h 185"/>
                <a:gd name="T36" fmla="*/ 2 w 41"/>
                <a:gd name="T37" fmla="*/ 14 h 185"/>
                <a:gd name="T38" fmla="*/ 5 w 41"/>
                <a:gd name="T39" fmla="*/ 8 h 185"/>
                <a:gd name="T40" fmla="*/ 9 w 41"/>
                <a:gd name="T41" fmla="*/ 3 h 185"/>
                <a:gd name="T42" fmla="*/ 14 w 41"/>
                <a:gd name="T43" fmla="*/ 0 h 185"/>
                <a:gd name="T44" fmla="*/ 21 w 41"/>
                <a:gd name="T4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185">
                  <a:moveTo>
                    <a:pt x="21" y="0"/>
                  </a:moveTo>
                  <a:lnTo>
                    <a:pt x="27" y="0"/>
                  </a:lnTo>
                  <a:lnTo>
                    <a:pt x="33" y="3"/>
                  </a:lnTo>
                  <a:lnTo>
                    <a:pt x="38" y="8"/>
                  </a:lnTo>
                  <a:lnTo>
                    <a:pt x="41" y="14"/>
                  </a:lnTo>
                  <a:lnTo>
                    <a:pt x="41" y="20"/>
                  </a:lnTo>
                  <a:lnTo>
                    <a:pt x="41" y="166"/>
                  </a:lnTo>
                  <a:lnTo>
                    <a:pt x="41" y="172"/>
                  </a:lnTo>
                  <a:lnTo>
                    <a:pt x="38" y="178"/>
                  </a:lnTo>
                  <a:lnTo>
                    <a:pt x="33" y="182"/>
                  </a:lnTo>
                  <a:lnTo>
                    <a:pt x="27" y="185"/>
                  </a:lnTo>
                  <a:lnTo>
                    <a:pt x="21" y="185"/>
                  </a:lnTo>
                  <a:lnTo>
                    <a:pt x="14" y="185"/>
                  </a:lnTo>
                  <a:lnTo>
                    <a:pt x="9" y="182"/>
                  </a:lnTo>
                  <a:lnTo>
                    <a:pt x="5" y="178"/>
                  </a:lnTo>
                  <a:lnTo>
                    <a:pt x="2" y="172"/>
                  </a:lnTo>
                  <a:lnTo>
                    <a:pt x="0" y="166"/>
                  </a:lnTo>
                  <a:lnTo>
                    <a:pt x="0" y="20"/>
                  </a:lnTo>
                  <a:lnTo>
                    <a:pt x="2" y="14"/>
                  </a:lnTo>
                  <a:lnTo>
                    <a:pt x="5" y="8"/>
                  </a:lnTo>
                  <a:lnTo>
                    <a:pt x="9" y="3"/>
                  </a:lnTo>
                  <a:lnTo>
                    <a:pt x="14"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1" name="Freeform 379">
              <a:extLst>
                <a:ext uri="{FF2B5EF4-FFF2-40B4-BE49-F238E27FC236}">
                  <a16:creationId xmlns:a16="http://schemas.microsoft.com/office/drawing/2014/main" id="{2EDBD5CA-8AEB-4EAF-BE5C-01222AAFC0DB}"/>
                </a:ext>
              </a:extLst>
            </p:cNvPr>
            <p:cNvSpPr>
              <a:spLocks noEditPoints="1"/>
            </p:cNvSpPr>
            <p:nvPr/>
          </p:nvSpPr>
          <p:spPr bwMode="auto">
            <a:xfrm>
              <a:off x="5064126" y="2413000"/>
              <a:ext cx="147638" cy="66675"/>
            </a:xfrm>
            <a:custGeom>
              <a:avLst/>
              <a:gdLst>
                <a:gd name="T0" fmla="*/ 42 w 187"/>
                <a:gd name="T1" fmla="*/ 23 h 84"/>
                <a:gd name="T2" fmla="*/ 36 w 187"/>
                <a:gd name="T3" fmla="*/ 24 h 84"/>
                <a:gd name="T4" fmla="*/ 31 w 187"/>
                <a:gd name="T5" fmla="*/ 27 h 84"/>
                <a:gd name="T6" fmla="*/ 27 w 187"/>
                <a:gd name="T7" fmla="*/ 30 h 84"/>
                <a:gd name="T8" fmla="*/ 24 w 187"/>
                <a:gd name="T9" fmla="*/ 36 h 84"/>
                <a:gd name="T10" fmla="*/ 24 w 187"/>
                <a:gd name="T11" fmla="*/ 42 h 84"/>
                <a:gd name="T12" fmla="*/ 24 w 187"/>
                <a:gd name="T13" fmla="*/ 48 h 84"/>
                <a:gd name="T14" fmla="*/ 27 w 187"/>
                <a:gd name="T15" fmla="*/ 53 h 84"/>
                <a:gd name="T16" fmla="*/ 31 w 187"/>
                <a:gd name="T17" fmla="*/ 57 h 84"/>
                <a:gd name="T18" fmla="*/ 36 w 187"/>
                <a:gd name="T19" fmla="*/ 60 h 84"/>
                <a:gd name="T20" fmla="*/ 42 w 187"/>
                <a:gd name="T21" fmla="*/ 61 h 84"/>
                <a:gd name="T22" fmla="*/ 145 w 187"/>
                <a:gd name="T23" fmla="*/ 61 h 84"/>
                <a:gd name="T24" fmla="*/ 151 w 187"/>
                <a:gd name="T25" fmla="*/ 60 h 84"/>
                <a:gd name="T26" fmla="*/ 155 w 187"/>
                <a:gd name="T27" fmla="*/ 57 h 84"/>
                <a:gd name="T28" fmla="*/ 160 w 187"/>
                <a:gd name="T29" fmla="*/ 53 h 84"/>
                <a:gd name="T30" fmla="*/ 163 w 187"/>
                <a:gd name="T31" fmla="*/ 48 h 84"/>
                <a:gd name="T32" fmla="*/ 163 w 187"/>
                <a:gd name="T33" fmla="*/ 42 h 84"/>
                <a:gd name="T34" fmla="*/ 163 w 187"/>
                <a:gd name="T35" fmla="*/ 36 h 84"/>
                <a:gd name="T36" fmla="*/ 160 w 187"/>
                <a:gd name="T37" fmla="*/ 30 h 84"/>
                <a:gd name="T38" fmla="*/ 155 w 187"/>
                <a:gd name="T39" fmla="*/ 27 h 84"/>
                <a:gd name="T40" fmla="*/ 151 w 187"/>
                <a:gd name="T41" fmla="*/ 24 h 84"/>
                <a:gd name="T42" fmla="*/ 145 w 187"/>
                <a:gd name="T43" fmla="*/ 23 h 84"/>
                <a:gd name="T44" fmla="*/ 42 w 187"/>
                <a:gd name="T45" fmla="*/ 23 h 84"/>
                <a:gd name="T46" fmla="*/ 42 w 187"/>
                <a:gd name="T47" fmla="*/ 0 h 84"/>
                <a:gd name="T48" fmla="*/ 145 w 187"/>
                <a:gd name="T49" fmla="*/ 0 h 84"/>
                <a:gd name="T50" fmla="*/ 161 w 187"/>
                <a:gd name="T51" fmla="*/ 3 h 84"/>
                <a:gd name="T52" fmla="*/ 175 w 187"/>
                <a:gd name="T53" fmla="*/ 12 h 84"/>
                <a:gd name="T54" fmla="*/ 184 w 187"/>
                <a:gd name="T55" fmla="*/ 26 h 84"/>
                <a:gd name="T56" fmla="*/ 187 w 187"/>
                <a:gd name="T57" fmla="*/ 42 h 84"/>
                <a:gd name="T58" fmla="*/ 184 w 187"/>
                <a:gd name="T59" fmla="*/ 58 h 84"/>
                <a:gd name="T60" fmla="*/ 175 w 187"/>
                <a:gd name="T61" fmla="*/ 72 h 84"/>
                <a:gd name="T62" fmla="*/ 161 w 187"/>
                <a:gd name="T63" fmla="*/ 81 h 84"/>
                <a:gd name="T64" fmla="*/ 145 w 187"/>
                <a:gd name="T65" fmla="*/ 84 h 84"/>
                <a:gd name="T66" fmla="*/ 42 w 187"/>
                <a:gd name="T67" fmla="*/ 84 h 84"/>
                <a:gd name="T68" fmla="*/ 25 w 187"/>
                <a:gd name="T69" fmla="*/ 81 h 84"/>
                <a:gd name="T70" fmla="*/ 12 w 187"/>
                <a:gd name="T71" fmla="*/ 72 h 84"/>
                <a:gd name="T72" fmla="*/ 3 w 187"/>
                <a:gd name="T73" fmla="*/ 58 h 84"/>
                <a:gd name="T74" fmla="*/ 0 w 187"/>
                <a:gd name="T75" fmla="*/ 42 h 84"/>
                <a:gd name="T76" fmla="*/ 3 w 187"/>
                <a:gd name="T77" fmla="*/ 26 h 84"/>
                <a:gd name="T78" fmla="*/ 12 w 187"/>
                <a:gd name="T79" fmla="*/ 12 h 84"/>
                <a:gd name="T80" fmla="*/ 25 w 187"/>
                <a:gd name="T81" fmla="*/ 3 h 84"/>
                <a:gd name="T82" fmla="*/ 42 w 187"/>
                <a:gd name="T8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84">
                  <a:moveTo>
                    <a:pt x="42" y="23"/>
                  </a:moveTo>
                  <a:lnTo>
                    <a:pt x="36" y="24"/>
                  </a:lnTo>
                  <a:lnTo>
                    <a:pt x="31" y="27"/>
                  </a:lnTo>
                  <a:lnTo>
                    <a:pt x="27" y="30"/>
                  </a:lnTo>
                  <a:lnTo>
                    <a:pt x="24" y="36"/>
                  </a:lnTo>
                  <a:lnTo>
                    <a:pt x="24" y="42"/>
                  </a:lnTo>
                  <a:lnTo>
                    <a:pt x="24" y="48"/>
                  </a:lnTo>
                  <a:lnTo>
                    <a:pt x="27" y="53"/>
                  </a:lnTo>
                  <a:lnTo>
                    <a:pt x="31" y="57"/>
                  </a:lnTo>
                  <a:lnTo>
                    <a:pt x="36" y="60"/>
                  </a:lnTo>
                  <a:lnTo>
                    <a:pt x="42" y="61"/>
                  </a:lnTo>
                  <a:lnTo>
                    <a:pt x="145" y="61"/>
                  </a:lnTo>
                  <a:lnTo>
                    <a:pt x="151" y="60"/>
                  </a:lnTo>
                  <a:lnTo>
                    <a:pt x="155" y="57"/>
                  </a:lnTo>
                  <a:lnTo>
                    <a:pt x="160" y="53"/>
                  </a:lnTo>
                  <a:lnTo>
                    <a:pt x="163" y="48"/>
                  </a:lnTo>
                  <a:lnTo>
                    <a:pt x="163" y="42"/>
                  </a:lnTo>
                  <a:lnTo>
                    <a:pt x="163" y="36"/>
                  </a:lnTo>
                  <a:lnTo>
                    <a:pt x="160" y="30"/>
                  </a:lnTo>
                  <a:lnTo>
                    <a:pt x="155" y="27"/>
                  </a:lnTo>
                  <a:lnTo>
                    <a:pt x="151" y="24"/>
                  </a:lnTo>
                  <a:lnTo>
                    <a:pt x="145" y="23"/>
                  </a:lnTo>
                  <a:lnTo>
                    <a:pt x="42" y="23"/>
                  </a:lnTo>
                  <a:close/>
                  <a:moveTo>
                    <a:pt x="42" y="0"/>
                  </a:moveTo>
                  <a:lnTo>
                    <a:pt x="145" y="0"/>
                  </a:lnTo>
                  <a:lnTo>
                    <a:pt x="161" y="3"/>
                  </a:lnTo>
                  <a:lnTo>
                    <a:pt x="175" y="12"/>
                  </a:lnTo>
                  <a:lnTo>
                    <a:pt x="184" y="26"/>
                  </a:lnTo>
                  <a:lnTo>
                    <a:pt x="187" y="42"/>
                  </a:lnTo>
                  <a:lnTo>
                    <a:pt x="184" y="58"/>
                  </a:lnTo>
                  <a:lnTo>
                    <a:pt x="175" y="72"/>
                  </a:lnTo>
                  <a:lnTo>
                    <a:pt x="161" y="81"/>
                  </a:lnTo>
                  <a:lnTo>
                    <a:pt x="145" y="84"/>
                  </a:lnTo>
                  <a:lnTo>
                    <a:pt x="42" y="84"/>
                  </a:lnTo>
                  <a:lnTo>
                    <a:pt x="25" y="81"/>
                  </a:lnTo>
                  <a:lnTo>
                    <a:pt x="12" y="72"/>
                  </a:lnTo>
                  <a:lnTo>
                    <a:pt x="3" y="58"/>
                  </a:lnTo>
                  <a:lnTo>
                    <a:pt x="0" y="42"/>
                  </a:lnTo>
                  <a:lnTo>
                    <a:pt x="3" y="26"/>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2" name="Freeform 380">
              <a:extLst>
                <a:ext uri="{FF2B5EF4-FFF2-40B4-BE49-F238E27FC236}">
                  <a16:creationId xmlns:a16="http://schemas.microsoft.com/office/drawing/2014/main" id="{C41C42E1-DC51-48F1-ABC8-8B1934872A43}"/>
                </a:ext>
              </a:extLst>
            </p:cNvPr>
            <p:cNvSpPr>
              <a:spLocks noEditPoints="1"/>
            </p:cNvSpPr>
            <p:nvPr/>
          </p:nvSpPr>
          <p:spPr bwMode="auto">
            <a:xfrm>
              <a:off x="4891088" y="2490788"/>
              <a:ext cx="492125" cy="681037"/>
            </a:xfrm>
            <a:custGeom>
              <a:avLst/>
              <a:gdLst>
                <a:gd name="T0" fmla="*/ 22 w 619"/>
                <a:gd name="T1" fmla="*/ 23 h 859"/>
                <a:gd name="T2" fmla="*/ 22 w 619"/>
                <a:gd name="T3" fmla="*/ 836 h 859"/>
                <a:gd name="T4" fmla="*/ 597 w 619"/>
                <a:gd name="T5" fmla="*/ 836 h 859"/>
                <a:gd name="T6" fmla="*/ 597 w 619"/>
                <a:gd name="T7" fmla="*/ 23 h 859"/>
                <a:gd name="T8" fmla="*/ 22 w 619"/>
                <a:gd name="T9" fmla="*/ 23 h 859"/>
                <a:gd name="T10" fmla="*/ 0 w 619"/>
                <a:gd name="T11" fmla="*/ 0 h 859"/>
                <a:gd name="T12" fmla="*/ 619 w 619"/>
                <a:gd name="T13" fmla="*/ 0 h 859"/>
                <a:gd name="T14" fmla="*/ 619 w 619"/>
                <a:gd name="T15" fmla="*/ 859 h 859"/>
                <a:gd name="T16" fmla="*/ 0 w 619"/>
                <a:gd name="T17" fmla="*/ 859 h 859"/>
                <a:gd name="T18" fmla="*/ 0 w 619"/>
                <a:gd name="T19"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859">
                  <a:moveTo>
                    <a:pt x="22" y="23"/>
                  </a:moveTo>
                  <a:lnTo>
                    <a:pt x="22" y="836"/>
                  </a:lnTo>
                  <a:lnTo>
                    <a:pt x="597" y="836"/>
                  </a:lnTo>
                  <a:lnTo>
                    <a:pt x="597" y="23"/>
                  </a:lnTo>
                  <a:lnTo>
                    <a:pt x="22" y="23"/>
                  </a:lnTo>
                  <a:close/>
                  <a:moveTo>
                    <a:pt x="0" y="0"/>
                  </a:moveTo>
                  <a:lnTo>
                    <a:pt x="619" y="0"/>
                  </a:lnTo>
                  <a:lnTo>
                    <a:pt x="619" y="859"/>
                  </a:lnTo>
                  <a:lnTo>
                    <a:pt x="0" y="8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3" name="Freeform 381">
              <a:extLst>
                <a:ext uri="{FF2B5EF4-FFF2-40B4-BE49-F238E27FC236}">
                  <a16:creationId xmlns:a16="http://schemas.microsoft.com/office/drawing/2014/main" id="{9A65FA1F-02AC-4A4A-B495-2B826292A68D}"/>
                </a:ext>
              </a:extLst>
            </p:cNvPr>
            <p:cNvSpPr>
              <a:spLocks noEditPoints="1"/>
            </p:cNvSpPr>
            <p:nvPr/>
          </p:nvSpPr>
          <p:spPr bwMode="auto">
            <a:xfrm>
              <a:off x="4860926" y="2378075"/>
              <a:ext cx="552450" cy="876300"/>
            </a:xfrm>
            <a:custGeom>
              <a:avLst/>
              <a:gdLst>
                <a:gd name="T0" fmla="*/ 45 w 696"/>
                <a:gd name="T1" fmla="*/ 22 h 1103"/>
                <a:gd name="T2" fmla="*/ 37 w 696"/>
                <a:gd name="T3" fmla="*/ 24 h 1103"/>
                <a:gd name="T4" fmla="*/ 31 w 696"/>
                <a:gd name="T5" fmla="*/ 27 h 1103"/>
                <a:gd name="T6" fmla="*/ 27 w 696"/>
                <a:gd name="T7" fmla="*/ 31 h 1103"/>
                <a:gd name="T8" fmla="*/ 25 w 696"/>
                <a:gd name="T9" fmla="*/ 37 h 1103"/>
                <a:gd name="T10" fmla="*/ 24 w 696"/>
                <a:gd name="T11" fmla="*/ 43 h 1103"/>
                <a:gd name="T12" fmla="*/ 24 w 696"/>
                <a:gd name="T13" fmla="*/ 1058 h 1103"/>
                <a:gd name="T14" fmla="*/ 25 w 696"/>
                <a:gd name="T15" fmla="*/ 1066 h 1103"/>
                <a:gd name="T16" fmla="*/ 27 w 696"/>
                <a:gd name="T17" fmla="*/ 1072 h 1103"/>
                <a:gd name="T18" fmla="*/ 31 w 696"/>
                <a:gd name="T19" fmla="*/ 1076 h 1103"/>
                <a:gd name="T20" fmla="*/ 37 w 696"/>
                <a:gd name="T21" fmla="*/ 1079 h 1103"/>
                <a:gd name="T22" fmla="*/ 45 w 696"/>
                <a:gd name="T23" fmla="*/ 1079 h 1103"/>
                <a:gd name="T24" fmla="*/ 652 w 696"/>
                <a:gd name="T25" fmla="*/ 1079 h 1103"/>
                <a:gd name="T26" fmla="*/ 658 w 696"/>
                <a:gd name="T27" fmla="*/ 1079 h 1103"/>
                <a:gd name="T28" fmla="*/ 664 w 696"/>
                <a:gd name="T29" fmla="*/ 1076 h 1103"/>
                <a:gd name="T30" fmla="*/ 669 w 696"/>
                <a:gd name="T31" fmla="*/ 1072 h 1103"/>
                <a:gd name="T32" fmla="*/ 672 w 696"/>
                <a:gd name="T33" fmla="*/ 1066 h 1103"/>
                <a:gd name="T34" fmla="*/ 673 w 696"/>
                <a:gd name="T35" fmla="*/ 1058 h 1103"/>
                <a:gd name="T36" fmla="*/ 673 w 696"/>
                <a:gd name="T37" fmla="*/ 43 h 1103"/>
                <a:gd name="T38" fmla="*/ 672 w 696"/>
                <a:gd name="T39" fmla="*/ 37 h 1103"/>
                <a:gd name="T40" fmla="*/ 669 w 696"/>
                <a:gd name="T41" fmla="*/ 31 h 1103"/>
                <a:gd name="T42" fmla="*/ 664 w 696"/>
                <a:gd name="T43" fmla="*/ 27 h 1103"/>
                <a:gd name="T44" fmla="*/ 658 w 696"/>
                <a:gd name="T45" fmla="*/ 24 h 1103"/>
                <a:gd name="T46" fmla="*/ 652 w 696"/>
                <a:gd name="T47" fmla="*/ 22 h 1103"/>
                <a:gd name="T48" fmla="*/ 45 w 696"/>
                <a:gd name="T49" fmla="*/ 22 h 1103"/>
                <a:gd name="T50" fmla="*/ 45 w 696"/>
                <a:gd name="T51" fmla="*/ 0 h 1103"/>
                <a:gd name="T52" fmla="*/ 652 w 696"/>
                <a:gd name="T53" fmla="*/ 0 h 1103"/>
                <a:gd name="T54" fmla="*/ 669 w 696"/>
                <a:gd name="T55" fmla="*/ 3 h 1103"/>
                <a:gd name="T56" fmla="*/ 684 w 696"/>
                <a:gd name="T57" fmla="*/ 13 h 1103"/>
                <a:gd name="T58" fmla="*/ 693 w 696"/>
                <a:gd name="T59" fmla="*/ 27 h 1103"/>
                <a:gd name="T60" fmla="*/ 696 w 696"/>
                <a:gd name="T61" fmla="*/ 43 h 1103"/>
                <a:gd name="T62" fmla="*/ 696 w 696"/>
                <a:gd name="T63" fmla="*/ 1058 h 1103"/>
                <a:gd name="T64" fmla="*/ 693 w 696"/>
                <a:gd name="T65" fmla="*/ 1076 h 1103"/>
                <a:gd name="T66" fmla="*/ 684 w 696"/>
                <a:gd name="T67" fmla="*/ 1090 h 1103"/>
                <a:gd name="T68" fmla="*/ 669 w 696"/>
                <a:gd name="T69" fmla="*/ 1099 h 1103"/>
                <a:gd name="T70" fmla="*/ 652 w 696"/>
                <a:gd name="T71" fmla="*/ 1103 h 1103"/>
                <a:gd name="T72" fmla="*/ 45 w 696"/>
                <a:gd name="T73" fmla="*/ 1103 h 1103"/>
                <a:gd name="T74" fmla="*/ 27 w 696"/>
                <a:gd name="T75" fmla="*/ 1099 h 1103"/>
                <a:gd name="T76" fmla="*/ 13 w 696"/>
                <a:gd name="T77" fmla="*/ 1090 h 1103"/>
                <a:gd name="T78" fmla="*/ 4 w 696"/>
                <a:gd name="T79" fmla="*/ 1076 h 1103"/>
                <a:gd name="T80" fmla="*/ 0 w 696"/>
                <a:gd name="T81" fmla="*/ 1058 h 1103"/>
                <a:gd name="T82" fmla="*/ 0 w 696"/>
                <a:gd name="T83" fmla="*/ 43 h 1103"/>
                <a:gd name="T84" fmla="*/ 4 w 696"/>
                <a:gd name="T85" fmla="*/ 27 h 1103"/>
                <a:gd name="T86" fmla="*/ 13 w 696"/>
                <a:gd name="T87" fmla="*/ 13 h 1103"/>
                <a:gd name="T88" fmla="*/ 27 w 696"/>
                <a:gd name="T89" fmla="*/ 3 h 1103"/>
                <a:gd name="T90" fmla="*/ 45 w 696"/>
                <a:gd name="T91" fmla="*/ 0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1103">
                  <a:moveTo>
                    <a:pt x="45" y="22"/>
                  </a:moveTo>
                  <a:lnTo>
                    <a:pt x="37" y="24"/>
                  </a:lnTo>
                  <a:lnTo>
                    <a:pt x="31" y="27"/>
                  </a:lnTo>
                  <a:lnTo>
                    <a:pt x="27" y="31"/>
                  </a:lnTo>
                  <a:lnTo>
                    <a:pt x="25" y="37"/>
                  </a:lnTo>
                  <a:lnTo>
                    <a:pt x="24" y="43"/>
                  </a:lnTo>
                  <a:lnTo>
                    <a:pt x="24" y="1058"/>
                  </a:lnTo>
                  <a:lnTo>
                    <a:pt x="25" y="1066"/>
                  </a:lnTo>
                  <a:lnTo>
                    <a:pt x="27" y="1072"/>
                  </a:lnTo>
                  <a:lnTo>
                    <a:pt x="31" y="1076"/>
                  </a:lnTo>
                  <a:lnTo>
                    <a:pt x="37" y="1079"/>
                  </a:lnTo>
                  <a:lnTo>
                    <a:pt x="45" y="1079"/>
                  </a:lnTo>
                  <a:lnTo>
                    <a:pt x="652" y="1079"/>
                  </a:lnTo>
                  <a:lnTo>
                    <a:pt x="658" y="1079"/>
                  </a:lnTo>
                  <a:lnTo>
                    <a:pt x="664" y="1076"/>
                  </a:lnTo>
                  <a:lnTo>
                    <a:pt x="669" y="1072"/>
                  </a:lnTo>
                  <a:lnTo>
                    <a:pt x="672" y="1066"/>
                  </a:lnTo>
                  <a:lnTo>
                    <a:pt x="673" y="1058"/>
                  </a:lnTo>
                  <a:lnTo>
                    <a:pt x="673" y="43"/>
                  </a:lnTo>
                  <a:lnTo>
                    <a:pt x="672" y="37"/>
                  </a:lnTo>
                  <a:lnTo>
                    <a:pt x="669" y="31"/>
                  </a:lnTo>
                  <a:lnTo>
                    <a:pt x="664" y="27"/>
                  </a:lnTo>
                  <a:lnTo>
                    <a:pt x="658" y="24"/>
                  </a:lnTo>
                  <a:lnTo>
                    <a:pt x="652" y="22"/>
                  </a:lnTo>
                  <a:lnTo>
                    <a:pt x="45" y="22"/>
                  </a:lnTo>
                  <a:close/>
                  <a:moveTo>
                    <a:pt x="45" y="0"/>
                  </a:moveTo>
                  <a:lnTo>
                    <a:pt x="652" y="0"/>
                  </a:lnTo>
                  <a:lnTo>
                    <a:pt x="669" y="3"/>
                  </a:lnTo>
                  <a:lnTo>
                    <a:pt x="684" y="13"/>
                  </a:lnTo>
                  <a:lnTo>
                    <a:pt x="693" y="27"/>
                  </a:lnTo>
                  <a:lnTo>
                    <a:pt x="696" y="43"/>
                  </a:lnTo>
                  <a:lnTo>
                    <a:pt x="696" y="1058"/>
                  </a:lnTo>
                  <a:lnTo>
                    <a:pt x="693" y="1076"/>
                  </a:lnTo>
                  <a:lnTo>
                    <a:pt x="684" y="1090"/>
                  </a:lnTo>
                  <a:lnTo>
                    <a:pt x="669" y="1099"/>
                  </a:lnTo>
                  <a:lnTo>
                    <a:pt x="652" y="1103"/>
                  </a:lnTo>
                  <a:lnTo>
                    <a:pt x="45" y="1103"/>
                  </a:lnTo>
                  <a:lnTo>
                    <a:pt x="27" y="1099"/>
                  </a:lnTo>
                  <a:lnTo>
                    <a:pt x="13" y="1090"/>
                  </a:lnTo>
                  <a:lnTo>
                    <a:pt x="4" y="1076"/>
                  </a:lnTo>
                  <a:lnTo>
                    <a:pt x="0" y="1058"/>
                  </a:lnTo>
                  <a:lnTo>
                    <a:pt x="0" y="43"/>
                  </a:lnTo>
                  <a:lnTo>
                    <a:pt x="4" y="27"/>
                  </a:lnTo>
                  <a:lnTo>
                    <a:pt x="13" y="13"/>
                  </a:lnTo>
                  <a:lnTo>
                    <a:pt x="27" y="3"/>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4" name="Freeform 382">
              <a:extLst>
                <a:ext uri="{FF2B5EF4-FFF2-40B4-BE49-F238E27FC236}">
                  <a16:creationId xmlns:a16="http://schemas.microsoft.com/office/drawing/2014/main" id="{80957A23-DB1B-47C7-A432-32F45B527608}"/>
                </a:ext>
              </a:extLst>
            </p:cNvPr>
            <p:cNvSpPr>
              <a:spLocks/>
            </p:cNvSpPr>
            <p:nvPr/>
          </p:nvSpPr>
          <p:spPr bwMode="auto">
            <a:xfrm>
              <a:off x="5064126" y="3190875"/>
              <a:ext cx="147638" cy="33337"/>
            </a:xfrm>
            <a:custGeom>
              <a:avLst/>
              <a:gdLst>
                <a:gd name="T0" fmla="*/ 21 w 187"/>
                <a:gd name="T1" fmla="*/ 0 h 42"/>
                <a:gd name="T2" fmla="*/ 166 w 187"/>
                <a:gd name="T3" fmla="*/ 0 h 42"/>
                <a:gd name="T4" fmla="*/ 172 w 187"/>
                <a:gd name="T5" fmla="*/ 1 h 42"/>
                <a:gd name="T6" fmla="*/ 178 w 187"/>
                <a:gd name="T7" fmla="*/ 4 h 42"/>
                <a:gd name="T8" fmla="*/ 182 w 187"/>
                <a:gd name="T9" fmla="*/ 9 h 42"/>
                <a:gd name="T10" fmla="*/ 185 w 187"/>
                <a:gd name="T11" fmla="*/ 15 h 42"/>
                <a:gd name="T12" fmla="*/ 187 w 187"/>
                <a:gd name="T13" fmla="*/ 21 h 42"/>
                <a:gd name="T14" fmla="*/ 185 w 187"/>
                <a:gd name="T15" fmla="*/ 27 h 42"/>
                <a:gd name="T16" fmla="*/ 182 w 187"/>
                <a:gd name="T17" fmla="*/ 33 h 42"/>
                <a:gd name="T18" fmla="*/ 178 w 187"/>
                <a:gd name="T19" fmla="*/ 37 h 42"/>
                <a:gd name="T20" fmla="*/ 172 w 187"/>
                <a:gd name="T21" fmla="*/ 40 h 42"/>
                <a:gd name="T22" fmla="*/ 166 w 187"/>
                <a:gd name="T23" fmla="*/ 42 h 42"/>
                <a:gd name="T24" fmla="*/ 21 w 187"/>
                <a:gd name="T25" fmla="*/ 42 h 42"/>
                <a:gd name="T26" fmla="*/ 15 w 187"/>
                <a:gd name="T27" fmla="*/ 40 h 42"/>
                <a:gd name="T28" fmla="*/ 9 w 187"/>
                <a:gd name="T29" fmla="*/ 37 h 42"/>
                <a:gd name="T30" fmla="*/ 5 w 187"/>
                <a:gd name="T31" fmla="*/ 33 h 42"/>
                <a:gd name="T32" fmla="*/ 2 w 187"/>
                <a:gd name="T33" fmla="*/ 27 h 42"/>
                <a:gd name="T34" fmla="*/ 0 w 187"/>
                <a:gd name="T35" fmla="*/ 21 h 42"/>
                <a:gd name="T36" fmla="*/ 2 w 187"/>
                <a:gd name="T37" fmla="*/ 15 h 42"/>
                <a:gd name="T38" fmla="*/ 5 w 187"/>
                <a:gd name="T39" fmla="*/ 9 h 42"/>
                <a:gd name="T40" fmla="*/ 9 w 187"/>
                <a:gd name="T41" fmla="*/ 4 h 42"/>
                <a:gd name="T42" fmla="*/ 15 w 187"/>
                <a:gd name="T43" fmla="*/ 1 h 42"/>
                <a:gd name="T44" fmla="*/ 21 w 187"/>
                <a:gd name="T4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42">
                  <a:moveTo>
                    <a:pt x="21" y="0"/>
                  </a:moveTo>
                  <a:lnTo>
                    <a:pt x="166" y="0"/>
                  </a:lnTo>
                  <a:lnTo>
                    <a:pt x="172" y="1"/>
                  </a:lnTo>
                  <a:lnTo>
                    <a:pt x="178" y="4"/>
                  </a:lnTo>
                  <a:lnTo>
                    <a:pt x="182" y="9"/>
                  </a:lnTo>
                  <a:lnTo>
                    <a:pt x="185" y="15"/>
                  </a:lnTo>
                  <a:lnTo>
                    <a:pt x="187" y="21"/>
                  </a:lnTo>
                  <a:lnTo>
                    <a:pt x="185" y="27"/>
                  </a:lnTo>
                  <a:lnTo>
                    <a:pt x="182" y="33"/>
                  </a:lnTo>
                  <a:lnTo>
                    <a:pt x="178" y="37"/>
                  </a:lnTo>
                  <a:lnTo>
                    <a:pt x="172" y="40"/>
                  </a:lnTo>
                  <a:lnTo>
                    <a:pt x="166" y="42"/>
                  </a:lnTo>
                  <a:lnTo>
                    <a:pt x="21" y="42"/>
                  </a:lnTo>
                  <a:lnTo>
                    <a:pt x="15" y="40"/>
                  </a:lnTo>
                  <a:lnTo>
                    <a:pt x="9" y="37"/>
                  </a:lnTo>
                  <a:lnTo>
                    <a:pt x="5" y="33"/>
                  </a:lnTo>
                  <a:lnTo>
                    <a:pt x="2" y="27"/>
                  </a:lnTo>
                  <a:lnTo>
                    <a:pt x="0" y="21"/>
                  </a:lnTo>
                  <a:lnTo>
                    <a:pt x="2" y="15"/>
                  </a:lnTo>
                  <a:lnTo>
                    <a:pt x="5" y="9"/>
                  </a:lnTo>
                  <a:lnTo>
                    <a:pt x="9" y="4"/>
                  </a:lnTo>
                  <a:lnTo>
                    <a:pt x="15"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5" name="Freeform 383">
              <a:extLst>
                <a:ext uri="{FF2B5EF4-FFF2-40B4-BE49-F238E27FC236}">
                  <a16:creationId xmlns:a16="http://schemas.microsoft.com/office/drawing/2014/main" id="{4F443983-542D-4045-992D-ED6E63ED2BDE}"/>
                </a:ext>
              </a:extLst>
            </p:cNvPr>
            <p:cNvSpPr>
              <a:spLocks noEditPoints="1"/>
            </p:cNvSpPr>
            <p:nvPr/>
          </p:nvSpPr>
          <p:spPr bwMode="auto">
            <a:xfrm>
              <a:off x="4087813" y="1957388"/>
              <a:ext cx="66675" cy="147637"/>
            </a:xfrm>
            <a:custGeom>
              <a:avLst/>
              <a:gdLst>
                <a:gd name="T0" fmla="*/ 42 w 84"/>
                <a:gd name="T1" fmla="*/ 24 h 187"/>
                <a:gd name="T2" fmla="*/ 36 w 84"/>
                <a:gd name="T3" fmla="*/ 24 h 187"/>
                <a:gd name="T4" fmla="*/ 31 w 84"/>
                <a:gd name="T5" fmla="*/ 27 h 187"/>
                <a:gd name="T6" fmla="*/ 27 w 84"/>
                <a:gd name="T7" fmla="*/ 31 h 187"/>
                <a:gd name="T8" fmla="*/ 24 w 84"/>
                <a:gd name="T9" fmla="*/ 36 h 187"/>
                <a:gd name="T10" fmla="*/ 22 w 84"/>
                <a:gd name="T11" fmla="*/ 42 h 187"/>
                <a:gd name="T12" fmla="*/ 22 w 84"/>
                <a:gd name="T13" fmla="*/ 145 h 187"/>
                <a:gd name="T14" fmla="*/ 24 w 84"/>
                <a:gd name="T15" fmla="*/ 151 h 187"/>
                <a:gd name="T16" fmla="*/ 27 w 84"/>
                <a:gd name="T17" fmla="*/ 156 h 187"/>
                <a:gd name="T18" fmla="*/ 31 w 84"/>
                <a:gd name="T19" fmla="*/ 160 h 187"/>
                <a:gd name="T20" fmla="*/ 36 w 84"/>
                <a:gd name="T21" fmla="*/ 163 h 187"/>
                <a:gd name="T22" fmla="*/ 42 w 84"/>
                <a:gd name="T23" fmla="*/ 163 h 187"/>
                <a:gd name="T24" fmla="*/ 48 w 84"/>
                <a:gd name="T25" fmla="*/ 163 h 187"/>
                <a:gd name="T26" fmla="*/ 54 w 84"/>
                <a:gd name="T27" fmla="*/ 160 h 187"/>
                <a:gd name="T28" fmla="*/ 57 w 84"/>
                <a:gd name="T29" fmla="*/ 156 h 187"/>
                <a:gd name="T30" fmla="*/ 60 w 84"/>
                <a:gd name="T31" fmla="*/ 151 h 187"/>
                <a:gd name="T32" fmla="*/ 61 w 84"/>
                <a:gd name="T33" fmla="*/ 145 h 187"/>
                <a:gd name="T34" fmla="*/ 61 w 84"/>
                <a:gd name="T35" fmla="*/ 42 h 187"/>
                <a:gd name="T36" fmla="*/ 60 w 84"/>
                <a:gd name="T37" fmla="*/ 36 h 187"/>
                <a:gd name="T38" fmla="*/ 57 w 84"/>
                <a:gd name="T39" fmla="*/ 31 h 187"/>
                <a:gd name="T40" fmla="*/ 54 w 84"/>
                <a:gd name="T41" fmla="*/ 27 h 187"/>
                <a:gd name="T42" fmla="*/ 48 w 84"/>
                <a:gd name="T43" fmla="*/ 24 h 187"/>
                <a:gd name="T44" fmla="*/ 42 w 84"/>
                <a:gd name="T45" fmla="*/ 24 h 187"/>
                <a:gd name="T46" fmla="*/ 42 w 84"/>
                <a:gd name="T47" fmla="*/ 0 h 187"/>
                <a:gd name="T48" fmla="*/ 58 w 84"/>
                <a:gd name="T49" fmla="*/ 3 h 187"/>
                <a:gd name="T50" fmla="*/ 72 w 84"/>
                <a:gd name="T51" fmla="*/ 12 h 187"/>
                <a:gd name="T52" fmla="*/ 81 w 84"/>
                <a:gd name="T53" fmla="*/ 25 h 187"/>
                <a:gd name="T54" fmla="*/ 84 w 84"/>
                <a:gd name="T55" fmla="*/ 42 h 187"/>
                <a:gd name="T56" fmla="*/ 84 w 84"/>
                <a:gd name="T57" fmla="*/ 145 h 187"/>
                <a:gd name="T58" fmla="*/ 81 w 84"/>
                <a:gd name="T59" fmla="*/ 162 h 187"/>
                <a:gd name="T60" fmla="*/ 72 w 84"/>
                <a:gd name="T61" fmla="*/ 175 h 187"/>
                <a:gd name="T62" fmla="*/ 58 w 84"/>
                <a:gd name="T63" fmla="*/ 184 h 187"/>
                <a:gd name="T64" fmla="*/ 42 w 84"/>
                <a:gd name="T65" fmla="*/ 187 h 187"/>
                <a:gd name="T66" fmla="*/ 25 w 84"/>
                <a:gd name="T67" fmla="*/ 184 h 187"/>
                <a:gd name="T68" fmla="*/ 12 w 84"/>
                <a:gd name="T69" fmla="*/ 175 h 187"/>
                <a:gd name="T70" fmla="*/ 3 w 84"/>
                <a:gd name="T71" fmla="*/ 162 h 187"/>
                <a:gd name="T72" fmla="*/ 0 w 84"/>
                <a:gd name="T73" fmla="*/ 145 h 187"/>
                <a:gd name="T74" fmla="*/ 0 w 84"/>
                <a:gd name="T75" fmla="*/ 42 h 187"/>
                <a:gd name="T76" fmla="*/ 3 w 84"/>
                <a:gd name="T77" fmla="*/ 25 h 187"/>
                <a:gd name="T78" fmla="*/ 12 w 84"/>
                <a:gd name="T79" fmla="*/ 12 h 187"/>
                <a:gd name="T80" fmla="*/ 25 w 84"/>
                <a:gd name="T81" fmla="*/ 3 h 187"/>
                <a:gd name="T82" fmla="*/ 42 w 84"/>
                <a:gd name="T8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187">
                  <a:moveTo>
                    <a:pt x="42" y="24"/>
                  </a:moveTo>
                  <a:lnTo>
                    <a:pt x="36" y="24"/>
                  </a:lnTo>
                  <a:lnTo>
                    <a:pt x="31" y="27"/>
                  </a:lnTo>
                  <a:lnTo>
                    <a:pt x="27" y="31"/>
                  </a:lnTo>
                  <a:lnTo>
                    <a:pt x="24" y="36"/>
                  </a:lnTo>
                  <a:lnTo>
                    <a:pt x="22" y="42"/>
                  </a:lnTo>
                  <a:lnTo>
                    <a:pt x="22" y="145"/>
                  </a:lnTo>
                  <a:lnTo>
                    <a:pt x="24" y="151"/>
                  </a:lnTo>
                  <a:lnTo>
                    <a:pt x="27" y="156"/>
                  </a:lnTo>
                  <a:lnTo>
                    <a:pt x="31" y="160"/>
                  </a:lnTo>
                  <a:lnTo>
                    <a:pt x="36" y="163"/>
                  </a:lnTo>
                  <a:lnTo>
                    <a:pt x="42" y="163"/>
                  </a:lnTo>
                  <a:lnTo>
                    <a:pt x="48" y="163"/>
                  </a:lnTo>
                  <a:lnTo>
                    <a:pt x="54" y="160"/>
                  </a:lnTo>
                  <a:lnTo>
                    <a:pt x="57" y="156"/>
                  </a:lnTo>
                  <a:lnTo>
                    <a:pt x="60" y="151"/>
                  </a:lnTo>
                  <a:lnTo>
                    <a:pt x="61" y="145"/>
                  </a:lnTo>
                  <a:lnTo>
                    <a:pt x="61" y="42"/>
                  </a:lnTo>
                  <a:lnTo>
                    <a:pt x="60" y="36"/>
                  </a:lnTo>
                  <a:lnTo>
                    <a:pt x="57" y="31"/>
                  </a:lnTo>
                  <a:lnTo>
                    <a:pt x="54" y="27"/>
                  </a:lnTo>
                  <a:lnTo>
                    <a:pt x="48" y="24"/>
                  </a:lnTo>
                  <a:lnTo>
                    <a:pt x="42" y="24"/>
                  </a:lnTo>
                  <a:close/>
                  <a:moveTo>
                    <a:pt x="42" y="0"/>
                  </a:moveTo>
                  <a:lnTo>
                    <a:pt x="58" y="3"/>
                  </a:lnTo>
                  <a:lnTo>
                    <a:pt x="72" y="12"/>
                  </a:lnTo>
                  <a:lnTo>
                    <a:pt x="81" y="25"/>
                  </a:lnTo>
                  <a:lnTo>
                    <a:pt x="84" y="42"/>
                  </a:lnTo>
                  <a:lnTo>
                    <a:pt x="84" y="145"/>
                  </a:lnTo>
                  <a:lnTo>
                    <a:pt x="81" y="162"/>
                  </a:lnTo>
                  <a:lnTo>
                    <a:pt x="72" y="175"/>
                  </a:lnTo>
                  <a:lnTo>
                    <a:pt x="58" y="184"/>
                  </a:lnTo>
                  <a:lnTo>
                    <a:pt x="42" y="187"/>
                  </a:lnTo>
                  <a:lnTo>
                    <a:pt x="25" y="184"/>
                  </a:lnTo>
                  <a:lnTo>
                    <a:pt x="12" y="175"/>
                  </a:lnTo>
                  <a:lnTo>
                    <a:pt x="3" y="162"/>
                  </a:lnTo>
                  <a:lnTo>
                    <a:pt x="0" y="145"/>
                  </a:lnTo>
                  <a:lnTo>
                    <a:pt x="0" y="42"/>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6" name="Freeform 384">
              <a:extLst>
                <a:ext uri="{FF2B5EF4-FFF2-40B4-BE49-F238E27FC236}">
                  <a16:creationId xmlns:a16="http://schemas.microsoft.com/office/drawing/2014/main" id="{31E7FC94-8DB7-4E70-9DCD-78BA2CF07F0B}"/>
                </a:ext>
              </a:extLst>
            </p:cNvPr>
            <p:cNvSpPr>
              <a:spLocks noEditPoints="1"/>
            </p:cNvSpPr>
            <p:nvPr/>
          </p:nvSpPr>
          <p:spPr bwMode="auto">
            <a:xfrm>
              <a:off x="3397251" y="1785938"/>
              <a:ext cx="679450" cy="492125"/>
            </a:xfrm>
            <a:custGeom>
              <a:avLst/>
              <a:gdLst>
                <a:gd name="T0" fmla="*/ 23 w 858"/>
                <a:gd name="T1" fmla="*/ 23 h 621"/>
                <a:gd name="T2" fmla="*/ 23 w 858"/>
                <a:gd name="T3" fmla="*/ 598 h 621"/>
                <a:gd name="T4" fmla="*/ 835 w 858"/>
                <a:gd name="T5" fmla="*/ 598 h 621"/>
                <a:gd name="T6" fmla="*/ 835 w 858"/>
                <a:gd name="T7" fmla="*/ 23 h 621"/>
                <a:gd name="T8" fmla="*/ 23 w 858"/>
                <a:gd name="T9" fmla="*/ 23 h 621"/>
                <a:gd name="T10" fmla="*/ 0 w 858"/>
                <a:gd name="T11" fmla="*/ 0 h 621"/>
                <a:gd name="T12" fmla="*/ 858 w 858"/>
                <a:gd name="T13" fmla="*/ 0 h 621"/>
                <a:gd name="T14" fmla="*/ 858 w 858"/>
                <a:gd name="T15" fmla="*/ 621 h 621"/>
                <a:gd name="T16" fmla="*/ 0 w 858"/>
                <a:gd name="T17" fmla="*/ 621 h 621"/>
                <a:gd name="T18" fmla="*/ 0 w 858"/>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8" h="621">
                  <a:moveTo>
                    <a:pt x="23" y="23"/>
                  </a:moveTo>
                  <a:lnTo>
                    <a:pt x="23" y="598"/>
                  </a:lnTo>
                  <a:lnTo>
                    <a:pt x="835" y="598"/>
                  </a:lnTo>
                  <a:lnTo>
                    <a:pt x="835" y="23"/>
                  </a:lnTo>
                  <a:lnTo>
                    <a:pt x="23" y="23"/>
                  </a:lnTo>
                  <a:close/>
                  <a:moveTo>
                    <a:pt x="0" y="0"/>
                  </a:moveTo>
                  <a:lnTo>
                    <a:pt x="858" y="0"/>
                  </a:lnTo>
                  <a:lnTo>
                    <a:pt x="858" y="621"/>
                  </a:lnTo>
                  <a:lnTo>
                    <a:pt x="0" y="6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7" name="Freeform 385">
              <a:extLst>
                <a:ext uri="{FF2B5EF4-FFF2-40B4-BE49-F238E27FC236}">
                  <a16:creationId xmlns:a16="http://schemas.microsoft.com/office/drawing/2014/main" id="{A3D88553-7F84-4D0E-A659-C6A54395AC22}"/>
                </a:ext>
              </a:extLst>
            </p:cNvPr>
            <p:cNvSpPr>
              <a:spLocks noEditPoints="1"/>
            </p:cNvSpPr>
            <p:nvPr/>
          </p:nvSpPr>
          <p:spPr bwMode="auto">
            <a:xfrm>
              <a:off x="3313113" y="1754188"/>
              <a:ext cx="874713" cy="554037"/>
            </a:xfrm>
            <a:custGeom>
              <a:avLst/>
              <a:gdLst>
                <a:gd name="T0" fmla="*/ 45 w 1102"/>
                <a:gd name="T1" fmla="*/ 24 h 697"/>
                <a:gd name="T2" fmla="*/ 37 w 1102"/>
                <a:gd name="T3" fmla="*/ 24 h 697"/>
                <a:gd name="T4" fmla="*/ 31 w 1102"/>
                <a:gd name="T5" fmla="*/ 27 h 697"/>
                <a:gd name="T6" fmla="*/ 27 w 1102"/>
                <a:gd name="T7" fmla="*/ 32 h 697"/>
                <a:gd name="T8" fmla="*/ 24 w 1102"/>
                <a:gd name="T9" fmla="*/ 38 h 697"/>
                <a:gd name="T10" fmla="*/ 24 w 1102"/>
                <a:gd name="T11" fmla="*/ 45 h 697"/>
                <a:gd name="T12" fmla="*/ 24 w 1102"/>
                <a:gd name="T13" fmla="*/ 654 h 697"/>
                <a:gd name="T14" fmla="*/ 24 w 1102"/>
                <a:gd name="T15" fmla="*/ 660 h 697"/>
                <a:gd name="T16" fmla="*/ 27 w 1102"/>
                <a:gd name="T17" fmla="*/ 666 h 697"/>
                <a:gd name="T18" fmla="*/ 31 w 1102"/>
                <a:gd name="T19" fmla="*/ 670 h 697"/>
                <a:gd name="T20" fmla="*/ 37 w 1102"/>
                <a:gd name="T21" fmla="*/ 673 h 697"/>
                <a:gd name="T22" fmla="*/ 45 w 1102"/>
                <a:gd name="T23" fmla="*/ 675 h 697"/>
                <a:gd name="T24" fmla="*/ 1059 w 1102"/>
                <a:gd name="T25" fmla="*/ 675 h 697"/>
                <a:gd name="T26" fmla="*/ 1065 w 1102"/>
                <a:gd name="T27" fmla="*/ 673 h 697"/>
                <a:gd name="T28" fmla="*/ 1071 w 1102"/>
                <a:gd name="T29" fmla="*/ 670 h 697"/>
                <a:gd name="T30" fmla="*/ 1075 w 1102"/>
                <a:gd name="T31" fmla="*/ 666 h 697"/>
                <a:gd name="T32" fmla="*/ 1078 w 1102"/>
                <a:gd name="T33" fmla="*/ 660 h 697"/>
                <a:gd name="T34" fmla="*/ 1080 w 1102"/>
                <a:gd name="T35" fmla="*/ 654 h 697"/>
                <a:gd name="T36" fmla="*/ 1080 w 1102"/>
                <a:gd name="T37" fmla="*/ 45 h 697"/>
                <a:gd name="T38" fmla="*/ 1078 w 1102"/>
                <a:gd name="T39" fmla="*/ 38 h 697"/>
                <a:gd name="T40" fmla="*/ 1075 w 1102"/>
                <a:gd name="T41" fmla="*/ 32 h 697"/>
                <a:gd name="T42" fmla="*/ 1071 w 1102"/>
                <a:gd name="T43" fmla="*/ 27 h 697"/>
                <a:gd name="T44" fmla="*/ 1065 w 1102"/>
                <a:gd name="T45" fmla="*/ 24 h 697"/>
                <a:gd name="T46" fmla="*/ 1059 w 1102"/>
                <a:gd name="T47" fmla="*/ 24 h 697"/>
                <a:gd name="T48" fmla="*/ 45 w 1102"/>
                <a:gd name="T49" fmla="*/ 24 h 697"/>
                <a:gd name="T50" fmla="*/ 45 w 1102"/>
                <a:gd name="T51" fmla="*/ 0 h 697"/>
                <a:gd name="T52" fmla="*/ 1059 w 1102"/>
                <a:gd name="T53" fmla="*/ 0 h 697"/>
                <a:gd name="T54" fmla="*/ 1075 w 1102"/>
                <a:gd name="T55" fmla="*/ 5 h 697"/>
                <a:gd name="T56" fmla="*/ 1089 w 1102"/>
                <a:gd name="T57" fmla="*/ 14 h 697"/>
                <a:gd name="T58" fmla="*/ 1099 w 1102"/>
                <a:gd name="T59" fmla="*/ 27 h 697"/>
                <a:gd name="T60" fmla="*/ 1102 w 1102"/>
                <a:gd name="T61" fmla="*/ 45 h 697"/>
                <a:gd name="T62" fmla="*/ 1102 w 1102"/>
                <a:gd name="T63" fmla="*/ 654 h 697"/>
                <a:gd name="T64" fmla="*/ 1099 w 1102"/>
                <a:gd name="T65" fmla="*/ 670 h 697"/>
                <a:gd name="T66" fmla="*/ 1089 w 1102"/>
                <a:gd name="T67" fmla="*/ 684 h 697"/>
                <a:gd name="T68" fmla="*/ 1075 w 1102"/>
                <a:gd name="T69" fmla="*/ 694 h 697"/>
                <a:gd name="T70" fmla="*/ 1059 w 1102"/>
                <a:gd name="T71" fmla="*/ 697 h 697"/>
                <a:gd name="T72" fmla="*/ 45 w 1102"/>
                <a:gd name="T73" fmla="*/ 697 h 697"/>
                <a:gd name="T74" fmla="*/ 27 w 1102"/>
                <a:gd name="T75" fmla="*/ 694 h 697"/>
                <a:gd name="T76" fmla="*/ 13 w 1102"/>
                <a:gd name="T77" fmla="*/ 684 h 697"/>
                <a:gd name="T78" fmla="*/ 4 w 1102"/>
                <a:gd name="T79" fmla="*/ 670 h 697"/>
                <a:gd name="T80" fmla="*/ 0 w 1102"/>
                <a:gd name="T81" fmla="*/ 654 h 697"/>
                <a:gd name="T82" fmla="*/ 0 w 1102"/>
                <a:gd name="T83" fmla="*/ 45 h 697"/>
                <a:gd name="T84" fmla="*/ 4 w 1102"/>
                <a:gd name="T85" fmla="*/ 27 h 697"/>
                <a:gd name="T86" fmla="*/ 13 w 1102"/>
                <a:gd name="T87" fmla="*/ 14 h 697"/>
                <a:gd name="T88" fmla="*/ 27 w 1102"/>
                <a:gd name="T89" fmla="*/ 5 h 697"/>
                <a:gd name="T90" fmla="*/ 45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5" y="24"/>
                  </a:moveTo>
                  <a:lnTo>
                    <a:pt x="37" y="24"/>
                  </a:lnTo>
                  <a:lnTo>
                    <a:pt x="31" y="27"/>
                  </a:lnTo>
                  <a:lnTo>
                    <a:pt x="27" y="32"/>
                  </a:lnTo>
                  <a:lnTo>
                    <a:pt x="24" y="38"/>
                  </a:lnTo>
                  <a:lnTo>
                    <a:pt x="24" y="45"/>
                  </a:lnTo>
                  <a:lnTo>
                    <a:pt x="24" y="654"/>
                  </a:lnTo>
                  <a:lnTo>
                    <a:pt x="24" y="660"/>
                  </a:lnTo>
                  <a:lnTo>
                    <a:pt x="27" y="666"/>
                  </a:lnTo>
                  <a:lnTo>
                    <a:pt x="31" y="670"/>
                  </a:lnTo>
                  <a:lnTo>
                    <a:pt x="37" y="673"/>
                  </a:lnTo>
                  <a:lnTo>
                    <a:pt x="45" y="675"/>
                  </a:lnTo>
                  <a:lnTo>
                    <a:pt x="1059" y="675"/>
                  </a:lnTo>
                  <a:lnTo>
                    <a:pt x="1065" y="673"/>
                  </a:lnTo>
                  <a:lnTo>
                    <a:pt x="1071" y="670"/>
                  </a:lnTo>
                  <a:lnTo>
                    <a:pt x="1075" y="666"/>
                  </a:lnTo>
                  <a:lnTo>
                    <a:pt x="1078" y="660"/>
                  </a:lnTo>
                  <a:lnTo>
                    <a:pt x="1080" y="654"/>
                  </a:lnTo>
                  <a:lnTo>
                    <a:pt x="1080" y="45"/>
                  </a:lnTo>
                  <a:lnTo>
                    <a:pt x="1078" y="38"/>
                  </a:lnTo>
                  <a:lnTo>
                    <a:pt x="1075" y="32"/>
                  </a:lnTo>
                  <a:lnTo>
                    <a:pt x="1071" y="27"/>
                  </a:lnTo>
                  <a:lnTo>
                    <a:pt x="1065" y="24"/>
                  </a:lnTo>
                  <a:lnTo>
                    <a:pt x="1059" y="24"/>
                  </a:lnTo>
                  <a:lnTo>
                    <a:pt x="45" y="24"/>
                  </a:lnTo>
                  <a:close/>
                  <a:moveTo>
                    <a:pt x="45" y="0"/>
                  </a:moveTo>
                  <a:lnTo>
                    <a:pt x="1059" y="0"/>
                  </a:lnTo>
                  <a:lnTo>
                    <a:pt x="1075" y="5"/>
                  </a:lnTo>
                  <a:lnTo>
                    <a:pt x="1089" y="14"/>
                  </a:lnTo>
                  <a:lnTo>
                    <a:pt x="1099" y="27"/>
                  </a:lnTo>
                  <a:lnTo>
                    <a:pt x="1102" y="45"/>
                  </a:lnTo>
                  <a:lnTo>
                    <a:pt x="1102" y="654"/>
                  </a:lnTo>
                  <a:lnTo>
                    <a:pt x="1099" y="670"/>
                  </a:lnTo>
                  <a:lnTo>
                    <a:pt x="1089" y="684"/>
                  </a:lnTo>
                  <a:lnTo>
                    <a:pt x="1075" y="694"/>
                  </a:lnTo>
                  <a:lnTo>
                    <a:pt x="1059" y="697"/>
                  </a:lnTo>
                  <a:lnTo>
                    <a:pt x="45" y="697"/>
                  </a:lnTo>
                  <a:lnTo>
                    <a:pt x="27" y="694"/>
                  </a:lnTo>
                  <a:lnTo>
                    <a:pt x="13" y="684"/>
                  </a:lnTo>
                  <a:lnTo>
                    <a:pt x="4" y="670"/>
                  </a:lnTo>
                  <a:lnTo>
                    <a:pt x="0" y="654"/>
                  </a:lnTo>
                  <a:lnTo>
                    <a:pt x="0" y="45"/>
                  </a:lnTo>
                  <a:lnTo>
                    <a:pt x="4" y="27"/>
                  </a:lnTo>
                  <a:lnTo>
                    <a:pt x="13" y="14"/>
                  </a:lnTo>
                  <a:lnTo>
                    <a:pt x="2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8" name="Freeform 386">
              <a:extLst>
                <a:ext uri="{FF2B5EF4-FFF2-40B4-BE49-F238E27FC236}">
                  <a16:creationId xmlns:a16="http://schemas.microsoft.com/office/drawing/2014/main" id="{20F49F0B-DE25-4BC8-9652-A69F9381BCD3}"/>
                </a:ext>
              </a:extLst>
            </p:cNvPr>
            <p:cNvSpPr>
              <a:spLocks/>
            </p:cNvSpPr>
            <p:nvPr/>
          </p:nvSpPr>
          <p:spPr bwMode="auto">
            <a:xfrm>
              <a:off x="3343276" y="1957388"/>
              <a:ext cx="33338" cy="147637"/>
            </a:xfrm>
            <a:custGeom>
              <a:avLst/>
              <a:gdLst>
                <a:gd name="T0" fmla="*/ 21 w 42"/>
                <a:gd name="T1" fmla="*/ 0 h 187"/>
                <a:gd name="T2" fmla="*/ 27 w 42"/>
                <a:gd name="T3" fmla="*/ 2 h 187"/>
                <a:gd name="T4" fmla="*/ 33 w 42"/>
                <a:gd name="T5" fmla="*/ 5 h 187"/>
                <a:gd name="T6" fmla="*/ 38 w 42"/>
                <a:gd name="T7" fmla="*/ 9 h 187"/>
                <a:gd name="T8" fmla="*/ 41 w 42"/>
                <a:gd name="T9" fmla="*/ 15 h 187"/>
                <a:gd name="T10" fmla="*/ 42 w 42"/>
                <a:gd name="T11" fmla="*/ 21 h 187"/>
                <a:gd name="T12" fmla="*/ 42 w 42"/>
                <a:gd name="T13" fmla="*/ 166 h 187"/>
                <a:gd name="T14" fmla="*/ 41 w 42"/>
                <a:gd name="T15" fmla="*/ 172 h 187"/>
                <a:gd name="T16" fmla="*/ 38 w 42"/>
                <a:gd name="T17" fmla="*/ 178 h 187"/>
                <a:gd name="T18" fmla="*/ 33 w 42"/>
                <a:gd name="T19" fmla="*/ 182 h 187"/>
                <a:gd name="T20" fmla="*/ 27 w 42"/>
                <a:gd name="T21" fmla="*/ 185 h 187"/>
                <a:gd name="T22" fmla="*/ 21 w 42"/>
                <a:gd name="T23" fmla="*/ 187 h 187"/>
                <a:gd name="T24" fmla="*/ 15 w 42"/>
                <a:gd name="T25" fmla="*/ 185 h 187"/>
                <a:gd name="T26" fmla="*/ 9 w 42"/>
                <a:gd name="T27" fmla="*/ 182 h 187"/>
                <a:gd name="T28" fmla="*/ 5 w 42"/>
                <a:gd name="T29" fmla="*/ 178 h 187"/>
                <a:gd name="T30" fmla="*/ 2 w 42"/>
                <a:gd name="T31" fmla="*/ 172 h 187"/>
                <a:gd name="T32" fmla="*/ 0 w 42"/>
                <a:gd name="T33" fmla="*/ 166 h 187"/>
                <a:gd name="T34" fmla="*/ 0 w 42"/>
                <a:gd name="T35" fmla="*/ 21 h 187"/>
                <a:gd name="T36" fmla="*/ 2 w 42"/>
                <a:gd name="T37" fmla="*/ 15 h 187"/>
                <a:gd name="T38" fmla="*/ 5 w 42"/>
                <a:gd name="T39" fmla="*/ 9 h 187"/>
                <a:gd name="T40" fmla="*/ 9 w 42"/>
                <a:gd name="T41" fmla="*/ 5 h 187"/>
                <a:gd name="T42" fmla="*/ 15 w 42"/>
                <a:gd name="T43" fmla="*/ 2 h 187"/>
                <a:gd name="T44" fmla="*/ 21 w 42"/>
                <a:gd name="T4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7">
                  <a:moveTo>
                    <a:pt x="21" y="0"/>
                  </a:moveTo>
                  <a:lnTo>
                    <a:pt x="27" y="2"/>
                  </a:lnTo>
                  <a:lnTo>
                    <a:pt x="33" y="5"/>
                  </a:lnTo>
                  <a:lnTo>
                    <a:pt x="38" y="9"/>
                  </a:lnTo>
                  <a:lnTo>
                    <a:pt x="41" y="15"/>
                  </a:lnTo>
                  <a:lnTo>
                    <a:pt x="42" y="21"/>
                  </a:lnTo>
                  <a:lnTo>
                    <a:pt x="42" y="166"/>
                  </a:lnTo>
                  <a:lnTo>
                    <a:pt x="41" y="172"/>
                  </a:lnTo>
                  <a:lnTo>
                    <a:pt x="38" y="178"/>
                  </a:lnTo>
                  <a:lnTo>
                    <a:pt x="33" y="182"/>
                  </a:lnTo>
                  <a:lnTo>
                    <a:pt x="27" y="185"/>
                  </a:lnTo>
                  <a:lnTo>
                    <a:pt x="21" y="187"/>
                  </a:lnTo>
                  <a:lnTo>
                    <a:pt x="15" y="185"/>
                  </a:lnTo>
                  <a:lnTo>
                    <a:pt x="9" y="182"/>
                  </a:lnTo>
                  <a:lnTo>
                    <a:pt x="5" y="178"/>
                  </a:lnTo>
                  <a:lnTo>
                    <a:pt x="2" y="172"/>
                  </a:lnTo>
                  <a:lnTo>
                    <a:pt x="0" y="166"/>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9" name="Freeform 387">
              <a:extLst>
                <a:ext uri="{FF2B5EF4-FFF2-40B4-BE49-F238E27FC236}">
                  <a16:creationId xmlns:a16="http://schemas.microsoft.com/office/drawing/2014/main" id="{4A6142C7-E85D-4DBC-854F-EC5ED12157B5}"/>
                </a:ext>
              </a:extLst>
            </p:cNvPr>
            <p:cNvSpPr>
              <a:spLocks noEditPoints="1"/>
            </p:cNvSpPr>
            <p:nvPr/>
          </p:nvSpPr>
          <p:spPr bwMode="auto">
            <a:xfrm>
              <a:off x="4152901" y="728663"/>
              <a:ext cx="66675" cy="147637"/>
            </a:xfrm>
            <a:custGeom>
              <a:avLst/>
              <a:gdLst>
                <a:gd name="T0" fmla="*/ 42 w 84"/>
                <a:gd name="T1" fmla="*/ 24 h 187"/>
                <a:gd name="T2" fmla="*/ 36 w 84"/>
                <a:gd name="T3" fmla="*/ 24 h 187"/>
                <a:gd name="T4" fmla="*/ 32 w 84"/>
                <a:gd name="T5" fmla="*/ 27 h 187"/>
                <a:gd name="T6" fmla="*/ 27 w 84"/>
                <a:gd name="T7" fmla="*/ 32 h 187"/>
                <a:gd name="T8" fmla="*/ 24 w 84"/>
                <a:gd name="T9" fmla="*/ 36 h 187"/>
                <a:gd name="T10" fmla="*/ 24 w 84"/>
                <a:gd name="T11" fmla="*/ 42 h 187"/>
                <a:gd name="T12" fmla="*/ 24 w 84"/>
                <a:gd name="T13" fmla="*/ 145 h 187"/>
                <a:gd name="T14" fmla="*/ 24 w 84"/>
                <a:gd name="T15" fmla="*/ 151 h 187"/>
                <a:gd name="T16" fmla="*/ 27 w 84"/>
                <a:gd name="T17" fmla="*/ 156 h 187"/>
                <a:gd name="T18" fmla="*/ 32 w 84"/>
                <a:gd name="T19" fmla="*/ 160 h 187"/>
                <a:gd name="T20" fmla="*/ 36 w 84"/>
                <a:gd name="T21" fmla="*/ 163 h 187"/>
                <a:gd name="T22" fmla="*/ 42 w 84"/>
                <a:gd name="T23" fmla="*/ 163 h 187"/>
                <a:gd name="T24" fmla="*/ 48 w 84"/>
                <a:gd name="T25" fmla="*/ 163 h 187"/>
                <a:gd name="T26" fmla="*/ 54 w 84"/>
                <a:gd name="T27" fmla="*/ 160 h 187"/>
                <a:gd name="T28" fmla="*/ 57 w 84"/>
                <a:gd name="T29" fmla="*/ 156 h 187"/>
                <a:gd name="T30" fmla="*/ 60 w 84"/>
                <a:gd name="T31" fmla="*/ 151 h 187"/>
                <a:gd name="T32" fmla="*/ 61 w 84"/>
                <a:gd name="T33" fmla="*/ 145 h 187"/>
                <a:gd name="T34" fmla="*/ 61 w 84"/>
                <a:gd name="T35" fmla="*/ 42 h 187"/>
                <a:gd name="T36" fmla="*/ 60 w 84"/>
                <a:gd name="T37" fmla="*/ 36 h 187"/>
                <a:gd name="T38" fmla="*/ 57 w 84"/>
                <a:gd name="T39" fmla="*/ 32 h 187"/>
                <a:gd name="T40" fmla="*/ 54 w 84"/>
                <a:gd name="T41" fmla="*/ 27 h 187"/>
                <a:gd name="T42" fmla="*/ 48 w 84"/>
                <a:gd name="T43" fmla="*/ 24 h 187"/>
                <a:gd name="T44" fmla="*/ 42 w 84"/>
                <a:gd name="T45" fmla="*/ 24 h 187"/>
                <a:gd name="T46" fmla="*/ 42 w 84"/>
                <a:gd name="T47" fmla="*/ 0 h 187"/>
                <a:gd name="T48" fmla="*/ 58 w 84"/>
                <a:gd name="T49" fmla="*/ 3 h 187"/>
                <a:gd name="T50" fmla="*/ 72 w 84"/>
                <a:gd name="T51" fmla="*/ 12 h 187"/>
                <a:gd name="T52" fmla="*/ 81 w 84"/>
                <a:gd name="T53" fmla="*/ 26 h 187"/>
                <a:gd name="T54" fmla="*/ 84 w 84"/>
                <a:gd name="T55" fmla="*/ 42 h 187"/>
                <a:gd name="T56" fmla="*/ 84 w 84"/>
                <a:gd name="T57" fmla="*/ 145 h 187"/>
                <a:gd name="T58" fmla="*/ 81 w 84"/>
                <a:gd name="T59" fmla="*/ 162 h 187"/>
                <a:gd name="T60" fmla="*/ 72 w 84"/>
                <a:gd name="T61" fmla="*/ 175 h 187"/>
                <a:gd name="T62" fmla="*/ 58 w 84"/>
                <a:gd name="T63" fmla="*/ 184 h 187"/>
                <a:gd name="T64" fmla="*/ 42 w 84"/>
                <a:gd name="T65" fmla="*/ 187 h 187"/>
                <a:gd name="T66" fmla="*/ 26 w 84"/>
                <a:gd name="T67" fmla="*/ 184 h 187"/>
                <a:gd name="T68" fmla="*/ 12 w 84"/>
                <a:gd name="T69" fmla="*/ 175 h 187"/>
                <a:gd name="T70" fmla="*/ 3 w 84"/>
                <a:gd name="T71" fmla="*/ 162 h 187"/>
                <a:gd name="T72" fmla="*/ 0 w 84"/>
                <a:gd name="T73" fmla="*/ 145 h 187"/>
                <a:gd name="T74" fmla="*/ 0 w 84"/>
                <a:gd name="T75" fmla="*/ 42 h 187"/>
                <a:gd name="T76" fmla="*/ 3 w 84"/>
                <a:gd name="T77" fmla="*/ 26 h 187"/>
                <a:gd name="T78" fmla="*/ 12 w 84"/>
                <a:gd name="T79" fmla="*/ 12 h 187"/>
                <a:gd name="T80" fmla="*/ 26 w 84"/>
                <a:gd name="T81" fmla="*/ 3 h 187"/>
                <a:gd name="T82" fmla="*/ 42 w 84"/>
                <a:gd name="T8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187">
                  <a:moveTo>
                    <a:pt x="42" y="24"/>
                  </a:moveTo>
                  <a:lnTo>
                    <a:pt x="36" y="24"/>
                  </a:lnTo>
                  <a:lnTo>
                    <a:pt x="32" y="27"/>
                  </a:lnTo>
                  <a:lnTo>
                    <a:pt x="27" y="32"/>
                  </a:lnTo>
                  <a:lnTo>
                    <a:pt x="24" y="36"/>
                  </a:lnTo>
                  <a:lnTo>
                    <a:pt x="24" y="42"/>
                  </a:lnTo>
                  <a:lnTo>
                    <a:pt x="24" y="145"/>
                  </a:lnTo>
                  <a:lnTo>
                    <a:pt x="24" y="151"/>
                  </a:lnTo>
                  <a:lnTo>
                    <a:pt x="27" y="156"/>
                  </a:lnTo>
                  <a:lnTo>
                    <a:pt x="32" y="160"/>
                  </a:lnTo>
                  <a:lnTo>
                    <a:pt x="36" y="163"/>
                  </a:lnTo>
                  <a:lnTo>
                    <a:pt x="42" y="163"/>
                  </a:lnTo>
                  <a:lnTo>
                    <a:pt x="48" y="163"/>
                  </a:lnTo>
                  <a:lnTo>
                    <a:pt x="54" y="160"/>
                  </a:lnTo>
                  <a:lnTo>
                    <a:pt x="57" y="156"/>
                  </a:lnTo>
                  <a:lnTo>
                    <a:pt x="60" y="151"/>
                  </a:lnTo>
                  <a:lnTo>
                    <a:pt x="61" y="145"/>
                  </a:lnTo>
                  <a:lnTo>
                    <a:pt x="61" y="42"/>
                  </a:lnTo>
                  <a:lnTo>
                    <a:pt x="60" y="36"/>
                  </a:lnTo>
                  <a:lnTo>
                    <a:pt x="57" y="32"/>
                  </a:lnTo>
                  <a:lnTo>
                    <a:pt x="54" y="27"/>
                  </a:lnTo>
                  <a:lnTo>
                    <a:pt x="48" y="24"/>
                  </a:lnTo>
                  <a:lnTo>
                    <a:pt x="42" y="24"/>
                  </a:lnTo>
                  <a:close/>
                  <a:moveTo>
                    <a:pt x="42" y="0"/>
                  </a:moveTo>
                  <a:lnTo>
                    <a:pt x="58" y="3"/>
                  </a:lnTo>
                  <a:lnTo>
                    <a:pt x="72" y="12"/>
                  </a:lnTo>
                  <a:lnTo>
                    <a:pt x="81" y="26"/>
                  </a:lnTo>
                  <a:lnTo>
                    <a:pt x="84" y="42"/>
                  </a:lnTo>
                  <a:lnTo>
                    <a:pt x="84" y="145"/>
                  </a:lnTo>
                  <a:lnTo>
                    <a:pt x="81" y="162"/>
                  </a:lnTo>
                  <a:lnTo>
                    <a:pt x="72" y="175"/>
                  </a:lnTo>
                  <a:lnTo>
                    <a:pt x="58" y="184"/>
                  </a:lnTo>
                  <a:lnTo>
                    <a:pt x="42" y="187"/>
                  </a:lnTo>
                  <a:lnTo>
                    <a:pt x="26" y="184"/>
                  </a:lnTo>
                  <a:lnTo>
                    <a:pt x="12" y="175"/>
                  </a:lnTo>
                  <a:lnTo>
                    <a:pt x="3" y="162"/>
                  </a:lnTo>
                  <a:lnTo>
                    <a:pt x="0" y="145"/>
                  </a:lnTo>
                  <a:lnTo>
                    <a:pt x="0" y="42"/>
                  </a:lnTo>
                  <a:lnTo>
                    <a:pt x="3" y="26"/>
                  </a:lnTo>
                  <a:lnTo>
                    <a:pt x="12" y="12"/>
                  </a:lnTo>
                  <a:lnTo>
                    <a:pt x="26"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0" name="Freeform 388">
              <a:extLst>
                <a:ext uri="{FF2B5EF4-FFF2-40B4-BE49-F238E27FC236}">
                  <a16:creationId xmlns:a16="http://schemas.microsoft.com/office/drawing/2014/main" id="{B5CCCEAD-0E1A-42B9-AF4D-163F22450594}"/>
                </a:ext>
              </a:extLst>
            </p:cNvPr>
            <p:cNvSpPr>
              <a:spLocks noEditPoints="1"/>
            </p:cNvSpPr>
            <p:nvPr/>
          </p:nvSpPr>
          <p:spPr bwMode="auto">
            <a:xfrm>
              <a:off x="3462338" y="555625"/>
              <a:ext cx="681038" cy="492125"/>
            </a:xfrm>
            <a:custGeom>
              <a:avLst/>
              <a:gdLst>
                <a:gd name="T0" fmla="*/ 22 w 858"/>
                <a:gd name="T1" fmla="*/ 23 h 621"/>
                <a:gd name="T2" fmla="*/ 22 w 858"/>
                <a:gd name="T3" fmla="*/ 598 h 621"/>
                <a:gd name="T4" fmla="*/ 834 w 858"/>
                <a:gd name="T5" fmla="*/ 598 h 621"/>
                <a:gd name="T6" fmla="*/ 834 w 858"/>
                <a:gd name="T7" fmla="*/ 23 h 621"/>
                <a:gd name="T8" fmla="*/ 22 w 858"/>
                <a:gd name="T9" fmla="*/ 23 h 621"/>
                <a:gd name="T10" fmla="*/ 0 w 858"/>
                <a:gd name="T11" fmla="*/ 0 h 621"/>
                <a:gd name="T12" fmla="*/ 858 w 858"/>
                <a:gd name="T13" fmla="*/ 0 h 621"/>
                <a:gd name="T14" fmla="*/ 858 w 858"/>
                <a:gd name="T15" fmla="*/ 621 h 621"/>
                <a:gd name="T16" fmla="*/ 0 w 858"/>
                <a:gd name="T17" fmla="*/ 621 h 621"/>
                <a:gd name="T18" fmla="*/ 0 w 858"/>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8" h="621">
                  <a:moveTo>
                    <a:pt x="22" y="23"/>
                  </a:moveTo>
                  <a:lnTo>
                    <a:pt x="22" y="598"/>
                  </a:lnTo>
                  <a:lnTo>
                    <a:pt x="834" y="598"/>
                  </a:lnTo>
                  <a:lnTo>
                    <a:pt x="834" y="23"/>
                  </a:lnTo>
                  <a:lnTo>
                    <a:pt x="22" y="23"/>
                  </a:lnTo>
                  <a:close/>
                  <a:moveTo>
                    <a:pt x="0" y="0"/>
                  </a:moveTo>
                  <a:lnTo>
                    <a:pt x="858" y="0"/>
                  </a:lnTo>
                  <a:lnTo>
                    <a:pt x="858" y="621"/>
                  </a:lnTo>
                  <a:lnTo>
                    <a:pt x="0" y="6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1" name="Freeform 389">
              <a:extLst>
                <a:ext uri="{FF2B5EF4-FFF2-40B4-BE49-F238E27FC236}">
                  <a16:creationId xmlns:a16="http://schemas.microsoft.com/office/drawing/2014/main" id="{B9B59100-7BCF-400A-850F-997371E7C4BF}"/>
                </a:ext>
              </a:extLst>
            </p:cNvPr>
            <p:cNvSpPr>
              <a:spLocks noEditPoints="1"/>
            </p:cNvSpPr>
            <p:nvPr/>
          </p:nvSpPr>
          <p:spPr bwMode="auto">
            <a:xfrm>
              <a:off x="3379788" y="525463"/>
              <a:ext cx="874713" cy="552450"/>
            </a:xfrm>
            <a:custGeom>
              <a:avLst/>
              <a:gdLst>
                <a:gd name="T0" fmla="*/ 45 w 1102"/>
                <a:gd name="T1" fmla="*/ 24 h 697"/>
                <a:gd name="T2" fmla="*/ 37 w 1102"/>
                <a:gd name="T3" fmla="*/ 24 h 697"/>
                <a:gd name="T4" fmla="*/ 31 w 1102"/>
                <a:gd name="T5" fmla="*/ 27 h 697"/>
                <a:gd name="T6" fmla="*/ 27 w 1102"/>
                <a:gd name="T7" fmla="*/ 32 h 697"/>
                <a:gd name="T8" fmla="*/ 24 w 1102"/>
                <a:gd name="T9" fmla="*/ 38 h 697"/>
                <a:gd name="T10" fmla="*/ 24 w 1102"/>
                <a:gd name="T11" fmla="*/ 45 h 697"/>
                <a:gd name="T12" fmla="*/ 24 w 1102"/>
                <a:gd name="T13" fmla="*/ 654 h 697"/>
                <a:gd name="T14" fmla="*/ 24 w 1102"/>
                <a:gd name="T15" fmla="*/ 660 h 697"/>
                <a:gd name="T16" fmla="*/ 27 w 1102"/>
                <a:gd name="T17" fmla="*/ 666 h 697"/>
                <a:gd name="T18" fmla="*/ 31 w 1102"/>
                <a:gd name="T19" fmla="*/ 670 h 697"/>
                <a:gd name="T20" fmla="*/ 37 w 1102"/>
                <a:gd name="T21" fmla="*/ 673 h 697"/>
                <a:gd name="T22" fmla="*/ 45 w 1102"/>
                <a:gd name="T23" fmla="*/ 675 h 697"/>
                <a:gd name="T24" fmla="*/ 1059 w 1102"/>
                <a:gd name="T25" fmla="*/ 675 h 697"/>
                <a:gd name="T26" fmla="*/ 1065 w 1102"/>
                <a:gd name="T27" fmla="*/ 673 h 697"/>
                <a:gd name="T28" fmla="*/ 1071 w 1102"/>
                <a:gd name="T29" fmla="*/ 670 h 697"/>
                <a:gd name="T30" fmla="*/ 1075 w 1102"/>
                <a:gd name="T31" fmla="*/ 666 h 697"/>
                <a:gd name="T32" fmla="*/ 1078 w 1102"/>
                <a:gd name="T33" fmla="*/ 660 h 697"/>
                <a:gd name="T34" fmla="*/ 1080 w 1102"/>
                <a:gd name="T35" fmla="*/ 654 h 697"/>
                <a:gd name="T36" fmla="*/ 1080 w 1102"/>
                <a:gd name="T37" fmla="*/ 45 h 697"/>
                <a:gd name="T38" fmla="*/ 1078 w 1102"/>
                <a:gd name="T39" fmla="*/ 38 h 697"/>
                <a:gd name="T40" fmla="*/ 1075 w 1102"/>
                <a:gd name="T41" fmla="*/ 32 h 697"/>
                <a:gd name="T42" fmla="*/ 1071 w 1102"/>
                <a:gd name="T43" fmla="*/ 27 h 697"/>
                <a:gd name="T44" fmla="*/ 1065 w 1102"/>
                <a:gd name="T45" fmla="*/ 24 h 697"/>
                <a:gd name="T46" fmla="*/ 1059 w 1102"/>
                <a:gd name="T47" fmla="*/ 24 h 697"/>
                <a:gd name="T48" fmla="*/ 45 w 1102"/>
                <a:gd name="T49" fmla="*/ 24 h 697"/>
                <a:gd name="T50" fmla="*/ 45 w 1102"/>
                <a:gd name="T51" fmla="*/ 0 h 697"/>
                <a:gd name="T52" fmla="*/ 1059 w 1102"/>
                <a:gd name="T53" fmla="*/ 0 h 697"/>
                <a:gd name="T54" fmla="*/ 1075 w 1102"/>
                <a:gd name="T55" fmla="*/ 5 h 697"/>
                <a:gd name="T56" fmla="*/ 1090 w 1102"/>
                <a:gd name="T57" fmla="*/ 14 h 697"/>
                <a:gd name="T58" fmla="*/ 1099 w 1102"/>
                <a:gd name="T59" fmla="*/ 27 h 697"/>
                <a:gd name="T60" fmla="*/ 1102 w 1102"/>
                <a:gd name="T61" fmla="*/ 45 h 697"/>
                <a:gd name="T62" fmla="*/ 1102 w 1102"/>
                <a:gd name="T63" fmla="*/ 654 h 697"/>
                <a:gd name="T64" fmla="*/ 1099 w 1102"/>
                <a:gd name="T65" fmla="*/ 670 h 697"/>
                <a:gd name="T66" fmla="*/ 1090 w 1102"/>
                <a:gd name="T67" fmla="*/ 684 h 697"/>
                <a:gd name="T68" fmla="*/ 1075 w 1102"/>
                <a:gd name="T69" fmla="*/ 694 h 697"/>
                <a:gd name="T70" fmla="*/ 1059 w 1102"/>
                <a:gd name="T71" fmla="*/ 697 h 697"/>
                <a:gd name="T72" fmla="*/ 45 w 1102"/>
                <a:gd name="T73" fmla="*/ 697 h 697"/>
                <a:gd name="T74" fmla="*/ 27 w 1102"/>
                <a:gd name="T75" fmla="*/ 694 h 697"/>
                <a:gd name="T76" fmla="*/ 13 w 1102"/>
                <a:gd name="T77" fmla="*/ 684 h 697"/>
                <a:gd name="T78" fmla="*/ 5 w 1102"/>
                <a:gd name="T79" fmla="*/ 670 h 697"/>
                <a:gd name="T80" fmla="*/ 0 w 1102"/>
                <a:gd name="T81" fmla="*/ 654 h 697"/>
                <a:gd name="T82" fmla="*/ 0 w 1102"/>
                <a:gd name="T83" fmla="*/ 45 h 697"/>
                <a:gd name="T84" fmla="*/ 5 w 1102"/>
                <a:gd name="T85" fmla="*/ 27 h 697"/>
                <a:gd name="T86" fmla="*/ 13 w 1102"/>
                <a:gd name="T87" fmla="*/ 14 h 697"/>
                <a:gd name="T88" fmla="*/ 27 w 1102"/>
                <a:gd name="T89" fmla="*/ 5 h 697"/>
                <a:gd name="T90" fmla="*/ 45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5" y="24"/>
                  </a:moveTo>
                  <a:lnTo>
                    <a:pt x="37" y="24"/>
                  </a:lnTo>
                  <a:lnTo>
                    <a:pt x="31" y="27"/>
                  </a:lnTo>
                  <a:lnTo>
                    <a:pt x="27" y="32"/>
                  </a:lnTo>
                  <a:lnTo>
                    <a:pt x="24" y="38"/>
                  </a:lnTo>
                  <a:lnTo>
                    <a:pt x="24" y="45"/>
                  </a:lnTo>
                  <a:lnTo>
                    <a:pt x="24" y="654"/>
                  </a:lnTo>
                  <a:lnTo>
                    <a:pt x="24" y="660"/>
                  </a:lnTo>
                  <a:lnTo>
                    <a:pt x="27" y="666"/>
                  </a:lnTo>
                  <a:lnTo>
                    <a:pt x="31" y="670"/>
                  </a:lnTo>
                  <a:lnTo>
                    <a:pt x="37" y="673"/>
                  </a:lnTo>
                  <a:lnTo>
                    <a:pt x="45" y="675"/>
                  </a:lnTo>
                  <a:lnTo>
                    <a:pt x="1059" y="675"/>
                  </a:lnTo>
                  <a:lnTo>
                    <a:pt x="1065" y="673"/>
                  </a:lnTo>
                  <a:lnTo>
                    <a:pt x="1071" y="670"/>
                  </a:lnTo>
                  <a:lnTo>
                    <a:pt x="1075" y="666"/>
                  </a:lnTo>
                  <a:lnTo>
                    <a:pt x="1078" y="660"/>
                  </a:lnTo>
                  <a:lnTo>
                    <a:pt x="1080" y="654"/>
                  </a:lnTo>
                  <a:lnTo>
                    <a:pt x="1080" y="45"/>
                  </a:lnTo>
                  <a:lnTo>
                    <a:pt x="1078" y="38"/>
                  </a:lnTo>
                  <a:lnTo>
                    <a:pt x="1075" y="32"/>
                  </a:lnTo>
                  <a:lnTo>
                    <a:pt x="1071" y="27"/>
                  </a:lnTo>
                  <a:lnTo>
                    <a:pt x="1065" y="24"/>
                  </a:lnTo>
                  <a:lnTo>
                    <a:pt x="1059" y="24"/>
                  </a:lnTo>
                  <a:lnTo>
                    <a:pt x="45" y="24"/>
                  </a:lnTo>
                  <a:close/>
                  <a:moveTo>
                    <a:pt x="45" y="0"/>
                  </a:moveTo>
                  <a:lnTo>
                    <a:pt x="1059" y="0"/>
                  </a:lnTo>
                  <a:lnTo>
                    <a:pt x="1075" y="5"/>
                  </a:lnTo>
                  <a:lnTo>
                    <a:pt x="1090" y="14"/>
                  </a:lnTo>
                  <a:lnTo>
                    <a:pt x="1099" y="27"/>
                  </a:lnTo>
                  <a:lnTo>
                    <a:pt x="1102" y="45"/>
                  </a:lnTo>
                  <a:lnTo>
                    <a:pt x="1102" y="654"/>
                  </a:lnTo>
                  <a:lnTo>
                    <a:pt x="1099" y="670"/>
                  </a:lnTo>
                  <a:lnTo>
                    <a:pt x="1090" y="684"/>
                  </a:lnTo>
                  <a:lnTo>
                    <a:pt x="1075" y="694"/>
                  </a:lnTo>
                  <a:lnTo>
                    <a:pt x="1059" y="697"/>
                  </a:lnTo>
                  <a:lnTo>
                    <a:pt x="45" y="697"/>
                  </a:lnTo>
                  <a:lnTo>
                    <a:pt x="27" y="694"/>
                  </a:lnTo>
                  <a:lnTo>
                    <a:pt x="13" y="684"/>
                  </a:lnTo>
                  <a:lnTo>
                    <a:pt x="5" y="670"/>
                  </a:lnTo>
                  <a:lnTo>
                    <a:pt x="0" y="654"/>
                  </a:lnTo>
                  <a:lnTo>
                    <a:pt x="0" y="45"/>
                  </a:lnTo>
                  <a:lnTo>
                    <a:pt x="5" y="27"/>
                  </a:lnTo>
                  <a:lnTo>
                    <a:pt x="13" y="14"/>
                  </a:lnTo>
                  <a:lnTo>
                    <a:pt x="2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2" name="Freeform 390">
              <a:extLst>
                <a:ext uri="{FF2B5EF4-FFF2-40B4-BE49-F238E27FC236}">
                  <a16:creationId xmlns:a16="http://schemas.microsoft.com/office/drawing/2014/main" id="{99CD9158-9014-4D6E-A08C-BEE342CC54C8}"/>
                </a:ext>
              </a:extLst>
            </p:cNvPr>
            <p:cNvSpPr>
              <a:spLocks/>
            </p:cNvSpPr>
            <p:nvPr/>
          </p:nvSpPr>
          <p:spPr bwMode="auto">
            <a:xfrm>
              <a:off x="3408363" y="728663"/>
              <a:ext cx="33338" cy="147637"/>
            </a:xfrm>
            <a:custGeom>
              <a:avLst/>
              <a:gdLst>
                <a:gd name="T0" fmla="*/ 21 w 42"/>
                <a:gd name="T1" fmla="*/ 0 h 187"/>
                <a:gd name="T2" fmla="*/ 29 w 42"/>
                <a:gd name="T3" fmla="*/ 2 h 187"/>
                <a:gd name="T4" fmla="*/ 33 w 42"/>
                <a:gd name="T5" fmla="*/ 5 h 187"/>
                <a:gd name="T6" fmla="*/ 38 w 42"/>
                <a:gd name="T7" fmla="*/ 9 h 187"/>
                <a:gd name="T8" fmla="*/ 41 w 42"/>
                <a:gd name="T9" fmla="*/ 15 h 187"/>
                <a:gd name="T10" fmla="*/ 42 w 42"/>
                <a:gd name="T11" fmla="*/ 21 h 187"/>
                <a:gd name="T12" fmla="*/ 42 w 42"/>
                <a:gd name="T13" fmla="*/ 166 h 187"/>
                <a:gd name="T14" fmla="*/ 41 w 42"/>
                <a:gd name="T15" fmla="*/ 172 h 187"/>
                <a:gd name="T16" fmla="*/ 38 w 42"/>
                <a:gd name="T17" fmla="*/ 178 h 187"/>
                <a:gd name="T18" fmla="*/ 33 w 42"/>
                <a:gd name="T19" fmla="*/ 183 h 187"/>
                <a:gd name="T20" fmla="*/ 29 w 42"/>
                <a:gd name="T21" fmla="*/ 185 h 187"/>
                <a:gd name="T22" fmla="*/ 21 w 42"/>
                <a:gd name="T23" fmla="*/ 187 h 187"/>
                <a:gd name="T24" fmla="*/ 15 w 42"/>
                <a:gd name="T25" fmla="*/ 185 h 187"/>
                <a:gd name="T26" fmla="*/ 9 w 42"/>
                <a:gd name="T27" fmla="*/ 183 h 187"/>
                <a:gd name="T28" fmla="*/ 5 w 42"/>
                <a:gd name="T29" fmla="*/ 178 h 187"/>
                <a:gd name="T30" fmla="*/ 2 w 42"/>
                <a:gd name="T31" fmla="*/ 172 h 187"/>
                <a:gd name="T32" fmla="*/ 0 w 42"/>
                <a:gd name="T33" fmla="*/ 166 h 187"/>
                <a:gd name="T34" fmla="*/ 0 w 42"/>
                <a:gd name="T35" fmla="*/ 21 h 187"/>
                <a:gd name="T36" fmla="*/ 2 w 42"/>
                <a:gd name="T37" fmla="*/ 15 h 187"/>
                <a:gd name="T38" fmla="*/ 5 w 42"/>
                <a:gd name="T39" fmla="*/ 9 h 187"/>
                <a:gd name="T40" fmla="*/ 9 w 42"/>
                <a:gd name="T41" fmla="*/ 5 h 187"/>
                <a:gd name="T42" fmla="*/ 15 w 42"/>
                <a:gd name="T43" fmla="*/ 2 h 187"/>
                <a:gd name="T44" fmla="*/ 21 w 42"/>
                <a:gd name="T4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7">
                  <a:moveTo>
                    <a:pt x="21" y="0"/>
                  </a:moveTo>
                  <a:lnTo>
                    <a:pt x="29" y="2"/>
                  </a:lnTo>
                  <a:lnTo>
                    <a:pt x="33" y="5"/>
                  </a:lnTo>
                  <a:lnTo>
                    <a:pt x="38" y="9"/>
                  </a:lnTo>
                  <a:lnTo>
                    <a:pt x="41" y="15"/>
                  </a:lnTo>
                  <a:lnTo>
                    <a:pt x="42" y="21"/>
                  </a:lnTo>
                  <a:lnTo>
                    <a:pt x="42" y="166"/>
                  </a:lnTo>
                  <a:lnTo>
                    <a:pt x="41" y="172"/>
                  </a:lnTo>
                  <a:lnTo>
                    <a:pt x="38" y="178"/>
                  </a:lnTo>
                  <a:lnTo>
                    <a:pt x="33" y="183"/>
                  </a:lnTo>
                  <a:lnTo>
                    <a:pt x="29" y="185"/>
                  </a:lnTo>
                  <a:lnTo>
                    <a:pt x="21" y="187"/>
                  </a:lnTo>
                  <a:lnTo>
                    <a:pt x="15" y="185"/>
                  </a:lnTo>
                  <a:lnTo>
                    <a:pt x="9" y="183"/>
                  </a:lnTo>
                  <a:lnTo>
                    <a:pt x="5" y="178"/>
                  </a:lnTo>
                  <a:lnTo>
                    <a:pt x="2" y="172"/>
                  </a:lnTo>
                  <a:lnTo>
                    <a:pt x="0" y="166"/>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3" name="Freeform 391">
              <a:extLst>
                <a:ext uri="{FF2B5EF4-FFF2-40B4-BE49-F238E27FC236}">
                  <a16:creationId xmlns:a16="http://schemas.microsoft.com/office/drawing/2014/main" id="{4FB03E94-ECE7-4DEC-803D-81601AA34783}"/>
                </a:ext>
              </a:extLst>
            </p:cNvPr>
            <p:cNvSpPr>
              <a:spLocks noEditPoints="1"/>
            </p:cNvSpPr>
            <p:nvPr/>
          </p:nvSpPr>
          <p:spPr bwMode="auto">
            <a:xfrm>
              <a:off x="1925638" y="2617788"/>
              <a:ext cx="514350" cy="298450"/>
            </a:xfrm>
            <a:custGeom>
              <a:avLst/>
              <a:gdLst>
                <a:gd name="T0" fmla="*/ 35 w 648"/>
                <a:gd name="T1" fmla="*/ 43 h 375"/>
                <a:gd name="T2" fmla="*/ 24 w 648"/>
                <a:gd name="T3" fmla="*/ 90 h 375"/>
                <a:gd name="T4" fmla="*/ 38 w 648"/>
                <a:gd name="T5" fmla="*/ 143 h 375"/>
                <a:gd name="T6" fmla="*/ 76 w 648"/>
                <a:gd name="T7" fmla="*/ 181 h 375"/>
                <a:gd name="T8" fmla="*/ 129 w 648"/>
                <a:gd name="T9" fmla="*/ 196 h 375"/>
                <a:gd name="T10" fmla="*/ 141 w 648"/>
                <a:gd name="T11" fmla="*/ 206 h 375"/>
                <a:gd name="T12" fmla="*/ 154 w 648"/>
                <a:gd name="T13" fmla="*/ 270 h 375"/>
                <a:gd name="T14" fmla="*/ 194 w 648"/>
                <a:gd name="T15" fmla="*/ 320 h 375"/>
                <a:gd name="T16" fmla="*/ 251 w 648"/>
                <a:gd name="T17" fmla="*/ 348 h 375"/>
                <a:gd name="T18" fmla="*/ 318 w 648"/>
                <a:gd name="T19" fmla="*/ 348 h 375"/>
                <a:gd name="T20" fmla="*/ 377 w 648"/>
                <a:gd name="T21" fmla="*/ 320 h 375"/>
                <a:gd name="T22" fmla="*/ 417 w 648"/>
                <a:gd name="T23" fmla="*/ 267 h 375"/>
                <a:gd name="T24" fmla="*/ 427 w 648"/>
                <a:gd name="T25" fmla="*/ 260 h 375"/>
                <a:gd name="T26" fmla="*/ 486 w 648"/>
                <a:gd name="T27" fmla="*/ 241 h 375"/>
                <a:gd name="T28" fmla="*/ 527 w 648"/>
                <a:gd name="T29" fmla="*/ 194 h 375"/>
                <a:gd name="T30" fmla="*/ 539 w 648"/>
                <a:gd name="T31" fmla="*/ 158 h 375"/>
                <a:gd name="T32" fmla="*/ 572 w 648"/>
                <a:gd name="T33" fmla="*/ 148 h 375"/>
                <a:gd name="T34" fmla="*/ 611 w 648"/>
                <a:gd name="T35" fmla="*/ 112 h 375"/>
                <a:gd name="T36" fmla="*/ 626 w 648"/>
                <a:gd name="T37" fmla="*/ 61 h 375"/>
                <a:gd name="T38" fmla="*/ 617 w 648"/>
                <a:gd name="T39" fmla="*/ 24 h 375"/>
                <a:gd name="T40" fmla="*/ 38 w 648"/>
                <a:gd name="T41" fmla="*/ 0 h 375"/>
                <a:gd name="T42" fmla="*/ 635 w 648"/>
                <a:gd name="T43" fmla="*/ 6 h 375"/>
                <a:gd name="T44" fmla="*/ 648 w 648"/>
                <a:gd name="T45" fmla="*/ 61 h 375"/>
                <a:gd name="T46" fmla="*/ 632 w 648"/>
                <a:gd name="T47" fmla="*/ 122 h 375"/>
                <a:gd name="T48" fmla="*/ 589 w 648"/>
                <a:gd name="T49" fmla="*/ 166 h 375"/>
                <a:gd name="T50" fmla="*/ 545 w 648"/>
                <a:gd name="T51" fmla="*/ 209 h 375"/>
                <a:gd name="T52" fmla="*/ 499 w 648"/>
                <a:gd name="T53" fmla="*/ 258 h 375"/>
                <a:gd name="T54" fmla="*/ 435 w 648"/>
                <a:gd name="T55" fmla="*/ 282 h 375"/>
                <a:gd name="T56" fmla="*/ 397 w 648"/>
                <a:gd name="T57" fmla="*/ 332 h 375"/>
                <a:gd name="T58" fmla="*/ 345 w 648"/>
                <a:gd name="T59" fmla="*/ 365 h 375"/>
                <a:gd name="T60" fmla="*/ 285 w 648"/>
                <a:gd name="T61" fmla="*/ 375 h 375"/>
                <a:gd name="T62" fmla="*/ 214 w 648"/>
                <a:gd name="T63" fmla="*/ 360 h 375"/>
                <a:gd name="T64" fmla="*/ 157 w 648"/>
                <a:gd name="T65" fmla="*/ 317 h 375"/>
                <a:gd name="T66" fmla="*/ 124 w 648"/>
                <a:gd name="T67" fmla="*/ 254 h 375"/>
                <a:gd name="T68" fmla="*/ 85 w 648"/>
                <a:gd name="T69" fmla="*/ 211 h 375"/>
                <a:gd name="T70" fmla="*/ 35 w 648"/>
                <a:gd name="T71" fmla="*/ 176 h 375"/>
                <a:gd name="T72" fmla="*/ 5 w 648"/>
                <a:gd name="T73" fmla="*/ 122 h 375"/>
                <a:gd name="T74" fmla="*/ 5 w 648"/>
                <a:gd name="T75" fmla="*/ 58 h 375"/>
                <a:gd name="T76" fmla="*/ 35 w 648"/>
                <a:gd name="T77" fmla="*/ 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8" h="375">
                  <a:moveTo>
                    <a:pt x="48" y="24"/>
                  </a:moveTo>
                  <a:lnTo>
                    <a:pt x="35" y="43"/>
                  </a:lnTo>
                  <a:lnTo>
                    <a:pt x="27" y="66"/>
                  </a:lnTo>
                  <a:lnTo>
                    <a:pt x="24" y="90"/>
                  </a:lnTo>
                  <a:lnTo>
                    <a:pt x="27" y="118"/>
                  </a:lnTo>
                  <a:lnTo>
                    <a:pt x="38" y="143"/>
                  </a:lnTo>
                  <a:lnTo>
                    <a:pt x="54" y="164"/>
                  </a:lnTo>
                  <a:lnTo>
                    <a:pt x="76" y="181"/>
                  </a:lnTo>
                  <a:lnTo>
                    <a:pt x="100" y="191"/>
                  </a:lnTo>
                  <a:lnTo>
                    <a:pt x="129" y="196"/>
                  </a:lnTo>
                  <a:lnTo>
                    <a:pt x="141" y="196"/>
                  </a:lnTo>
                  <a:lnTo>
                    <a:pt x="141" y="206"/>
                  </a:lnTo>
                  <a:lnTo>
                    <a:pt x="144" y="241"/>
                  </a:lnTo>
                  <a:lnTo>
                    <a:pt x="154" y="270"/>
                  </a:lnTo>
                  <a:lnTo>
                    <a:pt x="172" y="297"/>
                  </a:lnTo>
                  <a:lnTo>
                    <a:pt x="194" y="320"/>
                  </a:lnTo>
                  <a:lnTo>
                    <a:pt x="221" y="338"/>
                  </a:lnTo>
                  <a:lnTo>
                    <a:pt x="251" y="348"/>
                  </a:lnTo>
                  <a:lnTo>
                    <a:pt x="285" y="353"/>
                  </a:lnTo>
                  <a:lnTo>
                    <a:pt x="318" y="348"/>
                  </a:lnTo>
                  <a:lnTo>
                    <a:pt x="350" y="338"/>
                  </a:lnTo>
                  <a:lnTo>
                    <a:pt x="377" y="320"/>
                  </a:lnTo>
                  <a:lnTo>
                    <a:pt x="399" y="296"/>
                  </a:lnTo>
                  <a:lnTo>
                    <a:pt x="417" y="267"/>
                  </a:lnTo>
                  <a:lnTo>
                    <a:pt x="420" y="261"/>
                  </a:lnTo>
                  <a:lnTo>
                    <a:pt x="427" y="260"/>
                  </a:lnTo>
                  <a:lnTo>
                    <a:pt x="457" y="254"/>
                  </a:lnTo>
                  <a:lnTo>
                    <a:pt x="486" y="241"/>
                  </a:lnTo>
                  <a:lnTo>
                    <a:pt x="509" y="220"/>
                  </a:lnTo>
                  <a:lnTo>
                    <a:pt x="527" y="194"/>
                  </a:lnTo>
                  <a:lnTo>
                    <a:pt x="538" y="166"/>
                  </a:lnTo>
                  <a:lnTo>
                    <a:pt x="539" y="158"/>
                  </a:lnTo>
                  <a:lnTo>
                    <a:pt x="547" y="157"/>
                  </a:lnTo>
                  <a:lnTo>
                    <a:pt x="572" y="148"/>
                  </a:lnTo>
                  <a:lnTo>
                    <a:pt x="595" y="133"/>
                  </a:lnTo>
                  <a:lnTo>
                    <a:pt x="611" y="112"/>
                  </a:lnTo>
                  <a:lnTo>
                    <a:pt x="621" y="88"/>
                  </a:lnTo>
                  <a:lnTo>
                    <a:pt x="626" y="61"/>
                  </a:lnTo>
                  <a:lnTo>
                    <a:pt x="623" y="42"/>
                  </a:lnTo>
                  <a:lnTo>
                    <a:pt x="617" y="24"/>
                  </a:lnTo>
                  <a:lnTo>
                    <a:pt x="48" y="24"/>
                  </a:lnTo>
                  <a:close/>
                  <a:moveTo>
                    <a:pt x="38" y="0"/>
                  </a:moveTo>
                  <a:lnTo>
                    <a:pt x="630" y="0"/>
                  </a:lnTo>
                  <a:lnTo>
                    <a:pt x="635" y="6"/>
                  </a:lnTo>
                  <a:lnTo>
                    <a:pt x="645" y="34"/>
                  </a:lnTo>
                  <a:lnTo>
                    <a:pt x="648" y="61"/>
                  </a:lnTo>
                  <a:lnTo>
                    <a:pt x="644" y="94"/>
                  </a:lnTo>
                  <a:lnTo>
                    <a:pt x="632" y="122"/>
                  </a:lnTo>
                  <a:lnTo>
                    <a:pt x="612" y="146"/>
                  </a:lnTo>
                  <a:lnTo>
                    <a:pt x="589" y="166"/>
                  </a:lnTo>
                  <a:lnTo>
                    <a:pt x="559" y="178"/>
                  </a:lnTo>
                  <a:lnTo>
                    <a:pt x="545" y="209"/>
                  </a:lnTo>
                  <a:lnTo>
                    <a:pt x="524" y="238"/>
                  </a:lnTo>
                  <a:lnTo>
                    <a:pt x="499" y="258"/>
                  </a:lnTo>
                  <a:lnTo>
                    <a:pt x="469" y="275"/>
                  </a:lnTo>
                  <a:lnTo>
                    <a:pt x="435" y="282"/>
                  </a:lnTo>
                  <a:lnTo>
                    <a:pt x="418" y="309"/>
                  </a:lnTo>
                  <a:lnTo>
                    <a:pt x="397" y="332"/>
                  </a:lnTo>
                  <a:lnTo>
                    <a:pt x="374" y="350"/>
                  </a:lnTo>
                  <a:lnTo>
                    <a:pt x="345" y="365"/>
                  </a:lnTo>
                  <a:lnTo>
                    <a:pt x="317" y="372"/>
                  </a:lnTo>
                  <a:lnTo>
                    <a:pt x="285" y="375"/>
                  </a:lnTo>
                  <a:lnTo>
                    <a:pt x="248" y="371"/>
                  </a:lnTo>
                  <a:lnTo>
                    <a:pt x="214" y="360"/>
                  </a:lnTo>
                  <a:lnTo>
                    <a:pt x="184" y="341"/>
                  </a:lnTo>
                  <a:lnTo>
                    <a:pt x="157" y="317"/>
                  </a:lnTo>
                  <a:lnTo>
                    <a:pt x="138" y="287"/>
                  </a:lnTo>
                  <a:lnTo>
                    <a:pt x="124" y="254"/>
                  </a:lnTo>
                  <a:lnTo>
                    <a:pt x="117" y="218"/>
                  </a:lnTo>
                  <a:lnTo>
                    <a:pt x="85" y="211"/>
                  </a:lnTo>
                  <a:lnTo>
                    <a:pt x="58" y="197"/>
                  </a:lnTo>
                  <a:lnTo>
                    <a:pt x="35" y="176"/>
                  </a:lnTo>
                  <a:lnTo>
                    <a:pt x="17" y="151"/>
                  </a:lnTo>
                  <a:lnTo>
                    <a:pt x="5" y="122"/>
                  </a:lnTo>
                  <a:lnTo>
                    <a:pt x="0" y="90"/>
                  </a:lnTo>
                  <a:lnTo>
                    <a:pt x="5" y="58"/>
                  </a:lnTo>
                  <a:lnTo>
                    <a:pt x="17" y="30"/>
                  </a:lnTo>
                  <a:lnTo>
                    <a:pt x="35" y="4"/>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4" name="Freeform 392">
              <a:extLst>
                <a:ext uri="{FF2B5EF4-FFF2-40B4-BE49-F238E27FC236}">
                  <a16:creationId xmlns:a16="http://schemas.microsoft.com/office/drawing/2014/main" id="{39967B32-B2CA-4179-8C63-65D8883A3E41}"/>
                </a:ext>
              </a:extLst>
            </p:cNvPr>
            <p:cNvSpPr>
              <a:spLocks noEditPoints="1"/>
            </p:cNvSpPr>
            <p:nvPr/>
          </p:nvSpPr>
          <p:spPr bwMode="auto">
            <a:xfrm>
              <a:off x="2470151" y="1733550"/>
              <a:ext cx="268288" cy="460375"/>
            </a:xfrm>
            <a:custGeom>
              <a:avLst/>
              <a:gdLst>
                <a:gd name="T0" fmla="*/ 230 w 339"/>
                <a:gd name="T1" fmla="*/ 26 h 581"/>
                <a:gd name="T2" fmla="*/ 189 w 339"/>
                <a:gd name="T3" fmla="*/ 50 h 581"/>
                <a:gd name="T4" fmla="*/ 165 w 339"/>
                <a:gd name="T5" fmla="*/ 92 h 581"/>
                <a:gd name="T6" fmla="*/ 161 w 339"/>
                <a:gd name="T7" fmla="*/ 128 h 581"/>
                <a:gd name="T8" fmla="*/ 125 w 339"/>
                <a:gd name="T9" fmla="*/ 129 h 581"/>
                <a:gd name="T10" fmla="*/ 79 w 339"/>
                <a:gd name="T11" fmla="*/ 148 h 581"/>
                <a:gd name="T12" fmla="*/ 43 w 339"/>
                <a:gd name="T13" fmla="*/ 184 h 581"/>
                <a:gd name="T14" fmla="*/ 25 w 339"/>
                <a:gd name="T15" fmla="*/ 231 h 581"/>
                <a:gd name="T16" fmla="*/ 27 w 339"/>
                <a:gd name="T17" fmla="*/ 286 h 581"/>
                <a:gd name="T18" fmla="*/ 52 w 339"/>
                <a:gd name="T19" fmla="*/ 337 h 581"/>
                <a:gd name="T20" fmla="*/ 98 w 339"/>
                <a:gd name="T21" fmla="*/ 373 h 581"/>
                <a:gd name="T22" fmla="*/ 104 w 339"/>
                <a:gd name="T23" fmla="*/ 382 h 581"/>
                <a:gd name="T24" fmla="*/ 122 w 339"/>
                <a:gd name="T25" fmla="*/ 434 h 581"/>
                <a:gd name="T26" fmla="*/ 162 w 339"/>
                <a:gd name="T27" fmla="*/ 470 h 581"/>
                <a:gd name="T28" fmla="*/ 197 w 339"/>
                <a:gd name="T29" fmla="*/ 482 h 581"/>
                <a:gd name="T30" fmla="*/ 206 w 339"/>
                <a:gd name="T31" fmla="*/ 512 h 581"/>
                <a:gd name="T32" fmla="*/ 237 w 339"/>
                <a:gd name="T33" fmla="*/ 545 h 581"/>
                <a:gd name="T34" fmla="*/ 282 w 339"/>
                <a:gd name="T35" fmla="*/ 558 h 581"/>
                <a:gd name="T36" fmla="*/ 282 w 339"/>
                <a:gd name="T37" fmla="*/ 558 h 581"/>
                <a:gd name="T38" fmla="*/ 315 w 339"/>
                <a:gd name="T39" fmla="*/ 551 h 581"/>
                <a:gd name="T40" fmla="*/ 295 w 339"/>
                <a:gd name="T41" fmla="*/ 32 h 581"/>
                <a:gd name="T42" fmla="*/ 255 w 339"/>
                <a:gd name="T43" fmla="*/ 23 h 581"/>
                <a:gd name="T44" fmla="*/ 282 w 339"/>
                <a:gd name="T45" fmla="*/ 3 h 581"/>
                <a:gd name="T46" fmla="*/ 331 w 339"/>
                <a:gd name="T47" fmla="*/ 30 h 581"/>
                <a:gd name="T48" fmla="*/ 339 w 339"/>
                <a:gd name="T49" fmla="*/ 564 h 581"/>
                <a:gd name="T50" fmla="*/ 307 w 339"/>
                <a:gd name="T51" fmla="*/ 578 h 581"/>
                <a:gd name="T52" fmla="*/ 282 w 339"/>
                <a:gd name="T53" fmla="*/ 581 h 581"/>
                <a:gd name="T54" fmla="*/ 227 w 339"/>
                <a:gd name="T55" fmla="*/ 567 h 581"/>
                <a:gd name="T56" fmla="*/ 188 w 339"/>
                <a:gd name="T57" fmla="*/ 527 h 581"/>
                <a:gd name="T58" fmla="*/ 149 w 339"/>
                <a:gd name="T59" fmla="*/ 489 h 581"/>
                <a:gd name="T60" fmla="*/ 104 w 339"/>
                <a:gd name="T61" fmla="*/ 448 h 581"/>
                <a:gd name="T62" fmla="*/ 82 w 339"/>
                <a:gd name="T63" fmla="*/ 391 h 581"/>
                <a:gd name="T64" fmla="*/ 31 w 339"/>
                <a:gd name="T65" fmla="*/ 349 h 581"/>
                <a:gd name="T66" fmla="*/ 3 w 339"/>
                <a:gd name="T67" fmla="*/ 289 h 581"/>
                <a:gd name="T68" fmla="*/ 3 w 339"/>
                <a:gd name="T69" fmla="*/ 226 h 581"/>
                <a:gd name="T70" fmla="*/ 24 w 339"/>
                <a:gd name="T71" fmla="*/ 172 h 581"/>
                <a:gd name="T72" fmla="*/ 64 w 339"/>
                <a:gd name="T73" fmla="*/ 131 h 581"/>
                <a:gd name="T74" fmla="*/ 112 w 339"/>
                <a:gd name="T75" fmla="*/ 108 h 581"/>
                <a:gd name="T76" fmla="*/ 146 w 339"/>
                <a:gd name="T77" fmla="*/ 77 h 581"/>
                <a:gd name="T78" fmla="*/ 176 w 339"/>
                <a:gd name="T79" fmla="*/ 30 h 581"/>
                <a:gd name="T80" fmla="*/ 225 w 339"/>
                <a:gd name="T81" fmla="*/ 3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9" h="581">
                  <a:moveTo>
                    <a:pt x="255" y="23"/>
                  </a:moveTo>
                  <a:lnTo>
                    <a:pt x="230" y="26"/>
                  </a:lnTo>
                  <a:lnTo>
                    <a:pt x="207" y="36"/>
                  </a:lnTo>
                  <a:lnTo>
                    <a:pt x="189" y="50"/>
                  </a:lnTo>
                  <a:lnTo>
                    <a:pt x="174" y="69"/>
                  </a:lnTo>
                  <a:lnTo>
                    <a:pt x="165" y="92"/>
                  </a:lnTo>
                  <a:lnTo>
                    <a:pt x="161" y="116"/>
                  </a:lnTo>
                  <a:lnTo>
                    <a:pt x="161" y="128"/>
                  </a:lnTo>
                  <a:lnTo>
                    <a:pt x="150" y="128"/>
                  </a:lnTo>
                  <a:lnTo>
                    <a:pt x="125" y="129"/>
                  </a:lnTo>
                  <a:lnTo>
                    <a:pt x="101" y="137"/>
                  </a:lnTo>
                  <a:lnTo>
                    <a:pt x="79" y="148"/>
                  </a:lnTo>
                  <a:lnTo>
                    <a:pt x="59" y="165"/>
                  </a:lnTo>
                  <a:lnTo>
                    <a:pt x="43" y="184"/>
                  </a:lnTo>
                  <a:lnTo>
                    <a:pt x="31" y="207"/>
                  </a:lnTo>
                  <a:lnTo>
                    <a:pt x="25" y="231"/>
                  </a:lnTo>
                  <a:lnTo>
                    <a:pt x="22" y="256"/>
                  </a:lnTo>
                  <a:lnTo>
                    <a:pt x="27" y="286"/>
                  </a:lnTo>
                  <a:lnTo>
                    <a:pt x="35" y="313"/>
                  </a:lnTo>
                  <a:lnTo>
                    <a:pt x="52" y="337"/>
                  </a:lnTo>
                  <a:lnTo>
                    <a:pt x="73" y="358"/>
                  </a:lnTo>
                  <a:lnTo>
                    <a:pt x="98" y="373"/>
                  </a:lnTo>
                  <a:lnTo>
                    <a:pt x="104" y="376"/>
                  </a:lnTo>
                  <a:lnTo>
                    <a:pt x="104" y="382"/>
                  </a:lnTo>
                  <a:lnTo>
                    <a:pt x="110" y="410"/>
                  </a:lnTo>
                  <a:lnTo>
                    <a:pt x="122" y="434"/>
                  </a:lnTo>
                  <a:lnTo>
                    <a:pt x="140" y="455"/>
                  </a:lnTo>
                  <a:lnTo>
                    <a:pt x="162" y="470"/>
                  </a:lnTo>
                  <a:lnTo>
                    <a:pt x="189" y="480"/>
                  </a:lnTo>
                  <a:lnTo>
                    <a:pt x="197" y="482"/>
                  </a:lnTo>
                  <a:lnTo>
                    <a:pt x="198" y="489"/>
                  </a:lnTo>
                  <a:lnTo>
                    <a:pt x="206" y="512"/>
                  </a:lnTo>
                  <a:lnTo>
                    <a:pt x="219" y="531"/>
                  </a:lnTo>
                  <a:lnTo>
                    <a:pt x="237" y="545"/>
                  </a:lnTo>
                  <a:lnTo>
                    <a:pt x="258" y="555"/>
                  </a:lnTo>
                  <a:lnTo>
                    <a:pt x="282" y="558"/>
                  </a:lnTo>
                  <a:lnTo>
                    <a:pt x="282" y="570"/>
                  </a:lnTo>
                  <a:lnTo>
                    <a:pt x="282" y="558"/>
                  </a:lnTo>
                  <a:lnTo>
                    <a:pt x="298" y="557"/>
                  </a:lnTo>
                  <a:lnTo>
                    <a:pt x="315" y="551"/>
                  </a:lnTo>
                  <a:lnTo>
                    <a:pt x="312" y="44"/>
                  </a:lnTo>
                  <a:lnTo>
                    <a:pt x="295" y="32"/>
                  </a:lnTo>
                  <a:lnTo>
                    <a:pt x="274" y="26"/>
                  </a:lnTo>
                  <a:lnTo>
                    <a:pt x="255" y="23"/>
                  </a:lnTo>
                  <a:close/>
                  <a:moveTo>
                    <a:pt x="254" y="0"/>
                  </a:moveTo>
                  <a:lnTo>
                    <a:pt x="282" y="3"/>
                  </a:lnTo>
                  <a:lnTo>
                    <a:pt x="309" y="14"/>
                  </a:lnTo>
                  <a:lnTo>
                    <a:pt x="331" y="30"/>
                  </a:lnTo>
                  <a:lnTo>
                    <a:pt x="336" y="33"/>
                  </a:lnTo>
                  <a:lnTo>
                    <a:pt x="339" y="564"/>
                  </a:lnTo>
                  <a:lnTo>
                    <a:pt x="331" y="569"/>
                  </a:lnTo>
                  <a:lnTo>
                    <a:pt x="307" y="578"/>
                  </a:lnTo>
                  <a:lnTo>
                    <a:pt x="282" y="581"/>
                  </a:lnTo>
                  <a:lnTo>
                    <a:pt x="282" y="581"/>
                  </a:lnTo>
                  <a:lnTo>
                    <a:pt x="254" y="578"/>
                  </a:lnTo>
                  <a:lnTo>
                    <a:pt x="227" y="567"/>
                  </a:lnTo>
                  <a:lnTo>
                    <a:pt x="206" y="549"/>
                  </a:lnTo>
                  <a:lnTo>
                    <a:pt x="188" y="527"/>
                  </a:lnTo>
                  <a:lnTo>
                    <a:pt x="177" y="501"/>
                  </a:lnTo>
                  <a:lnTo>
                    <a:pt x="149" y="489"/>
                  </a:lnTo>
                  <a:lnTo>
                    <a:pt x="124" y="471"/>
                  </a:lnTo>
                  <a:lnTo>
                    <a:pt x="104" y="448"/>
                  </a:lnTo>
                  <a:lnTo>
                    <a:pt x="91" y="421"/>
                  </a:lnTo>
                  <a:lnTo>
                    <a:pt x="82" y="391"/>
                  </a:lnTo>
                  <a:lnTo>
                    <a:pt x="55" y="373"/>
                  </a:lnTo>
                  <a:lnTo>
                    <a:pt x="31" y="349"/>
                  </a:lnTo>
                  <a:lnTo>
                    <a:pt x="15" y="320"/>
                  </a:lnTo>
                  <a:lnTo>
                    <a:pt x="3" y="289"/>
                  </a:lnTo>
                  <a:lnTo>
                    <a:pt x="0" y="256"/>
                  </a:lnTo>
                  <a:lnTo>
                    <a:pt x="3" y="226"/>
                  </a:lnTo>
                  <a:lnTo>
                    <a:pt x="10" y="198"/>
                  </a:lnTo>
                  <a:lnTo>
                    <a:pt x="24" y="172"/>
                  </a:lnTo>
                  <a:lnTo>
                    <a:pt x="43" y="148"/>
                  </a:lnTo>
                  <a:lnTo>
                    <a:pt x="64" y="131"/>
                  </a:lnTo>
                  <a:lnTo>
                    <a:pt x="88" y="117"/>
                  </a:lnTo>
                  <a:lnTo>
                    <a:pt x="112" y="108"/>
                  </a:lnTo>
                  <a:lnTo>
                    <a:pt x="139" y="104"/>
                  </a:lnTo>
                  <a:lnTo>
                    <a:pt x="146" y="77"/>
                  </a:lnTo>
                  <a:lnTo>
                    <a:pt x="158" y="51"/>
                  </a:lnTo>
                  <a:lnTo>
                    <a:pt x="176" y="30"/>
                  </a:lnTo>
                  <a:lnTo>
                    <a:pt x="198" y="14"/>
                  </a:lnTo>
                  <a:lnTo>
                    <a:pt x="225"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5" name="Freeform 393">
              <a:extLst>
                <a:ext uri="{FF2B5EF4-FFF2-40B4-BE49-F238E27FC236}">
                  <a16:creationId xmlns:a16="http://schemas.microsoft.com/office/drawing/2014/main" id="{3F4B718A-222A-4DBF-8EB0-D4A8B6A98E9E}"/>
                </a:ext>
              </a:extLst>
            </p:cNvPr>
            <p:cNvSpPr>
              <a:spLocks noEditPoints="1"/>
            </p:cNvSpPr>
            <p:nvPr/>
          </p:nvSpPr>
          <p:spPr bwMode="auto">
            <a:xfrm>
              <a:off x="3016251" y="3482975"/>
              <a:ext cx="315913" cy="546100"/>
            </a:xfrm>
            <a:custGeom>
              <a:avLst/>
              <a:gdLst>
                <a:gd name="T0" fmla="*/ 305 w 399"/>
                <a:gd name="T1" fmla="*/ 27 h 688"/>
                <a:gd name="T2" fmla="*/ 258 w 399"/>
                <a:gd name="T3" fmla="*/ 55 h 688"/>
                <a:gd name="T4" fmla="*/ 233 w 399"/>
                <a:gd name="T5" fmla="*/ 106 h 688"/>
                <a:gd name="T6" fmla="*/ 224 w 399"/>
                <a:gd name="T7" fmla="*/ 115 h 688"/>
                <a:gd name="T8" fmla="*/ 173 w 399"/>
                <a:gd name="T9" fmla="*/ 139 h 688"/>
                <a:gd name="T10" fmla="*/ 137 w 399"/>
                <a:gd name="T11" fmla="*/ 181 h 688"/>
                <a:gd name="T12" fmla="*/ 121 w 399"/>
                <a:gd name="T13" fmla="*/ 233 h 688"/>
                <a:gd name="T14" fmla="*/ 115 w 399"/>
                <a:gd name="T15" fmla="*/ 243 h 688"/>
                <a:gd name="T16" fmla="*/ 58 w 399"/>
                <a:gd name="T17" fmla="*/ 287 h 688"/>
                <a:gd name="T18" fmla="*/ 27 w 399"/>
                <a:gd name="T19" fmla="*/ 348 h 688"/>
                <a:gd name="T20" fmla="*/ 25 w 399"/>
                <a:gd name="T21" fmla="*/ 414 h 688"/>
                <a:gd name="T22" fmla="*/ 48 w 399"/>
                <a:gd name="T23" fmla="*/ 471 h 688"/>
                <a:gd name="T24" fmla="*/ 91 w 399"/>
                <a:gd name="T25" fmla="*/ 514 h 688"/>
                <a:gd name="T26" fmla="*/ 146 w 399"/>
                <a:gd name="T27" fmla="*/ 537 h 688"/>
                <a:gd name="T28" fmla="*/ 188 w 399"/>
                <a:gd name="T29" fmla="*/ 540 h 688"/>
                <a:gd name="T30" fmla="*/ 193 w 399"/>
                <a:gd name="T31" fmla="*/ 581 h 688"/>
                <a:gd name="T32" fmla="*/ 223 w 399"/>
                <a:gd name="T33" fmla="*/ 631 h 688"/>
                <a:gd name="T34" fmla="*/ 272 w 399"/>
                <a:gd name="T35" fmla="*/ 659 h 688"/>
                <a:gd name="T36" fmla="*/ 302 w 399"/>
                <a:gd name="T37" fmla="*/ 676 h 688"/>
                <a:gd name="T38" fmla="*/ 327 w 399"/>
                <a:gd name="T39" fmla="*/ 661 h 688"/>
                <a:gd name="T40" fmla="*/ 373 w 399"/>
                <a:gd name="T41" fmla="*/ 638 h 688"/>
                <a:gd name="T42" fmla="*/ 355 w 399"/>
                <a:gd name="T43" fmla="*/ 25 h 688"/>
                <a:gd name="T44" fmla="*/ 333 w 399"/>
                <a:gd name="T45" fmla="*/ 0 h 688"/>
                <a:gd name="T46" fmla="*/ 393 w 399"/>
                <a:gd name="T47" fmla="*/ 15 h 688"/>
                <a:gd name="T48" fmla="*/ 396 w 399"/>
                <a:gd name="T49" fmla="*/ 649 h 688"/>
                <a:gd name="T50" fmla="*/ 364 w 399"/>
                <a:gd name="T51" fmla="*/ 671 h 688"/>
                <a:gd name="T52" fmla="*/ 302 w 399"/>
                <a:gd name="T53" fmla="*/ 688 h 688"/>
                <a:gd name="T54" fmla="*/ 267 w 399"/>
                <a:gd name="T55" fmla="*/ 683 h 688"/>
                <a:gd name="T56" fmla="*/ 209 w 399"/>
                <a:gd name="T57" fmla="*/ 650 h 688"/>
                <a:gd name="T58" fmla="*/ 173 w 399"/>
                <a:gd name="T59" fmla="*/ 596 h 688"/>
                <a:gd name="T60" fmla="*/ 134 w 399"/>
                <a:gd name="T61" fmla="*/ 557 h 688"/>
                <a:gd name="T62" fmla="*/ 76 w 399"/>
                <a:gd name="T63" fmla="*/ 531 h 688"/>
                <a:gd name="T64" fmla="*/ 30 w 399"/>
                <a:gd name="T65" fmla="*/ 483 h 688"/>
                <a:gd name="T66" fmla="*/ 3 w 399"/>
                <a:gd name="T67" fmla="*/ 418 h 688"/>
                <a:gd name="T68" fmla="*/ 3 w 399"/>
                <a:gd name="T69" fmla="*/ 351 h 688"/>
                <a:gd name="T70" fmla="*/ 27 w 399"/>
                <a:gd name="T71" fmla="*/ 290 h 688"/>
                <a:gd name="T72" fmla="*/ 70 w 399"/>
                <a:gd name="T73" fmla="*/ 242 h 688"/>
                <a:gd name="T74" fmla="*/ 106 w 399"/>
                <a:gd name="T75" fmla="*/ 196 h 688"/>
                <a:gd name="T76" fmla="*/ 136 w 399"/>
                <a:gd name="T77" fmla="*/ 143 h 688"/>
                <a:gd name="T78" fmla="*/ 182 w 399"/>
                <a:gd name="T79" fmla="*/ 106 h 688"/>
                <a:gd name="T80" fmla="*/ 221 w 399"/>
                <a:gd name="T81" fmla="*/ 69 h 688"/>
                <a:gd name="T82" fmla="*/ 255 w 399"/>
                <a:gd name="T83" fmla="*/ 27 h 688"/>
                <a:gd name="T84" fmla="*/ 305 w 399"/>
                <a:gd name="T85" fmla="*/ 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9" h="688">
                  <a:moveTo>
                    <a:pt x="335" y="22"/>
                  </a:moveTo>
                  <a:lnTo>
                    <a:pt x="305" y="27"/>
                  </a:lnTo>
                  <a:lnTo>
                    <a:pt x="279" y="39"/>
                  </a:lnTo>
                  <a:lnTo>
                    <a:pt x="258" y="55"/>
                  </a:lnTo>
                  <a:lnTo>
                    <a:pt x="242" y="79"/>
                  </a:lnTo>
                  <a:lnTo>
                    <a:pt x="233" y="106"/>
                  </a:lnTo>
                  <a:lnTo>
                    <a:pt x="232" y="113"/>
                  </a:lnTo>
                  <a:lnTo>
                    <a:pt x="224" y="115"/>
                  </a:lnTo>
                  <a:lnTo>
                    <a:pt x="197" y="124"/>
                  </a:lnTo>
                  <a:lnTo>
                    <a:pt x="173" y="139"/>
                  </a:lnTo>
                  <a:lnTo>
                    <a:pt x="152" y="158"/>
                  </a:lnTo>
                  <a:lnTo>
                    <a:pt x="137" y="181"/>
                  </a:lnTo>
                  <a:lnTo>
                    <a:pt x="127" y="206"/>
                  </a:lnTo>
                  <a:lnTo>
                    <a:pt x="121" y="233"/>
                  </a:lnTo>
                  <a:lnTo>
                    <a:pt x="121" y="241"/>
                  </a:lnTo>
                  <a:lnTo>
                    <a:pt x="115" y="243"/>
                  </a:lnTo>
                  <a:lnTo>
                    <a:pt x="84" y="261"/>
                  </a:lnTo>
                  <a:lnTo>
                    <a:pt x="58" y="287"/>
                  </a:lnTo>
                  <a:lnTo>
                    <a:pt x="39" y="315"/>
                  </a:lnTo>
                  <a:lnTo>
                    <a:pt x="27" y="348"/>
                  </a:lnTo>
                  <a:lnTo>
                    <a:pt x="22" y="384"/>
                  </a:lnTo>
                  <a:lnTo>
                    <a:pt x="25" y="414"/>
                  </a:lnTo>
                  <a:lnTo>
                    <a:pt x="34" y="444"/>
                  </a:lnTo>
                  <a:lnTo>
                    <a:pt x="48" y="471"/>
                  </a:lnTo>
                  <a:lnTo>
                    <a:pt x="67" y="495"/>
                  </a:lnTo>
                  <a:lnTo>
                    <a:pt x="91" y="514"/>
                  </a:lnTo>
                  <a:lnTo>
                    <a:pt x="118" y="528"/>
                  </a:lnTo>
                  <a:lnTo>
                    <a:pt x="146" y="537"/>
                  </a:lnTo>
                  <a:lnTo>
                    <a:pt x="178" y="540"/>
                  </a:lnTo>
                  <a:lnTo>
                    <a:pt x="188" y="540"/>
                  </a:lnTo>
                  <a:lnTo>
                    <a:pt x="188" y="551"/>
                  </a:lnTo>
                  <a:lnTo>
                    <a:pt x="193" y="581"/>
                  </a:lnTo>
                  <a:lnTo>
                    <a:pt x="205" y="608"/>
                  </a:lnTo>
                  <a:lnTo>
                    <a:pt x="223" y="631"/>
                  </a:lnTo>
                  <a:lnTo>
                    <a:pt x="245" y="649"/>
                  </a:lnTo>
                  <a:lnTo>
                    <a:pt x="272" y="659"/>
                  </a:lnTo>
                  <a:lnTo>
                    <a:pt x="300" y="664"/>
                  </a:lnTo>
                  <a:lnTo>
                    <a:pt x="302" y="676"/>
                  </a:lnTo>
                  <a:lnTo>
                    <a:pt x="302" y="664"/>
                  </a:lnTo>
                  <a:lnTo>
                    <a:pt x="327" y="661"/>
                  </a:lnTo>
                  <a:lnTo>
                    <a:pt x="351" y="652"/>
                  </a:lnTo>
                  <a:lnTo>
                    <a:pt x="373" y="638"/>
                  </a:lnTo>
                  <a:lnTo>
                    <a:pt x="376" y="33"/>
                  </a:lnTo>
                  <a:lnTo>
                    <a:pt x="355" y="25"/>
                  </a:lnTo>
                  <a:lnTo>
                    <a:pt x="335" y="22"/>
                  </a:lnTo>
                  <a:close/>
                  <a:moveTo>
                    <a:pt x="333" y="0"/>
                  </a:moveTo>
                  <a:lnTo>
                    <a:pt x="364" y="3"/>
                  </a:lnTo>
                  <a:lnTo>
                    <a:pt x="393" y="15"/>
                  </a:lnTo>
                  <a:lnTo>
                    <a:pt x="399" y="18"/>
                  </a:lnTo>
                  <a:lnTo>
                    <a:pt x="396" y="649"/>
                  </a:lnTo>
                  <a:lnTo>
                    <a:pt x="391" y="652"/>
                  </a:lnTo>
                  <a:lnTo>
                    <a:pt x="364" y="671"/>
                  </a:lnTo>
                  <a:lnTo>
                    <a:pt x="335" y="683"/>
                  </a:lnTo>
                  <a:lnTo>
                    <a:pt x="302" y="688"/>
                  </a:lnTo>
                  <a:lnTo>
                    <a:pt x="300" y="688"/>
                  </a:lnTo>
                  <a:lnTo>
                    <a:pt x="267" y="683"/>
                  </a:lnTo>
                  <a:lnTo>
                    <a:pt x="236" y="670"/>
                  </a:lnTo>
                  <a:lnTo>
                    <a:pt x="209" y="650"/>
                  </a:lnTo>
                  <a:lnTo>
                    <a:pt x="188" y="626"/>
                  </a:lnTo>
                  <a:lnTo>
                    <a:pt x="173" y="596"/>
                  </a:lnTo>
                  <a:lnTo>
                    <a:pt x="166" y="562"/>
                  </a:lnTo>
                  <a:lnTo>
                    <a:pt x="134" y="557"/>
                  </a:lnTo>
                  <a:lnTo>
                    <a:pt x="105" y="547"/>
                  </a:lnTo>
                  <a:lnTo>
                    <a:pt x="76" y="531"/>
                  </a:lnTo>
                  <a:lnTo>
                    <a:pt x="51" y="510"/>
                  </a:lnTo>
                  <a:lnTo>
                    <a:pt x="30" y="483"/>
                  </a:lnTo>
                  <a:lnTo>
                    <a:pt x="14" y="453"/>
                  </a:lnTo>
                  <a:lnTo>
                    <a:pt x="3" y="418"/>
                  </a:lnTo>
                  <a:lnTo>
                    <a:pt x="0" y="384"/>
                  </a:lnTo>
                  <a:lnTo>
                    <a:pt x="3" y="351"/>
                  </a:lnTo>
                  <a:lnTo>
                    <a:pt x="12" y="320"/>
                  </a:lnTo>
                  <a:lnTo>
                    <a:pt x="27" y="290"/>
                  </a:lnTo>
                  <a:lnTo>
                    <a:pt x="46" y="264"/>
                  </a:lnTo>
                  <a:lnTo>
                    <a:pt x="70" y="242"/>
                  </a:lnTo>
                  <a:lnTo>
                    <a:pt x="99" y="226"/>
                  </a:lnTo>
                  <a:lnTo>
                    <a:pt x="106" y="196"/>
                  </a:lnTo>
                  <a:lnTo>
                    <a:pt x="118" y="167"/>
                  </a:lnTo>
                  <a:lnTo>
                    <a:pt x="136" y="143"/>
                  </a:lnTo>
                  <a:lnTo>
                    <a:pt x="157" y="122"/>
                  </a:lnTo>
                  <a:lnTo>
                    <a:pt x="182" y="106"/>
                  </a:lnTo>
                  <a:lnTo>
                    <a:pt x="212" y="94"/>
                  </a:lnTo>
                  <a:lnTo>
                    <a:pt x="221" y="69"/>
                  </a:lnTo>
                  <a:lnTo>
                    <a:pt x="236" y="45"/>
                  </a:lnTo>
                  <a:lnTo>
                    <a:pt x="255" y="27"/>
                  </a:lnTo>
                  <a:lnTo>
                    <a:pt x="279" y="12"/>
                  </a:lnTo>
                  <a:lnTo>
                    <a:pt x="305" y="3"/>
                  </a:lnTo>
                  <a:lnTo>
                    <a:pt x="3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6" name="Freeform 394">
              <a:extLst>
                <a:ext uri="{FF2B5EF4-FFF2-40B4-BE49-F238E27FC236}">
                  <a16:creationId xmlns:a16="http://schemas.microsoft.com/office/drawing/2014/main" id="{11A77A69-8BC9-471B-92D3-5841DA7E10C2}"/>
                </a:ext>
              </a:extLst>
            </p:cNvPr>
            <p:cNvSpPr>
              <a:spLocks noEditPoints="1"/>
            </p:cNvSpPr>
            <p:nvPr/>
          </p:nvSpPr>
          <p:spPr bwMode="auto">
            <a:xfrm>
              <a:off x="4229101" y="2747963"/>
              <a:ext cx="263525" cy="452437"/>
            </a:xfrm>
            <a:custGeom>
              <a:avLst/>
              <a:gdLst>
                <a:gd name="T0" fmla="*/ 40 w 333"/>
                <a:gd name="T1" fmla="*/ 24 h 569"/>
                <a:gd name="T2" fmla="*/ 27 w 333"/>
                <a:gd name="T3" fmla="*/ 526 h 569"/>
                <a:gd name="T4" fmla="*/ 62 w 333"/>
                <a:gd name="T5" fmla="*/ 544 h 569"/>
                <a:gd name="T6" fmla="*/ 83 w 333"/>
                <a:gd name="T7" fmla="*/ 557 h 569"/>
                <a:gd name="T8" fmla="*/ 112 w 333"/>
                <a:gd name="T9" fmla="*/ 541 h 569"/>
                <a:gd name="T10" fmla="*/ 157 w 333"/>
                <a:gd name="T11" fmla="*/ 510 h 569"/>
                <a:gd name="T12" fmla="*/ 173 w 333"/>
                <a:gd name="T13" fmla="*/ 456 h 569"/>
                <a:gd name="T14" fmla="*/ 185 w 333"/>
                <a:gd name="T15" fmla="*/ 444 h 569"/>
                <a:gd name="T16" fmla="*/ 248 w 333"/>
                <a:gd name="T17" fmla="*/ 427 h 569"/>
                <a:gd name="T18" fmla="*/ 292 w 333"/>
                <a:gd name="T19" fmla="*/ 381 h 569"/>
                <a:gd name="T20" fmla="*/ 310 w 333"/>
                <a:gd name="T21" fmla="*/ 318 h 569"/>
                <a:gd name="T22" fmla="*/ 297 w 333"/>
                <a:gd name="T23" fmla="*/ 263 h 569"/>
                <a:gd name="T24" fmla="*/ 261 w 333"/>
                <a:gd name="T25" fmla="*/ 220 h 569"/>
                <a:gd name="T26" fmla="*/ 230 w 333"/>
                <a:gd name="T27" fmla="*/ 202 h 569"/>
                <a:gd name="T28" fmla="*/ 224 w 333"/>
                <a:gd name="T29" fmla="*/ 167 h 569"/>
                <a:gd name="T30" fmla="*/ 194 w 333"/>
                <a:gd name="T31" fmla="*/ 124 h 569"/>
                <a:gd name="T32" fmla="*/ 146 w 333"/>
                <a:gd name="T33" fmla="*/ 98 h 569"/>
                <a:gd name="T34" fmla="*/ 137 w 333"/>
                <a:gd name="T35" fmla="*/ 90 h 569"/>
                <a:gd name="T36" fmla="*/ 118 w 333"/>
                <a:gd name="T37" fmla="*/ 49 h 569"/>
                <a:gd name="T38" fmla="*/ 79 w 333"/>
                <a:gd name="T39" fmla="*/ 25 h 569"/>
                <a:gd name="T40" fmla="*/ 57 w 333"/>
                <a:gd name="T41" fmla="*/ 0 h 569"/>
                <a:gd name="T42" fmla="*/ 109 w 333"/>
                <a:gd name="T43" fmla="*/ 13 h 569"/>
                <a:gd name="T44" fmla="*/ 148 w 333"/>
                <a:gd name="T45" fmla="*/ 52 h 569"/>
                <a:gd name="T46" fmla="*/ 186 w 333"/>
                <a:gd name="T47" fmla="*/ 90 h 569"/>
                <a:gd name="T48" fmla="*/ 230 w 333"/>
                <a:gd name="T49" fmla="*/ 130 h 569"/>
                <a:gd name="T50" fmla="*/ 252 w 333"/>
                <a:gd name="T51" fmla="*/ 185 h 569"/>
                <a:gd name="T52" fmla="*/ 301 w 333"/>
                <a:gd name="T53" fmla="*/ 227 h 569"/>
                <a:gd name="T54" fmla="*/ 330 w 333"/>
                <a:gd name="T55" fmla="*/ 285 h 569"/>
                <a:gd name="T56" fmla="*/ 330 w 333"/>
                <a:gd name="T57" fmla="*/ 351 h 569"/>
                <a:gd name="T58" fmla="*/ 303 w 333"/>
                <a:gd name="T59" fmla="*/ 408 h 569"/>
                <a:gd name="T60" fmla="*/ 257 w 333"/>
                <a:gd name="T61" fmla="*/ 448 h 569"/>
                <a:gd name="T62" fmla="*/ 195 w 333"/>
                <a:gd name="T63" fmla="*/ 468 h 569"/>
                <a:gd name="T64" fmla="*/ 177 w 333"/>
                <a:gd name="T65" fmla="*/ 519 h 569"/>
                <a:gd name="T66" fmla="*/ 137 w 333"/>
                <a:gd name="T67" fmla="*/ 556 h 569"/>
                <a:gd name="T68" fmla="*/ 83 w 333"/>
                <a:gd name="T69" fmla="*/ 569 h 569"/>
                <a:gd name="T70" fmla="*/ 55 w 333"/>
                <a:gd name="T71" fmla="*/ 566 h 569"/>
                <a:gd name="T72" fmla="*/ 7 w 333"/>
                <a:gd name="T73" fmla="*/ 540 h 569"/>
                <a:gd name="T74" fmla="*/ 0 w 333"/>
                <a:gd name="T75" fmla="*/ 15 h 569"/>
                <a:gd name="T76" fmla="*/ 31 w 333"/>
                <a:gd name="T77" fmla="*/ 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3" h="569">
                  <a:moveTo>
                    <a:pt x="57" y="22"/>
                  </a:moveTo>
                  <a:lnTo>
                    <a:pt x="40" y="24"/>
                  </a:lnTo>
                  <a:lnTo>
                    <a:pt x="24" y="30"/>
                  </a:lnTo>
                  <a:lnTo>
                    <a:pt x="27" y="526"/>
                  </a:lnTo>
                  <a:lnTo>
                    <a:pt x="43" y="538"/>
                  </a:lnTo>
                  <a:lnTo>
                    <a:pt x="62" y="544"/>
                  </a:lnTo>
                  <a:lnTo>
                    <a:pt x="83" y="547"/>
                  </a:lnTo>
                  <a:lnTo>
                    <a:pt x="83" y="557"/>
                  </a:lnTo>
                  <a:lnTo>
                    <a:pt x="83" y="547"/>
                  </a:lnTo>
                  <a:lnTo>
                    <a:pt x="112" y="541"/>
                  </a:lnTo>
                  <a:lnTo>
                    <a:pt x="136" y="529"/>
                  </a:lnTo>
                  <a:lnTo>
                    <a:pt x="157" y="510"/>
                  </a:lnTo>
                  <a:lnTo>
                    <a:pt x="169" y="484"/>
                  </a:lnTo>
                  <a:lnTo>
                    <a:pt x="173" y="456"/>
                  </a:lnTo>
                  <a:lnTo>
                    <a:pt x="173" y="444"/>
                  </a:lnTo>
                  <a:lnTo>
                    <a:pt x="185" y="444"/>
                  </a:lnTo>
                  <a:lnTo>
                    <a:pt x="218" y="439"/>
                  </a:lnTo>
                  <a:lnTo>
                    <a:pt x="248" y="427"/>
                  </a:lnTo>
                  <a:lnTo>
                    <a:pt x="273" y="406"/>
                  </a:lnTo>
                  <a:lnTo>
                    <a:pt x="292" y="381"/>
                  </a:lnTo>
                  <a:lnTo>
                    <a:pt x="306" y="351"/>
                  </a:lnTo>
                  <a:lnTo>
                    <a:pt x="310" y="318"/>
                  </a:lnTo>
                  <a:lnTo>
                    <a:pt x="306" y="290"/>
                  </a:lnTo>
                  <a:lnTo>
                    <a:pt x="297" y="263"/>
                  </a:lnTo>
                  <a:lnTo>
                    <a:pt x="282" y="239"/>
                  </a:lnTo>
                  <a:lnTo>
                    <a:pt x="261" y="220"/>
                  </a:lnTo>
                  <a:lnTo>
                    <a:pt x="236" y="205"/>
                  </a:lnTo>
                  <a:lnTo>
                    <a:pt x="230" y="202"/>
                  </a:lnTo>
                  <a:lnTo>
                    <a:pt x="230" y="194"/>
                  </a:lnTo>
                  <a:lnTo>
                    <a:pt x="224" y="167"/>
                  </a:lnTo>
                  <a:lnTo>
                    <a:pt x="212" y="143"/>
                  </a:lnTo>
                  <a:lnTo>
                    <a:pt x="194" y="124"/>
                  </a:lnTo>
                  <a:lnTo>
                    <a:pt x="171" y="107"/>
                  </a:lnTo>
                  <a:lnTo>
                    <a:pt x="146" y="98"/>
                  </a:lnTo>
                  <a:lnTo>
                    <a:pt x="139" y="97"/>
                  </a:lnTo>
                  <a:lnTo>
                    <a:pt x="137" y="90"/>
                  </a:lnTo>
                  <a:lnTo>
                    <a:pt x="130" y="67"/>
                  </a:lnTo>
                  <a:lnTo>
                    <a:pt x="118" y="49"/>
                  </a:lnTo>
                  <a:lnTo>
                    <a:pt x="100" y="34"/>
                  </a:lnTo>
                  <a:lnTo>
                    <a:pt x="79" y="25"/>
                  </a:lnTo>
                  <a:lnTo>
                    <a:pt x="57" y="22"/>
                  </a:lnTo>
                  <a:close/>
                  <a:moveTo>
                    <a:pt x="57" y="0"/>
                  </a:moveTo>
                  <a:lnTo>
                    <a:pt x="83" y="3"/>
                  </a:lnTo>
                  <a:lnTo>
                    <a:pt x="109" y="13"/>
                  </a:lnTo>
                  <a:lnTo>
                    <a:pt x="131" y="30"/>
                  </a:lnTo>
                  <a:lnTo>
                    <a:pt x="148" y="52"/>
                  </a:lnTo>
                  <a:lnTo>
                    <a:pt x="158" y="78"/>
                  </a:lnTo>
                  <a:lnTo>
                    <a:pt x="186" y="90"/>
                  </a:lnTo>
                  <a:lnTo>
                    <a:pt x="210" y="107"/>
                  </a:lnTo>
                  <a:lnTo>
                    <a:pt x="230" y="130"/>
                  </a:lnTo>
                  <a:lnTo>
                    <a:pt x="245" y="157"/>
                  </a:lnTo>
                  <a:lnTo>
                    <a:pt x="252" y="185"/>
                  </a:lnTo>
                  <a:lnTo>
                    <a:pt x="279" y="203"/>
                  </a:lnTo>
                  <a:lnTo>
                    <a:pt x="301" y="227"/>
                  </a:lnTo>
                  <a:lnTo>
                    <a:pt x="318" y="254"/>
                  </a:lnTo>
                  <a:lnTo>
                    <a:pt x="330" y="285"/>
                  </a:lnTo>
                  <a:lnTo>
                    <a:pt x="333" y="318"/>
                  </a:lnTo>
                  <a:lnTo>
                    <a:pt x="330" y="351"/>
                  </a:lnTo>
                  <a:lnTo>
                    <a:pt x="319" y="381"/>
                  </a:lnTo>
                  <a:lnTo>
                    <a:pt x="303" y="408"/>
                  </a:lnTo>
                  <a:lnTo>
                    <a:pt x="282" y="430"/>
                  </a:lnTo>
                  <a:lnTo>
                    <a:pt x="257" y="448"/>
                  </a:lnTo>
                  <a:lnTo>
                    <a:pt x="228" y="462"/>
                  </a:lnTo>
                  <a:lnTo>
                    <a:pt x="195" y="468"/>
                  </a:lnTo>
                  <a:lnTo>
                    <a:pt x="189" y="495"/>
                  </a:lnTo>
                  <a:lnTo>
                    <a:pt x="177" y="519"/>
                  </a:lnTo>
                  <a:lnTo>
                    <a:pt x="160" y="540"/>
                  </a:lnTo>
                  <a:lnTo>
                    <a:pt x="137" y="556"/>
                  </a:lnTo>
                  <a:lnTo>
                    <a:pt x="112" y="566"/>
                  </a:lnTo>
                  <a:lnTo>
                    <a:pt x="83" y="569"/>
                  </a:lnTo>
                  <a:lnTo>
                    <a:pt x="83" y="569"/>
                  </a:lnTo>
                  <a:lnTo>
                    <a:pt x="55" y="566"/>
                  </a:lnTo>
                  <a:lnTo>
                    <a:pt x="30" y="556"/>
                  </a:lnTo>
                  <a:lnTo>
                    <a:pt x="7" y="540"/>
                  </a:lnTo>
                  <a:lnTo>
                    <a:pt x="3" y="537"/>
                  </a:lnTo>
                  <a:lnTo>
                    <a:pt x="0" y="15"/>
                  </a:lnTo>
                  <a:lnTo>
                    <a:pt x="7" y="12"/>
                  </a:lnTo>
                  <a:lnTo>
                    <a:pt x="31"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7" name="Freeform 395">
              <a:extLst>
                <a:ext uri="{FF2B5EF4-FFF2-40B4-BE49-F238E27FC236}">
                  <a16:creationId xmlns:a16="http://schemas.microsoft.com/office/drawing/2014/main" id="{36EA0E96-E4A2-4A4D-90CA-66F1D069617D}"/>
                </a:ext>
              </a:extLst>
            </p:cNvPr>
            <p:cNvSpPr>
              <a:spLocks noEditPoints="1"/>
            </p:cNvSpPr>
            <p:nvPr/>
          </p:nvSpPr>
          <p:spPr bwMode="auto">
            <a:xfrm>
              <a:off x="3752851" y="3203575"/>
              <a:ext cx="454025" cy="263525"/>
            </a:xfrm>
            <a:custGeom>
              <a:avLst/>
              <a:gdLst>
                <a:gd name="T0" fmla="*/ 43 w 570"/>
                <a:gd name="T1" fmla="*/ 25 h 332"/>
                <a:gd name="T2" fmla="*/ 25 w 570"/>
                <a:gd name="T3" fmla="*/ 61 h 332"/>
                <a:gd name="T4" fmla="*/ 28 w 570"/>
                <a:gd name="T5" fmla="*/ 111 h 332"/>
                <a:gd name="T6" fmla="*/ 60 w 570"/>
                <a:gd name="T7" fmla="*/ 155 h 332"/>
                <a:gd name="T8" fmla="*/ 113 w 570"/>
                <a:gd name="T9" fmla="*/ 172 h 332"/>
                <a:gd name="T10" fmla="*/ 125 w 570"/>
                <a:gd name="T11" fmla="*/ 184 h 332"/>
                <a:gd name="T12" fmla="*/ 142 w 570"/>
                <a:gd name="T13" fmla="*/ 247 h 332"/>
                <a:gd name="T14" fmla="*/ 188 w 570"/>
                <a:gd name="T15" fmla="*/ 291 h 332"/>
                <a:gd name="T16" fmla="*/ 251 w 570"/>
                <a:gd name="T17" fmla="*/ 309 h 332"/>
                <a:gd name="T18" fmla="*/ 251 w 570"/>
                <a:gd name="T19" fmla="*/ 309 h 332"/>
                <a:gd name="T20" fmla="*/ 306 w 570"/>
                <a:gd name="T21" fmla="*/ 296 h 332"/>
                <a:gd name="T22" fmla="*/ 351 w 570"/>
                <a:gd name="T23" fmla="*/ 260 h 332"/>
                <a:gd name="T24" fmla="*/ 367 w 570"/>
                <a:gd name="T25" fmla="*/ 229 h 332"/>
                <a:gd name="T26" fmla="*/ 402 w 570"/>
                <a:gd name="T27" fmla="*/ 223 h 332"/>
                <a:gd name="T28" fmla="*/ 446 w 570"/>
                <a:gd name="T29" fmla="*/ 193 h 332"/>
                <a:gd name="T30" fmla="*/ 470 w 570"/>
                <a:gd name="T31" fmla="*/ 145 h 332"/>
                <a:gd name="T32" fmla="*/ 479 w 570"/>
                <a:gd name="T33" fmla="*/ 136 h 332"/>
                <a:gd name="T34" fmla="*/ 520 w 570"/>
                <a:gd name="T35" fmla="*/ 117 h 332"/>
                <a:gd name="T36" fmla="*/ 544 w 570"/>
                <a:gd name="T37" fmla="*/ 78 h 332"/>
                <a:gd name="T38" fmla="*/ 545 w 570"/>
                <a:gd name="T39" fmla="*/ 39 h 332"/>
                <a:gd name="T40" fmla="*/ 554 w 570"/>
                <a:gd name="T41" fmla="*/ 0 h 332"/>
                <a:gd name="T42" fmla="*/ 566 w 570"/>
                <a:gd name="T43" fmla="*/ 30 h 332"/>
                <a:gd name="T44" fmla="*/ 566 w 570"/>
                <a:gd name="T45" fmla="*/ 82 h 332"/>
                <a:gd name="T46" fmla="*/ 539 w 570"/>
                <a:gd name="T47" fmla="*/ 130 h 332"/>
                <a:gd name="T48" fmla="*/ 491 w 570"/>
                <a:gd name="T49" fmla="*/ 157 h 332"/>
                <a:gd name="T50" fmla="*/ 461 w 570"/>
                <a:gd name="T51" fmla="*/ 209 h 332"/>
                <a:gd name="T52" fmla="*/ 412 w 570"/>
                <a:gd name="T53" fmla="*/ 244 h 332"/>
                <a:gd name="T54" fmla="*/ 366 w 570"/>
                <a:gd name="T55" fmla="*/ 278 h 332"/>
                <a:gd name="T56" fmla="*/ 315 w 570"/>
                <a:gd name="T57" fmla="*/ 318 h 332"/>
                <a:gd name="T58" fmla="*/ 251 w 570"/>
                <a:gd name="T59" fmla="*/ 332 h 332"/>
                <a:gd name="T60" fmla="*/ 218 w 570"/>
                <a:gd name="T61" fmla="*/ 329 h 332"/>
                <a:gd name="T62" fmla="*/ 161 w 570"/>
                <a:gd name="T63" fmla="*/ 302 h 332"/>
                <a:gd name="T64" fmla="*/ 121 w 570"/>
                <a:gd name="T65" fmla="*/ 256 h 332"/>
                <a:gd name="T66" fmla="*/ 103 w 570"/>
                <a:gd name="T67" fmla="*/ 194 h 332"/>
                <a:gd name="T68" fmla="*/ 51 w 570"/>
                <a:gd name="T69" fmla="*/ 176 h 332"/>
                <a:gd name="T70" fmla="*/ 13 w 570"/>
                <a:gd name="T71" fmla="*/ 136 h 332"/>
                <a:gd name="T72" fmla="*/ 0 w 570"/>
                <a:gd name="T73" fmla="*/ 82 h 332"/>
                <a:gd name="T74" fmla="*/ 13 w 570"/>
                <a:gd name="T75" fmla="*/ 28 h 332"/>
                <a:gd name="T76" fmla="*/ 33 w 570"/>
                <a:gd name="T77" fmla="*/ 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332">
                  <a:moveTo>
                    <a:pt x="539" y="22"/>
                  </a:moveTo>
                  <a:lnTo>
                    <a:pt x="43" y="25"/>
                  </a:lnTo>
                  <a:lnTo>
                    <a:pt x="33" y="42"/>
                  </a:lnTo>
                  <a:lnTo>
                    <a:pt x="25" y="61"/>
                  </a:lnTo>
                  <a:lnTo>
                    <a:pt x="24" y="82"/>
                  </a:lnTo>
                  <a:lnTo>
                    <a:pt x="28" y="111"/>
                  </a:lnTo>
                  <a:lnTo>
                    <a:pt x="40" y="136"/>
                  </a:lnTo>
                  <a:lnTo>
                    <a:pt x="60" y="155"/>
                  </a:lnTo>
                  <a:lnTo>
                    <a:pt x="85" y="167"/>
                  </a:lnTo>
                  <a:lnTo>
                    <a:pt x="113" y="172"/>
                  </a:lnTo>
                  <a:lnTo>
                    <a:pt x="125" y="172"/>
                  </a:lnTo>
                  <a:lnTo>
                    <a:pt x="125" y="184"/>
                  </a:lnTo>
                  <a:lnTo>
                    <a:pt x="130" y="217"/>
                  </a:lnTo>
                  <a:lnTo>
                    <a:pt x="142" y="247"/>
                  </a:lnTo>
                  <a:lnTo>
                    <a:pt x="163" y="272"/>
                  </a:lnTo>
                  <a:lnTo>
                    <a:pt x="188" y="291"/>
                  </a:lnTo>
                  <a:lnTo>
                    <a:pt x="218" y="305"/>
                  </a:lnTo>
                  <a:lnTo>
                    <a:pt x="251" y="309"/>
                  </a:lnTo>
                  <a:lnTo>
                    <a:pt x="251" y="321"/>
                  </a:lnTo>
                  <a:lnTo>
                    <a:pt x="251" y="309"/>
                  </a:lnTo>
                  <a:lnTo>
                    <a:pt x="281" y="306"/>
                  </a:lnTo>
                  <a:lnTo>
                    <a:pt x="306" y="296"/>
                  </a:lnTo>
                  <a:lnTo>
                    <a:pt x="330" y="281"/>
                  </a:lnTo>
                  <a:lnTo>
                    <a:pt x="351" y="260"/>
                  </a:lnTo>
                  <a:lnTo>
                    <a:pt x="366" y="235"/>
                  </a:lnTo>
                  <a:lnTo>
                    <a:pt x="367" y="229"/>
                  </a:lnTo>
                  <a:lnTo>
                    <a:pt x="375" y="229"/>
                  </a:lnTo>
                  <a:lnTo>
                    <a:pt x="402" y="223"/>
                  </a:lnTo>
                  <a:lnTo>
                    <a:pt x="426" y="211"/>
                  </a:lnTo>
                  <a:lnTo>
                    <a:pt x="446" y="193"/>
                  </a:lnTo>
                  <a:lnTo>
                    <a:pt x="461" y="170"/>
                  </a:lnTo>
                  <a:lnTo>
                    <a:pt x="470" y="145"/>
                  </a:lnTo>
                  <a:lnTo>
                    <a:pt x="472" y="137"/>
                  </a:lnTo>
                  <a:lnTo>
                    <a:pt x="479" y="136"/>
                  </a:lnTo>
                  <a:lnTo>
                    <a:pt x="502" y="129"/>
                  </a:lnTo>
                  <a:lnTo>
                    <a:pt x="520" y="117"/>
                  </a:lnTo>
                  <a:lnTo>
                    <a:pt x="535" y="99"/>
                  </a:lnTo>
                  <a:lnTo>
                    <a:pt x="544" y="78"/>
                  </a:lnTo>
                  <a:lnTo>
                    <a:pt x="546" y="55"/>
                  </a:lnTo>
                  <a:lnTo>
                    <a:pt x="545" y="39"/>
                  </a:lnTo>
                  <a:lnTo>
                    <a:pt x="539" y="22"/>
                  </a:lnTo>
                  <a:close/>
                  <a:moveTo>
                    <a:pt x="554" y="0"/>
                  </a:moveTo>
                  <a:lnTo>
                    <a:pt x="557" y="6"/>
                  </a:lnTo>
                  <a:lnTo>
                    <a:pt x="566" y="30"/>
                  </a:lnTo>
                  <a:lnTo>
                    <a:pt x="570" y="55"/>
                  </a:lnTo>
                  <a:lnTo>
                    <a:pt x="566" y="82"/>
                  </a:lnTo>
                  <a:lnTo>
                    <a:pt x="555" y="108"/>
                  </a:lnTo>
                  <a:lnTo>
                    <a:pt x="539" y="130"/>
                  </a:lnTo>
                  <a:lnTo>
                    <a:pt x="517" y="146"/>
                  </a:lnTo>
                  <a:lnTo>
                    <a:pt x="491" y="157"/>
                  </a:lnTo>
                  <a:lnTo>
                    <a:pt x="479" y="185"/>
                  </a:lnTo>
                  <a:lnTo>
                    <a:pt x="461" y="209"/>
                  </a:lnTo>
                  <a:lnTo>
                    <a:pt x="439" y="229"/>
                  </a:lnTo>
                  <a:lnTo>
                    <a:pt x="412" y="244"/>
                  </a:lnTo>
                  <a:lnTo>
                    <a:pt x="384" y="251"/>
                  </a:lnTo>
                  <a:lnTo>
                    <a:pt x="366" y="278"/>
                  </a:lnTo>
                  <a:lnTo>
                    <a:pt x="342" y="300"/>
                  </a:lnTo>
                  <a:lnTo>
                    <a:pt x="315" y="318"/>
                  </a:lnTo>
                  <a:lnTo>
                    <a:pt x="284" y="329"/>
                  </a:lnTo>
                  <a:lnTo>
                    <a:pt x="251" y="332"/>
                  </a:lnTo>
                  <a:lnTo>
                    <a:pt x="251" y="332"/>
                  </a:lnTo>
                  <a:lnTo>
                    <a:pt x="218" y="329"/>
                  </a:lnTo>
                  <a:lnTo>
                    <a:pt x="188" y="318"/>
                  </a:lnTo>
                  <a:lnTo>
                    <a:pt x="161" y="302"/>
                  </a:lnTo>
                  <a:lnTo>
                    <a:pt x="139" y="281"/>
                  </a:lnTo>
                  <a:lnTo>
                    <a:pt x="121" y="256"/>
                  </a:lnTo>
                  <a:lnTo>
                    <a:pt x="109" y="227"/>
                  </a:lnTo>
                  <a:lnTo>
                    <a:pt x="103" y="194"/>
                  </a:lnTo>
                  <a:lnTo>
                    <a:pt x="75" y="188"/>
                  </a:lnTo>
                  <a:lnTo>
                    <a:pt x="51" y="176"/>
                  </a:lnTo>
                  <a:lnTo>
                    <a:pt x="30" y="158"/>
                  </a:lnTo>
                  <a:lnTo>
                    <a:pt x="13" y="136"/>
                  </a:lnTo>
                  <a:lnTo>
                    <a:pt x="4" y="111"/>
                  </a:lnTo>
                  <a:lnTo>
                    <a:pt x="0" y="82"/>
                  </a:lnTo>
                  <a:lnTo>
                    <a:pt x="3" y="55"/>
                  </a:lnTo>
                  <a:lnTo>
                    <a:pt x="13" y="28"/>
                  </a:lnTo>
                  <a:lnTo>
                    <a:pt x="30" y="6"/>
                  </a:lnTo>
                  <a:lnTo>
                    <a:pt x="33" y="1"/>
                  </a:lnTo>
                  <a:lnTo>
                    <a:pt x="5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8" name="Freeform 396">
              <a:extLst>
                <a:ext uri="{FF2B5EF4-FFF2-40B4-BE49-F238E27FC236}">
                  <a16:creationId xmlns:a16="http://schemas.microsoft.com/office/drawing/2014/main" id="{968DDB08-FCC2-43A5-8EE0-2CF2D7A122F9}"/>
                </a:ext>
              </a:extLst>
            </p:cNvPr>
            <p:cNvSpPr>
              <a:spLocks noEditPoints="1"/>
            </p:cNvSpPr>
            <p:nvPr/>
          </p:nvSpPr>
          <p:spPr bwMode="auto">
            <a:xfrm>
              <a:off x="4511676" y="2036763"/>
              <a:ext cx="509588" cy="296862"/>
            </a:xfrm>
            <a:custGeom>
              <a:avLst/>
              <a:gdLst>
                <a:gd name="T0" fmla="*/ 327 w 642"/>
                <a:gd name="T1" fmla="*/ 27 h 374"/>
                <a:gd name="T2" fmla="*/ 269 w 642"/>
                <a:gd name="T3" fmla="*/ 56 h 374"/>
                <a:gd name="T4" fmla="*/ 229 w 642"/>
                <a:gd name="T5" fmla="*/ 108 h 374"/>
                <a:gd name="T6" fmla="*/ 220 w 642"/>
                <a:gd name="T7" fmla="*/ 115 h 374"/>
                <a:gd name="T8" fmla="*/ 161 w 642"/>
                <a:gd name="T9" fmla="*/ 135 h 374"/>
                <a:gd name="T10" fmla="*/ 121 w 642"/>
                <a:gd name="T11" fmla="*/ 180 h 374"/>
                <a:gd name="T12" fmla="*/ 108 w 642"/>
                <a:gd name="T13" fmla="*/ 217 h 374"/>
                <a:gd name="T14" fmla="*/ 75 w 642"/>
                <a:gd name="T15" fmla="*/ 227 h 374"/>
                <a:gd name="T16" fmla="*/ 38 w 642"/>
                <a:gd name="T17" fmla="*/ 262 h 374"/>
                <a:gd name="T18" fmla="*/ 24 w 642"/>
                <a:gd name="T19" fmla="*/ 313 h 374"/>
                <a:gd name="T20" fmla="*/ 32 w 642"/>
                <a:gd name="T21" fmla="*/ 350 h 374"/>
                <a:gd name="T22" fmla="*/ 608 w 642"/>
                <a:gd name="T23" fmla="*/ 328 h 374"/>
                <a:gd name="T24" fmla="*/ 618 w 642"/>
                <a:gd name="T25" fmla="*/ 281 h 374"/>
                <a:gd name="T26" fmla="*/ 605 w 642"/>
                <a:gd name="T27" fmla="*/ 229 h 374"/>
                <a:gd name="T28" fmla="*/ 568 w 642"/>
                <a:gd name="T29" fmla="*/ 192 h 374"/>
                <a:gd name="T30" fmla="*/ 515 w 642"/>
                <a:gd name="T31" fmla="*/ 178 h 374"/>
                <a:gd name="T32" fmla="*/ 503 w 642"/>
                <a:gd name="T33" fmla="*/ 166 h 374"/>
                <a:gd name="T34" fmla="*/ 488 w 642"/>
                <a:gd name="T35" fmla="*/ 103 h 374"/>
                <a:gd name="T36" fmla="*/ 450 w 642"/>
                <a:gd name="T37" fmla="*/ 54 h 374"/>
                <a:gd name="T38" fmla="*/ 393 w 642"/>
                <a:gd name="T39" fmla="*/ 27 h 374"/>
                <a:gd name="T40" fmla="*/ 359 w 642"/>
                <a:gd name="T41" fmla="*/ 0 h 374"/>
                <a:gd name="T42" fmla="*/ 430 w 642"/>
                <a:gd name="T43" fmla="*/ 15 h 374"/>
                <a:gd name="T44" fmla="*/ 486 w 642"/>
                <a:gd name="T45" fmla="*/ 57 h 374"/>
                <a:gd name="T46" fmla="*/ 520 w 642"/>
                <a:gd name="T47" fmla="*/ 120 h 374"/>
                <a:gd name="T48" fmla="*/ 557 w 642"/>
                <a:gd name="T49" fmla="*/ 162 h 374"/>
                <a:gd name="T50" fmla="*/ 608 w 642"/>
                <a:gd name="T51" fmla="*/ 196 h 374"/>
                <a:gd name="T52" fmla="*/ 638 w 642"/>
                <a:gd name="T53" fmla="*/ 250 h 374"/>
                <a:gd name="T54" fmla="*/ 638 w 642"/>
                <a:gd name="T55" fmla="*/ 313 h 374"/>
                <a:gd name="T56" fmla="*/ 609 w 642"/>
                <a:gd name="T57" fmla="*/ 367 h 374"/>
                <a:gd name="T58" fmla="*/ 18 w 642"/>
                <a:gd name="T59" fmla="*/ 374 h 374"/>
                <a:gd name="T60" fmla="*/ 5 w 642"/>
                <a:gd name="T61" fmla="*/ 340 h 374"/>
                <a:gd name="T62" fmla="*/ 5 w 642"/>
                <a:gd name="T63" fmla="*/ 281 h 374"/>
                <a:gd name="T64" fmla="*/ 36 w 642"/>
                <a:gd name="T65" fmla="*/ 227 h 374"/>
                <a:gd name="T66" fmla="*/ 90 w 642"/>
                <a:gd name="T67" fmla="*/ 198 h 374"/>
                <a:gd name="T68" fmla="*/ 123 w 642"/>
                <a:gd name="T69" fmla="*/ 138 h 374"/>
                <a:gd name="T70" fmla="*/ 178 w 642"/>
                <a:gd name="T71" fmla="*/ 100 h 374"/>
                <a:gd name="T72" fmla="*/ 232 w 642"/>
                <a:gd name="T73" fmla="*/ 62 h 374"/>
                <a:gd name="T74" fmla="*/ 288 w 642"/>
                <a:gd name="T75" fmla="*/ 17 h 374"/>
                <a:gd name="T76" fmla="*/ 359 w 642"/>
                <a:gd name="T7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374">
                  <a:moveTo>
                    <a:pt x="360" y="23"/>
                  </a:moveTo>
                  <a:lnTo>
                    <a:pt x="327" y="27"/>
                  </a:lnTo>
                  <a:lnTo>
                    <a:pt x="296" y="38"/>
                  </a:lnTo>
                  <a:lnTo>
                    <a:pt x="269" y="56"/>
                  </a:lnTo>
                  <a:lnTo>
                    <a:pt x="247" y="79"/>
                  </a:lnTo>
                  <a:lnTo>
                    <a:pt x="229" y="108"/>
                  </a:lnTo>
                  <a:lnTo>
                    <a:pt x="226" y="114"/>
                  </a:lnTo>
                  <a:lnTo>
                    <a:pt x="220" y="115"/>
                  </a:lnTo>
                  <a:lnTo>
                    <a:pt x="188" y="121"/>
                  </a:lnTo>
                  <a:lnTo>
                    <a:pt x="161" y="135"/>
                  </a:lnTo>
                  <a:lnTo>
                    <a:pt x="138" y="154"/>
                  </a:lnTo>
                  <a:lnTo>
                    <a:pt x="121" y="180"/>
                  </a:lnTo>
                  <a:lnTo>
                    <a:pt x="111" y="210"/>
                  </a:lnTo>
                  <a:lnTo>
                    <a:pt x="108" y="217"/>
                  </a:lnTo>
                  <a:lnTo>
                    <a:pt x="100" y="219"/>
                  </a:lnTo>
                  <a:lnTo>
                    <a:pt x="75" y="227"/>
                  </a:lnTo>
                  <a:lnTo>
                    <a:pt x="54" y="242"/>
                  </a:lnTo>
                  <a:lnTo>
                    <a:pt x="38" y="262"/>
                  </a:lnTo>
                  <a:lnTo>
                    <a:pt x="27" y="286"/>
                  </a:lnTo>
                  <a:lnTo>
                    <a:pt x="24" y="313"/>
                  </a:lnTo>
                  <a:lnTo>
                    <a:pt x="26" y="332"/>
                  </a:lnTo>
                  <a:lnTo>
                    <a:pt x="32" y="350"/>
                  </a:lnTo>
                  <a:lnTo>
                    <a:pt x="595" y="347"/>
                  </a:lnTo>
                  <a:lnTo>
                    <a:pt x="608" y="328"/>
                  </a:lnTo>
                  <a:lnTo>
                    <a:pt x="617" y="305"/>
                  </a:lnTo>
                  <a:lnTo>
                    <a:pt x="618" y="281"/>
                  </a:lnTo>
                  <a:lnTo>
                    <a:pt x="615" y="254"/>
                  </a:lnTo>
                  <a:lnTo>
                    <a:pt x="605" y="229"/>
                  </a:lnTo>
                  <a:lnTo>
                    <a:pt x="589" y="208"/>
                  </a:lnTo>
                  <a:lnTo>
                    <a:pt x="568" y="192"/>
                  </a:lnTo>
                  <a:lnTo>
                    <a:pt x="542" y="181"/>
                  </a:lnTo>
                  <a:lnTo>
                    <a:pt x="515" y="178"/>
                  </a:lnTo>
                  <a:lnTo>
                    <a:pt x="503" y="178"/>
                  </a:lnTo>
                  <a:lnTo>
                    <a:pt x="503" y="166"/>
                  </a:lnTo>
                  <a:lnTo>
                    <a:pt x="499" y="133"/>
                  </a:lnTo>
                  <a:lnTo>
                    <a:pt x="488" y="103"/>
                  </a:lnTo>
                  <a:lnTo>
                    <a:pt x="472" y="76"/>
                  </a:lnTo>
                  <a:lnTo>
                    <a:pt x="450" y="54"/>
                  </a:lnTo>
                  <a:lnTo>
                    <a:pt x="423" y="38"/>
                  </a:lnTo>
                  <a:lnTo>
                    <a:pt x="393" y="27"/>
                  </a:lnTo>
                  <a:lnTo>
                    <a:pt x="360" y="23"/>
                  </a:lnTo>
                  <a:close/>
                  <a:moveTo>
                    <a:pt x="359" y="0"/>
                  </a:moveTo>
                  <a:lnTo>
                    <a:pt x="396" y="3"/>
                  </a:lnTo>
                  <a:lnTo>
                    <a:pt x="430" y="15"/>
                  </a:lnTo>
                  <a:lnTo>
                    <a:pt x="460" y="33"/>
                  </a:lnTo>
                  <a:lnTo>
                    <a:pt x="486" y="57"/>
                  </a:lnTo>
                  <a:lnTo>
                    <a:pt x="506" y="87"/>
                  </a:lnTo>
                  <a:lnTo>
                    <a:pt x="520" y="120"/>
                  </a:lnTo>
                  <a:lnTo>
                    <a:pt x="526" y="156"/>
                  </a:lnTo>
                  <a:lnTo>
                    <a:pt x="557" y="162"/>
                  </a:lnTo>
                  <a:lnTo>
                    <a:pt x="586" y="175"/>
                  </a:lnTo>
                  <a:lnTo>
                    <a:pt x="608" y="196"/>
                  </a:lnTo>
                  <a:lnTo>
                    <a:pt x="626" y="220"/>
                  </a:lnTo>
                  <a:lnTo>
                    <a:pt x="638" y="250"/>
                  </a:lnTo>
                  <a:lnTo>
                    <a:pt x="642" y="281"/>
                  </a:lnTo>
                  <a:lnTo>
                    <a:pt x="638" y="313"/>
                  </a:lnTo>
                  <a:lnTo>
                    <a:pt x="627" y="341"/>
                  </a:lnTo>
                  <a:lnTo>
                    <a:pt x="609" y="367"/>
                  </a:lnTo>
                  <a:lnTo>
                    <a:pt x="605" y="371"/>
                  </a:lnTo>
                  <a:lnTo>
                    <a:pt x="18" y="374"/>
                  </a:lnTo>
                  <a:lnTo>
                    <a:pt x="15" y="368"/>
                  </a:lnTo>
                  <a:lnTo>
                    <a:pt x="5" y="340"/>
                  </a:lnTo>
                  <a:lnTo>
                    <a:pt x="0" y="313"/>
                  </a:lnTo>
                  <a:lnTo>
                    <a:pt x="5" y="281"/>
                  </a:lnTo>
                  <a:lnTo>
                    <a:pt x="17" y="253"/>
                  </a:lnTo>
                  <a:lnTo>
                    <a:pt x="36" y="227"/>
                  </a:lnTo>
                  <a:lnTo>
                    <a:pt x="60" y="210"/>
                  </a:lnTo>
                  <a:lnTo>
                    <a:pt x="90" y="198"/>
                  </a:lnTo>
                  <a:lnTo>
                    <a:pt x="102" y="166"/>
                  </a:lnTo>
                  <a:lnTo>
                    <a:pt x="123" y="138"/>
                  </a:lnTo>
                  <a:lnTo>
                    <a:pt x="148" y="117"/>
                  </a:lnTo>
                  <a:lnTo>
                    <a:pt x="178" y="100"/>
                  </a:lnTo>
                  <a:lnTo>
                    <a:pt x="211" y="93"/>
                  </a:lnTo>
                  <a:lnTo>
                    <a:pt x="232" y="62"/>
                  </a:lnTo>
                  <a:lnTo>
                    <a:pt x="257" y="36"/>
                  </a:lnTo>
                  <a:lnTo>
                    <a:pt x="288" y="17"/>
                  </a:lnTo>
                  <a:lnTo>
                    <a:pt x="323" y="5"/>
                  </a:lnTo>
                  <a:lnTo>
                    <a:pt x="3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9" name="Freeform 397">
              <a:extLst>
                <a:ext uri="{FF2B5EF4-FFF2-40B4-BE49-F238E27FC236}">
                  <a16:creationId xmlns:a16="http://schemas.microsoft.com/office/drawing/2014/main" id="{F5BE898E-8D3F-43B7-B953-2E2AC0B0578C}"/>
                </a:ext>
              </a:extLst>
            </p:cNvPr>
            <p:cNvSpPr>
              <a:spLocks noEditPoints="1"/>
            </p:cNvSpPr>
            <p:nvPr/>
          </p:nvSpPr>
          <p:spPr bwMode="auto">
            <a:xfrm>
              <a:off x="3025776" y="915988"/>
              <a:ext cx="296863" cy="508000"/>
            </a:xfrm>
            <a:custGeom>
              <a:avLst/>
              <a:gdLst>
                <a:gd name="T0" fmla="*/ 254 w 373"/>
                <a:gd name="T1" fmla="*/ 27 h 642"/>
                <a:gd name="T2" fmla="*/ 208 w 373"/>
                <a:gd name="T3" fmla="*/ 54 h 642"/>
                <a:gd name="T4" fmla="*/ 181 w 373"/>
                <a:gd name="T5" fmla="*/ 101 h 642"/>
                <a:gd name="T6" fmla="*/ 178 w 373"/>
                <a:gd name="T7" fmla="*/ 139 h 642"/>
                <a:gd name="T8" fmla="*/ 133 w 373"/>
                <a:gd name="T9" fmla="*/ 142 h 642"/>
                <a:gd name="T10" fmla="*/ 76 w 373"/>
                <a:gd name="T11" fmla="*/ 171 h 642"/>
                <a:gd name="T12" fmla="*/ 37 w 373"/>
                <a:gd name="T13" fmla="*/ 220 h 642"/>
                <a:gd name="T14" fmla="*/ 22 w 373"/>
                <a:gd name="T15" fmla="*/ 283 h 642"/>
                <a:gd name="T16" fmla="*/ 39 w 373"/>
                <a:gd name="T17" fmla="*/ 347 h 642"/>
                <a:gd name="T18" fmla="*/ 79 w 373"/>
                <a:gd name="T19" fmla="*/ 397 h 642"/>
                <a:gd name="T20" fmla="*/ 114 w 373"/>
                <a:gd name="T21" fmla="*/ 416 h 642"/>
                <a:gd name="T22" fmla="*/ 121 w 373"/>
                <a:gd name="T23" fmla="*/ 453 h 642"/>
                <a:gd name="T24" fmla="*/ 155 w 373"/>
                <a:gd name="T25" fmla="*/ 504 h 642"/>
                <a:gd name="T26" fmla="*/ 209 w 373"/>
                <a:gd name="T27" fmla="*/ 533 h 642"/>
                <a:gd name="T28" fmla="*/ 218 w 373"/>
                <a:gd name="T29" fmla="*/ 542 h 642"/>
                <a:gd name="T30" fmla="*/ 242 w 373"/>
                <a:gd name="T31" fmla="*/ 588 h 642"/>
                <a:gd name="T32" fmla="*/ 285 w 373"/>
                <a:gd name="T33" fmla="*/ 616 h 642"/>
                <a:gd name="T34" fmla="*/ 312 w 373"/>
                <a:gd name="T35" fmla="*/ 631 h 642"/>
                <a:gd name="T36" fmla="*/ 332 w 373"/>
                <a:gd name="T37" fmla="*/ 618 h 642"/>
                <a:gd name="T38" fmla="*/ 346 w 373"/>
                <a:gd name="T39" fmla="*/ 47 h 642"/>
                <a:gd name="T40" fmla="*/ 305 w 373"/>
                <a:gd name="T41" fmla="*/ 26 h 642"/>
                <a:gd name="T42" fmla="*/ 281 w 373"/>
                <a:gd name="T43" fmla="*/ 0 h 642"/>
                <a:gd name="T44" fmla="*/ 341 w 373"/>
                <a:gd name="T45" fmla="*/ 15 h 642"/>
                <a:gd name="T46" fmla="*/ 370 w 373"/>
                <a:gd name="T47" fmla="*/ 36 h 642"/>
                <a:gd name="T48" fmla="*/ 367 w 373"/>
                <a:gd name="T49" fmla="*/ 628 h 642"/>
                <a:gd name="T50" fmla="*/ 312 w 373"/>
                <a:gd name="T51" fmla="*/ 642 h 642"/>
                <a:gd name="T52" fmla="*/ 281 w 373"/>
                <a:gd name="T53" fmla="*/ 639 h 642"/>
                <a:gd name="T54" fmla="*/ 227 w 373"/>
                <a:gd name="T55" fmla="*/ 607 h 642"/>
                <a:gd name="T56" fmla="*/ 197 w 373"/>
                <a:gd name="T57" fmla="*/ 554 h 642"/>
                <a:gd name="T58" fmla="*/ 137 w 373"/>
                <a:gd name="T59" fmla="*/ 521 h 642"/>
                <a:gd name="T60" fmla="*/ 100 w 373"/>
                <a:gd name="T61" fmla="*/ 465 h 642"/>
                <a:gd name="T62" fmla="*/ 61 w 373"/>
                <a:gd name="T63" fmla="*/ 411 h 642"/>
                <a:gd name="T64" fmla="*/ 16 w 373"/>
                <a:gd name="T65" fmla="*/ 355 h 642"/>
                <a:gd name="T66" fmla="*/ 0 w 373"/>
                <a:gd name="T67" fmla="*/ 283 h 642"/>
                <a:gd name="T68" fmla="*/ 15 w 373"/>
                <a:gd name="T69" fmla="*/ 213 h 642"/>
                <a:gd name="T70" fmla="*/ 57 w 373"/>
                <a:gd name="T71" fmla="*/ 157 h 642"/>
                <a:gd name="T72" fmla="*/ 119 w 373"/>
                <a:gd name="T73" fmla="*/ 123 h 642"/>
                <a:gd name="T74" fmla="*/ 161 w 373"/>
                <a:gd name="T75" fmla="*/ 86 h 642"/>
                <a:gd name="T76" fmla="*/ 196 w 373"/>
                <a:gd name="T77" fmla="*/ 35 h 642"/>
                <a:gd name="T78" fmla="*/ 249 w 373"/>
                <a:gd name="T79" fmla="*/ 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3" h="642">
                  <a:moveTo>
                    <a:pt x="282" y="23"/>
                  </a:moveTo>
                  <a:lnTo>
                    <a:pt x="254" y="27"/>
                  </a:lnTo>
                  <a:lnTo>
                    <a:pt x="229" y="38"/>
                  </a:lnTo>
                  <a:lnTo>
                    <a:pt x="208" y="54"/>
                  </a:lnTo>
                  <a:lnTo>
                    <a:pt x="191" y="75"/>
                  </a:lnTo>
                  <a:lnTo>
                    <a:pt x="181" y="101"/>
                  </a:lnTo>
                  <a:lnTo>
                    <a:pt x="178" y="127"/>
                  </a:lnTo>
                  <a:lnTo>
                    <a:pt x="178" y="139"/>
                  </a:lnTo>
                  <a:lnTo>
                    <a:pt x="166" y="139"/>
                  </a:lnTo>
                  <a:lnTo>
                    <a:pt x="133" y="142"/>
                  </a:lnTo>
                  <a:lnTo>
                    <a:pt x="103" y="154"/>
                  </a:lnTo>
                  <a:lnTo>
                    <a:pt x="76" y="171"/>
                  </a:lnTo>
                  <a:lnTo>
                    <a:pt x="54" y="193"/>
                  </a:lnTo>
                  <a:lnTo>
                    <a:pt x="37" y="220"/>
                  </a:lnTo>
                  <a:lnTo>
                    <a:pt x="27" y="250"/>
                  </a:lnTo>
                  <a:lnTo>
                    <a:pt x="22" y="283"/>
                  </a:lnTo>
                  <a:lnTo>
                    <a:pt x="27" y="316"/>
                  </a:lnTo>
                  <a:lnTo>
                    <a:pt x="39" y="347"/>
                  </a:lnTo>
                  <a:lnTo>
                    <a:pt x="55" y="374"/>
                  </a:lnTo>
                  <a:lnTo>
                    <a:pt x="79" y="397"/>
                  </a:lnTo>
                  <a:lnTo>
                    <a:pt x="108" y="413"/>
                  </a:lnTo>
                  <a:lnTo>
                    <a:pt x="114" y="416"/>
                  </a:lnTo>
                  <a:lnTo>
                    <a:pt x="115" y="423"/>
                  </a:lnTo>
                  <a:lnTo>
                    <a:pt x="121" y="453"/>
                  </a:lnTo>
                  <a:lnTo>
                    <a:pt x="134" y="482"/>
                  </a:lnTo>
                  <a:lnTo>
                    <a:pt x="155" y="504"/>
                  </a:lnTo>
                  <a:lnTo>
                    <a:pt x="179" y="522"/>
                  </a:lnTo>
                  <a:lnTo>
                    <a:pt x="209" y="533"/>
                  </a:lnTo>
                  <a:lnTo>
                    <a:pt x="217" y="534"/>
                  </a:lnTo>
                  <a:lnTo>
                    <a:pt x="218" y="542"/>
                  </a:lnTo>
                  <a:lnTo>
                    <a:pt x="227" y="567"/>
                  </a:lnTo>
                  <a:lnTo>
                    <a:pt x="242" y="588"/>
                  </a:lnTo>
                  <a:lnTo>
                    <a:pt x="261" y="604"/>
                  </a:lnTo>
                  <a:lnTo>
                    <a:pt x="285" y="616"/>
                  </a:lnTo>
                  <a:lnTo>
                    <a:pt x="312" y="619"/>
                  </a:lnTo>
                  <a:lnTo>
                    <a:pt x="312" y="631"/>
                  </a:lnTo>
                  <a:lnTo>
                    <a:pt x="312" y="619"/>
                  </a:lnTo>
                  <a:lnTo>
                    <a:pt x="332" y="618"/>
                  </a:lnTo>
                  <a:lnTo>
                    <a:pt x="349" y="610"/>
                  </a:lnTo>
                  <a:lnTo>
                    <a:pt x="346" y="47"/>
                  </a:lnTo>
                  <a:lnTo>
                    <a:pt x="327" y="35"/>
                  </a:lnTo>
                  <a:lnTo>
                    <a:pt x="305" y="26"/>
                  </a:lnTo>
                  <a:lnTo>
                    <a:pt x="282" y="23"/>
                  </a:lnTo>
                  <a:close/>
                  <a:moveTo>
                    <a:pt x="281" y="0"/>
                  </a:moveTo>
                  <a:lnTo>
                    <a:pt x="312" y="5"/>
                  </a:lnTo>
                  <a:lnTo>
                    <a:pt x="341" y="15"/>
                  </a:lnTo>
                  <a:lnTo>
                    <a:pt x="366" y="33"/>
                  </a:lnTo>
                  <a:lnTo>
                    <a:pt x="370" y="36"/>
                  </a:lnTo>
                  <a:lnTo>
                    <a:pt x="373" y="625"/>
                  </a:lnTo>
                  <a:lnTo>
                    <a:pt x="367" y="628"/>
                  </a:lnTo>
                  <a:lnTo>
                    <a:pt x="341" y="639"/>
                  </a:lnTo>
                  <a:lnTo>
                    <a:pt x="312" y="642"/>
                  </a:lnTo>
                  <a:lnTo>
                    <a:pt x="312" y="642"/>
                  </a:lnTo>
                  <a:lnTo>
                    <a:pt x="281" y="639"/>
                  </a:lnTo>
                  <a:lnTo>
                    <a:pt x="252" y="627"/>
                  </a:lnTo>
                  <a:lnTo>
                    <a:pt x="227" y="607"/>
                  </a:lnTo>
                  <a:lnTo>
                    <a:pt x="209" y="583"/>
                  </a:lnTo>
                  <a:lnTo>
                    <a:pt x="197" y="554"/>
                  </a:lnTo>
                  <a:lnTo>
                    <a:pt x="166" y="540"/>
                  </a:lnTo>
                  <a:lnTo>
                    <a:pt x="137" y="521"/>
                  </a:lnTo>
                  <a:lnTo>
                    <a:pt x="117" y="495"/>
                  </a:lnTo>
                  <a:lnTo>
                    <a:pt x="100" y="465"/>
                  </a:lnTo>
                  <a:lnTo>
                    <a:pt x="93" y="432"/>
                  </a:lnTo>
                  <a:lnTo>
                    <a:pt x="61" y="411"/>
                  </a:lnTo>
                  <a:lnTo>
                    <a:pt x="36" y="386"/>
                  </a:lnTo>
                  <a:lnTo>
                    <a:pt x="16" y="355"/>
                  </a:lnTo>
                  <a:lnTo>
                    <a:pt x="5" y="320"/>
                  </a:lnTo>
                  <a:lnTo>
                    <a:pt x="0" y="283"/>
                  </a:lnTo>
                  <a:lnTo>
                    <a:pt x="5" y="247"/>
                  </a:lnTo>
                  <a:lnTo>
                    <a:pt x="15" y="213"/>
                  </a:lnTo>
                  <a:lnTo>
                    <a:pt x="33" y="183"/>
                  </a:lnTo>
                  <a:lnTo>
                    <a:pt x="57" y="157"/>
                  </a:lnTo>
                  <a:lnTo>
                    <a:pt x="87" y="136"/>
                  </a:lnTo>
                  <a:lnTo>
                    <a:pt x="119" y="123"/>
                  </a:lnTo>
                  <a:lnTo>
                    <a:pt x="155" y="117"/>
                  </a:lnTo>
                  <a:lnTo>
                    <a:pt x="161" y="86"/>
                  </a:lnTo>
                  <a:lnTo>
                    <a:pt x="176" y="57"/>
                  </a:lnTo>
                  <a:lnTo>
                    <a:pt x="196" y="35"/>
                  </a:lnTo>
                  <a:lnTo>
                    <a:pt x="221" y="17"/>
                  </a:lnTo>
                  <a:lnTo>
                    <a:pt x="249" y="5"/>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0" name="Freeform 398">
              <a:extLst>
                <a:ext uri="{FF2B5EF4-FFF2-40B4-BE49-F238E27FC236}">
                  <a16:creationId xmlns:a16="http://schemas.microsoft.com/office/drawing/2014/main" id="{941F57A8-9FA0-4D60-B64E-F27EB65978C3}"/>
                </a:ext>
              </a:extLst>
            </p:cNvPr>
            <p:cNvSpPr>
              <a:spLocks noEditPoints="1"/>
            </p:cNvSpPr>
            <p:nvPr/>
          </p:nvSpPr>
          <p:spPr bwMode="auto">
            <a:xfrm>
              <a:off x="3765551" y="1468438"/>
              <a:ext cx="427038" cy="250825"/>
            </a:xfrm>
            <a:custGeom>
              <a:avLst/>
              <a:gdLst>
                <a:gd name="T0" fmla="*/ 273 w 537"/>
                <a:gd name="T1" fmla="*/ 27 h 316"/>
                <a:gd name="T2" fmla="*/ 225 w 537"/>
                <a:gd name="T3" fmla="*/ 51 h 316"/>
                <a:gd name="T4" fmla="*/ 193 w 537"/>
                <a:gd name="T5" fmla="*/ 93 h 316"/>
                <a:gd name="T6" fmla="*/ 184 w 537"/>
                <a:gd name="T7" fmla="*/ 100 h 316"/>
                <a:gd name="T8" fmla="*/ 136 w 537"/>
                <a:gd name="T9" fmla="*/ 117 h 316"/>
                <a:gd name="T10" fmla="*/ 103 w 537"/>
                <a:gd name="T11" fmla="*/ 153 h 316"/>
                <a:gd name="T12" fmla="*/ 92 w 537"/>
                <a:gd name="T13" fmla="*/ 184 h 316"/>
                <a:gd name="T14" fmla="*/ 64 w 537"/>
                <a:gd name="T15" fmla="*/ 193 h 316"/>
                <a:gd name="T16" fmla="*/ 34 w 537"/>
                <a:gd name="T17" fmla="*/ 221 h 316"/>
                <a:gd name="T18" fmla="*/ 22 w 537"/>
                <a:gd name="T19" fmla="*/ 262 h 316"/>
                <a:gd name="T20" fmla="*/ 28 w 537"/>
                <a:gd name="T21" fmla="*/ 292 h 316"/>
                <a:gd name="T22" fmla="*/ 506 w 537"/>
                <a:gd name="T23" fmla="*/ 274 h 316"/>
                <a:gd name="T24" fmla="*/ 514 w 537"/>
                <a:gd name="T25" fmla="*/ 236 h 316"/>
                <a:gd name="T26" fmla="*/ 497 w 537"/>
                <a:gd name="T27" fmla="*/ 187 h 316"/>
                <a:gd name="T28" fmla="*/ 455 w 537"/>
                <a:gd name="T29" fmla="*/ 157 h 316"/>
                <a:gd name="T30" fmla="*/ 418 w 537"/>
                <a:gd name="T31" fmla="*/ 153 h 316"/>
                <a:gd name="T32" fmla="*/ 414 w 537"/>
                <a:gd name="T33" fmla="*/ 109 h 316"/>
                <a:gd name="T34" fmla="*/ 384 w 537"/>
                <a:gd name="T35" fmla="*/ 58 h 316"/>
                <a:gd name="T36" fmla="*/ 331 w 537"/>
                <a:gd name="T37" fmla="*/ 27 h 316"/>
                <a:gd name="T38" fmla="*/ 300 w 537"/>
                <a:gd name="T39" fmla="*/ 0 h 316"/>
                <a:gd name="T40" fmla="*/ 367 w 537"/>
                <a:gd name="T41" fmla="*/ 18 h 316"/>
                <a:gd name="T42" fmla="*/ 418 w 537"/>
                <a:gd name="T43" fmla="*/ 64 h 316"/>
                <a:gd name="T44" fmla="*/ 440 w 537"/>
                <a:gd name="T45" fmla="*/ 130 h 316"/>
                <a:gd name="T46" fmla="*/ 490 w 537"/>
                <a:gd name="T47" fmla="*/ 148 h 316"/>
                <a:gd name="T48" fmla="*/ 524 w 537"/>
                <a:gd name="T49" fmla="*/ 185 h 316"/>
                <a:gd name="T50" fmla="*/ 537 w 537"/>
                <a:gd name="T51" fmla="*/ 236 h 316"/>
                <a:gd name="T52" fmla="*/ 524 w 537"/>
                <a:gd name="T53" fmla="*/ 287 h 316"/>
                <a:gd name="T54" fmla="*/ 506 w 537"/>
                <a:gd name="T55" fmla="*/ 313 h 316"/>
                <a:gd name="T56" fmla="*/ 12 w 537"/>
                <a:gd name="T57" fmla="*/ 310 h 316"/>
                <a:gd name="T58" fmla="*/ 0 w 537"/>
                <a:gd name="T59" fmla="*/ 263 h 316"/>
                <a:gd name="T60" fmla="*/ 13 w 537"/>
                <a:gd name="T61" fmla="*/ 212 h 316"/>
                <a:gd name="T62" fmla="*/ 49 w 537"/>
                <a:gd name="T63" fmla="*/ 175 h 316"/>
                <a:gd name="T64" fmla="*/ 85 w 537"/>
                <a:gd name="T65" fmla="*/ 139 h 316"/>
                <a:gd name="T66" fmla="*/ 122 w 537"/>
                <a:gd name="T67" fmla="*/ 97 h 316"/>
                <a:gd name="T68" fmla="*/ 175 w 537"/>
                <a:gd name="T69" fmla="*/ 78 h 316"/>
                <a:gd name="T70" fmla="*/ 213 w 537"/>
                <a:gd name="T71" fmla="*/ 30 h 316"/>
                <a:gd name="T72" fmla="*/ 269 w 537"/>
                <a:gd name="T73" fmla="*/ 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7" h="316">
                  <a:moveTo>
                    <a:pt x="300" y="24"/>
                  </a:moveTo>
                  <a:lnTo>
                    <a:pt x="273" y="27"/>
                  </a:lnTo>
                  <a:lnTo>
                    <a:pt x="248" y="36"/>
                  </a:lnTo>
                  <a:lnTo>
                    <a:pt x="225" y="51"/>
                  </a:lnTo>
                  <a:lnTo>
                    <a:pt x="207" y="70"/>
                  </a:lnTo>
                  <a:lnTo>
                    <a:pt x="193" y="93"/>
                  </a:lnTo>
                  <a:lnTo>
                    <a:pt x="191" y="99"/>
                  </a:lnTo>
                  <a:lnTo>
                    <a:pt x="184" y="100"/>
                  </a:lnTo>
                  <a:lnTo>
                    <a:pt x="158" y="105"/>
                  </a:lnTo>
                  <a:lnTo>
                    <a:pt x="136" y="117"/>
                  </a:lnTo>
                  <a:lnTo>
                    <a:pt x="118" y="133"/>
                  </a:lnTo>
                  <a:lnTo>
                    <a:pt x="103" y="153"/>
                  </a:lnTo>
                  <a:lnTo>
                    <a:pt x="94" y="176"/>
                  </a:lnTo>
                  <a:lnTo>
                    <a:pt x="92" y="184"/>
                  </a:lnTo>
                  <a:lnTo>
                    <a:pt x="85" y="185"/>
                  </a:lnTo>
                  <a:lnTo>
                    <a:pt x="64" y="193"/>
                  </a:lnTo>
                  <a:lnTo>
                    <a:pt x="48" y="205"/>
                  </a:lnTo>
                  <a:lnTo>
                    <a:pt x="34" y="221"/>
                  </a:lnTo>
                  <a:lnTo>
                    <a:pt x="25" y="241"/>
                  </a:lnTo>
                  <a:lnTo>
                    <a:pt x="22" y="262"/>
                  </a:lnTo>
                  <a:lnTo>
                    <a:pt x="24" y="277"/>
                  </a:lnTo>
                  <a:lnTo>
                    <a:pt x="28" y="292"/>
                  </a:lnTo>
                  <a:lnTo>
                    <a:pt x="496" y="290"/>
                  </a:lnTo>
                  <a:lnTo>
                    <a:pt x="506" y="274"/>
                  </a:lnTo>
                  <a:lnTo>
                    <a:pt x="512" y="256"/>
                  </a:lnTo>
                  <a:lnTo>
                    <a:pt x="514" y="236"/>
                  </a:lnTo>
                  <a:lnTo>
                    <a:pt x="509" y="209"/>
                  </a:lnTo>
                  <a:lnTo>
                    <a:pt x="497" y="187"/>
                  </a:lnTo>
                  <a:lnTo>
                    <a:pt x="479" y="169"/>
                  </a:lnTo>
                  <a:lnTo>
                    <a:pt x="455" y="157"/>
                  </a:lnTo>
                  <a:lnTo>
                    <a:pt x="430" y="153"/>
                  </a:lnTo>
                  <a:lnTo>
                    <a:pt x="418" y="153"/>
                  </a:lnTo>
                  <a:lnTo>
                    <a:pt x="418" y="141"/>
                  </a:lnTo>
                  <a:lnTo>
                    <a:pt x="414" y="109"/>
                  </a:lnTo>
                  <a:lnTo>
                    <a:pt x="402" y="82"/>
                  </a:lnTo>
                  <a:lnTo>
                    <a:pt x="384" y="58"/>
                  </a:lnTo>
                  <a:lnTo>
                    <a:pt x="360" y="39"/>
                  </a:lnTo>
                  <a:lnTo>
                    <a:pt x="331" y="27"/>
                  </a:lnTo>
                  <a:lnTo>
                    <a:pt x="300" y="24"/>
                  </a:lnTo>
                  <a:close/>
                  <a:moveTo>
                    <a:pt x="300" y="0"/>
                  </a:moveTo>
                  <a:lnTo>
                    <a:pt x="336" y="5"/>
                  </a:lnTo>
                  <a:lnTo>
                    <a:pt x="367" y="18"/>
                  </a:lnTo>
                  <a:lnTo>
                    <a:pt x="396" y="37"/>
                  </a:lnTo>
                  <a:lnTo>
                    <a:pt x="418" y="64"/>
                  </a:lnTo>
                  <a:lnTo>
                    <a:pt x="433" y="96"/>
                  </a:lnTo>
                  <a:lnTo>
                    <a:pt x="440" y="130"/>
                  </a:lnTo>
                  <a:lnTo>
                    <a:pt x="466" y="136"/>
                  </a:lnTo>
                  <a:lnTo>
                    <a:pt x="490" y="148"/>
                  </a:lnTo>
                  <a:lnTo>
                    <a:pt x="509" y="165"/>
                  </a:lnTo>
                  <a:lnTo>
                    <a:pt x="524" y="185"/>
                  </a:lnTo>
                  <a:lnTo>
                    <a:pt x="533" y="209"/>
                  </a:lnTo>
                  <a:lnTo>
                    <a:pt x="537" y="236"/>
                  </a:lnTo>
                  <a:lnTo>
                    <a:pt x="534" y="263"/>
                  </a:lnTo>
                  <a:lnTo>
                    <a:pt x="524" y="287"/>
                  </a:lnTo>
                  <a:lnTo>
                    <a:pt x="509" y="310"/>
                  </a:lnTo>
                  <a:lnTo>
                    <a:pt x="506" y="313"/>
                  </a:lnTo>
                  <a:lnTo>
                    <a:pt x="15" y="316"/>
                  </a:lnTo>
                  <a:lnTo>
                    <a:pt x="12" y="310"/>
                  </a:lnTo>
                  <a:lnTo>
                    <a:pt x="3" y="286"/>
                  </a:lnTo>
                  <a:lnTo>
                    <a:pt x="0" y="263"/>
                  </a:lnTo>
                  <a:lnTo>
                    <a:pt x="3" y="236"/>
                  </a:lnTo>
                  <a:lnTo>
                    <a:pt x="13" y="212"/>
                  </a:lnTo>
                  <a:lnTo>
                    <a:pt x="28" y="191"/>
                  </a:lnTo>
                  <a:lnTo>
                    <a:pt x="49" y="175"/>
                  </a:lnTo>
                  <a:lnTo>
                    <a:pt x="73" y="165"/>
                  </a:lnTo>
                  <a:lnTo>
                    <a:pt x="85" y="139"/>
                  </a:lnTo>
                  <a:lnTo>
                    <a:pt x="101" y="117"/>
                  </a:lnTo>
                  <a:lnTo>
                    <a:pt x="122" y="97"/>
                  </a:lnTo>
                  <a:lnTo>
                    <a:pt x="148" y="84"/>
                  </a:lnTo>
                  <a:lnTo>
                    <a:pt x="175" y="78"/>
                  </a:lnTo>
                  <a:lnTo>
                    <a:pt x="193" y="51"/>
                  </a:lnTo>
                  <a:lnTo>
                    <a:pt x="213" y="30"/>
                  </a:lnTo>
                  <a:lnTo>
                    <a:pt x="240" y="14"/>
                  </a:lnTo>
                  <a:lnTo>
                    <a:pt x="269" y="5"/>
                  </a:lnTo>
                  <a:lnTo>
                    <a:pt x="3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1" name="Freeform 399">
              <a:extLst>
                <a:ext uri="{FF2B5EF4-FFF2-40B4-BE49-F238E27FC236}">
                  <a16:creationId xmlns:a16="http://schemas.microsoft.com/office/drawing/2014/main" id="{890E8563-8766-450C-8846-ED052C025EB7}"/>
                </a:ext>
              </a:extLst>
            </p:cNvPr>
            <p:cNvSpPr>
              <a:spLocks noEditPoints="1"/>
            </p:cNvSpPr>
            <p:nvPr/>
          </p:nvSpPr>
          <p:spPr bwMode="auto">
            <a:xfrm>
              <a:off x="2743201" y="1441450"/>
              <a:ext cx="222250" cy="290512"/>
            </a:xfrm>
            <a:custGeom>
              <a:avLst/>
              <a:gdLst>
                <a:gd name="T0" fmla="*/ 140 w 279"/>
                <a:gd name="T1" fmla="*/ 22 h 366"/>
                <a:gd name="T2" fmla="*/ 107 w 279"/>
                <a:gd name="T3" fmla="*/ 25 h 366"/>
                <a:gd name="T4" fmla="*/ 77 w 279"/>
                <a:gd name="T5" fmla="*/ 31 h 366"/>
                <a:gd name="T6" fmla="*/ 53 w 279"/>
                <a:gd name="T7" fmla="*/ 39 h 366"/>
                <a:gd name="T8" fmla="*/ 35 w 279"/>
                <a:gd name="T9" fmla="*/ 46 h 366"/>
                <a:gd name="T10" fmla="*/ 24 w 279"/>
                <a:gd name="T11" fmla="*/ 52 h 366"/>
                <a:gd name="T12" fmla="*/ 24 w 279"/>
                <a:gd name="T13" fmla="*/ 233 h 366"/>
                <a:gd name="T14" fmla="*/ 46 w 279"/>
                <a:gd name="T15" fmla="*/ 266 h 366"/>
                <a:gd name="T16" fmla="*/ 71 w 279"/>
                <a:gd name="T17" fmla="*/ 291 h 366"/>
                <a:gd name="T18" fmla="*/ 94 w 279"/>
                <a:gd name="T19" fmla="*/ 311 h 366"/>
                <a:gd name="T20" fmla="*/ 116 w 279"/>
                <a:gd name="T21" fmla="*/ 326 h 366"/>
                <a:gd name="T22" fmla="*/ 133 w 279"/>
                <a:gd name="T23" fmla="*/ 335 h 366"/>
                <a:gd name="T24" fmla="*/ 144 w 279"/>
                <a:gd name="T25" fmla="*/ 341 h 366"/>
                <a:gd name="T26" fmla="*/ 180 w 279"/>
                <a:gd name="T27" fmla="*/ 314 h 366"/>
                <a:gd name="T28" fmla="*/ 207 w 279"/>
                <a:gd name="T29" fmla="*/ 288 h 366"/>
                <a:gd name="T30" fmla="*/ 228 w 279"/>
                <a:gd name="T31" fmla="*/ 264 h 366"/>
                <a:gd name="T32" fmla="*/ 242 w 279"/>
                <a:gd name="T33" fmla="*/ 245 h 366"/>
                <a:gd name="T34" fmla="*/ 250 w 279"/>
                <a:gd name="T35" fmla="*/ 230 h 366"/>
                <a:gd name="T36" fmla="*/ 255 w 279"/>
                <a:gd name="T37" fmla="*/ 221 h 366"/>
                <a:gd name="T38" fmla="*/ 255 w 279"/>
                <a:gd name="T39" fmla="*/ 52 h 366"/>
                <a:gd name="T40" fmla="*/ 218 w 279"/>
                <a:gd name="T41" fmla="*/ 36 h 366"/>
                <a:gd name="T42" fmla="*/ 179 w 279"/>
                <a:gd name="T43" fmla="*/ 27 h 366"/>
                <a:gd name="T44" fmla="*/ 140 w 279"/>
                <a:gd name="T45" fmla="*/ 22 h 366"/>
                <a:gd name="T46" fmla="*/ 140 w 279"/>
                <a:gd name="T47" fmla="*/ 0 h 366"/>
                <a:gd name="T48" fmla="*/ 185 w 279"/>
                <a:gd name="T49" fmla="*/ 4 h 366"/>
                <a:gd name="T50" fmla="*/ 230 w 279"/>
                <a:gd name="T51" fmla="*/ 16 h 366"/>
                <a:gd name="T52" fmla="*/ 273 w 279"/>
                <a:gd name="T53" fmla="*/ 36 h 366"/>
                <a:gd name="T54" fmla="*/ 279 w 279"/>
                <a:gd name="T55" fmla="*/ 39 h 366"/>
                <a:gd name="T56" fmla="*/ 279 w 279"/>
                <a:gd name="T57" fmla="*/ 225 h 366"/>
                <a:gd name="T58" fmla="*/ 277 w 279"/>
                <a:gd name="T59" fmla="*/ 228 h 366"/>
                <a:gd name="T60" fmla="*/ 276 w 279"/>
                <a:gd name="T61" fmla="*/ 233 h 366"/>
                <a:gd name="T62" fmla="*/ 270 w 279"/>
                <a:gd name="T63" fmla="*/ 245 h 366"/>
                <a:gd name="T64" fmla="*/ 259 w 279"/>
                <a:gd name="T65" fmla="*/ 261 h 366"/>
                <a:gd name="T66" fmla="*/ 243 w 279"/>
                <a:gd name="T67" fmla="*/ 282 h 366"/>
                <a:gd name="T68" fmla="*/ 221 w 279"/>
                <a:gd name="T69" fmla="*/ 308 h 366"/>
                <a:gd name="T70" fmla="*/ 191 w 279"/>
                <a:gd name="T71" fmla="*/ 335 h 366"/>
                <a:gd name="T72" fmla="*/ 153 w 279"/>
                <a:gd name="T73" fmla="*/ 363 h 366"/>
                <a:gd name="T74" fmla="*/ 149 w 279"/>
                <a:gd name="T75" fmla="*/ 366 h 366"/>
                <a:gd name="T76" fmla="*/ 143 w 279"/>
                <a:gd name="T77" fmla="*/ 364 h 366"/>
                <a:gd name="T78" fmla="*/ 138 w 279"/>
                <a:gd name="T79" fmla="*/ 363 h 366"/>
                <a:gd name="T80" fmla="*/ 128 w 279"/>
                <a:gd name="T81" fmla="*/ 359 h 366"/>
                <a:gd name="T82" fmla="*/ 112 w 279"/>
                <a:gd name="T83" fmla="*/ 350 h 366"/>
                <a:gd name="T84" fmla="*/ 92 w 279"/>
                <a:gd name="T85" fmla="*/ 338 h 366"/>
                <a:gd name="T86" fmla="*/ 71 w 279"/>
                <a:gd name="T87" fmla="*/ 321 h 366"/>
                <a:gd name="T88" fmla="*/ 47 w 279"/>
                <a:gd name="T89" fmla="*/ 300 h 366"/>
                <a:gd name="T90" fmla="*/ 24 w 279"/>
                <a:gd name="T91" fmla="*/ 275 h 366"/>
                <a:gd name="T92" fmla="*/ 1 w 279"/>
                <a:gd name="T93" fmla="*/ 243 h 366"/>
                <a:gd name="T94" fmla="*/ 0 w 279"/>
                <a:gd name="T95" fmla="*/ 240 h 366"/>
                <a:gd name="T96" fmla="*/ 0 w 279"/>
                <a:gd name="T97" fmla="*/ 40 h 366"/>
                <a:gd name="T98" fmla="*/ 6 w 279"/>
                <a:gd name="T99" fmla="*/ 36 h 366"/>
                <a:gd name="T100" fmla="*/ 9 w 279"/>
                <a:gd name="T101" fmla="*/ 34 h 366"/>
                <a:gd name="T102" fmla="*/ 19 w 279"/>
                <a:gd name="T103" fmla="*/ 28 h 366"/>
                <a:gd name="T104" fmla="*/ 34 w 279"/>
                <a:gd name="T105" fmla="*/ 21 h 366"/>
                <a:gd name="T106" fmla="*/ 55 w 279"/>
                <a:gd name="T107" fmla="*/ 13 h 366"/>
                <a:gd name="T108" fmla="*/ 79 w 279"/>
                <a:gd name="T109" fmla="*/ 7 h 366"/>
                <a:gd name="T110" fmla="*/ 107 w 279"/>
                <a:gd name="T111" fmla="*/ 1 h 366"/>
                <a:gd name="T112" fmla="*/ 140 w 279"/>
                <a:gd name="T113"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366">
                  <a:moveTo>
                    <a:pt x="140" y="22"/>
                  </a:moveTo>
                  <a:lnTo>
                    <a:pt x="107" y="25"/>
                  </a:lnTo>
                  <a:lnTo>
                    <a:pt x="77" y="31"/>
                  </a:lnTo>
                  <a:lnTo>
                    <a:pt x="53" y="39"/>
                  </a:lnTo>
                  <a:lnTo>
                    <a:pt x="35" y="46"/>
                  </a:lnTo>
                  <a:lnTo>
                    <a:pt x="24" y="52"/>
                  </a:lnTo>
                  <a:lnTo>
                    <a:pt x="24" y="233"/>
                  </a:lnTo>
                  <a:lnTo>
                    <a:pt x="46" y="266"/>
                  </a:lnTo>
                  <a:lnTo>
                    <a:pt x="71" y="291"/>
                  </a:lnTo>
                  <a:lnTo>
                    <a:pt x="94" y="311"/>
                  </a:lnTo>
                  <a:lnTo>
                    <a:pt x="116" y="326"/>
                  </a:lnTo>
                  <a:lnTo>
                    <a:pt x="133" y="335"/>
                  </a:lnTo>
                  <a:lnTo>
                    <a:pt x="144" y="341"/>
                  </a:lnTo>
                  <a:lnTo>
                    <a:pt x="180" y="314"/>
                  </a:lnTo>
                  <a:lnTo>
                    <a:pt x="207" y="288"/>
                  </a:lnTo>
                  <a:lnTo>
                    <a:pt x="228" y="264"/>
                  </a:lnTo>
                  <a:lnTo>
                    <a:pt x="242" y="245"/>
                  </a:lnTo>
                  <a:lnTo>
                    <a:pt x="250" y="230"/>
                  </a:lnTo>
                  <a:lnTo>
                    <a:pt x="255" y="221"/>
                  </a:lnTo>
                  <a:lnTo>
                    <a:pt x="255" y="52"/>
                  </a:lnTo>
                  <a:lnTo>
                    <a:pt x="218" y="36"/>
                  </a:lnTo>
                  <a:lnTo>
                    <a:pt x="179" y="27"/>
                  </a:lnTo>
                  <a:lnTo>
                    <a:pt x="140" y="22"/>
                  </a:lnTo>
                  <a:close/>
                  <a:moveTo>
                    <a:pt x="140" y="0"/>
                  </a:moveTo>
                  <a:lnTo>
                    <a:pt x="185" y="4"/>
                  </a:lnTo>
                  <a:lnTo>
                    <a:pt x="230" y="16"/>
                  </a:lnTo>
                  <a:lnTo>
                    <a:pt x="273" y="36"/>
                  </a:lnTo>
                  <a:lnTo>
                    <a:pt x="279" y="39"/>
                  </a:lnTo>
                  <a:lnTo>
                    <a:pt x="279" y="225"/>
                  </a:lnTo>
                  <a:lnTo>
                    <a:pt x="277" y="228"/>
                  </a:lnTo>
                  <a:lnTo>
                    <a:pt x="276" y="233"/>
                  </a:lnTo>
                  <a:lnTo>
                    <a:pt x="270" y="245"/>
                  </a:lnTo>
                  <a:lnTo>
                    <a:pt x="259" y="261"/>
                  </a:lnTo>
                  <a:lnTo>
                    <a:pt x="243" y="282"/>
                  </a:lnTo>
                  <a:lnTo>
                    <a:pt x="221" y="308"/>
                  </a:lnTo>
                  <a:lnTo>
                    <a:pt x="191" y="335"/>
                  </a:lnTo>
                  <a:lnTo>
                    <a:pt x="153" y="363"/>
                  </a:lnTo>
                  <a:lnTo>
                    <a:pt x="149" y="366"/>
                  </a:lnTo>
                  <a:lnTo>
                    <a:pt x="143" y="364"/>
                  </a:lnTo>
                  <a:lnTo>
                    <a:pt x="138" y="363"/>
                  </a:lnTo>
                  <a:lnTo>
                    <a:pt x="128" y="359"/>
                  </a:lnTo>
                  <a:lnTo>
                    <a:pt x="112" y="350"/>
                  </a:lnTo>
                  <a:lnTo>
                    <a:pt x="92" y="338"/>
                  </a:lnTo>
                  <a:lnTo>
                    <a:pt x="71" y="321"/>
                  </a:lnTo>
                  <a:lnTo>
                    <a:pt x="47" y="300"/>
                  </a:lnTo>
                  <a:lnTo>
                    <a:pt x="24" y="275"/>
                  </a:lnTo>
                  <a:lnTo>
                    <a:pt x="1" y="243"/>
                  </a:lnTo>
                  <a:lnTo>
                    <a:pt x="0" y="240"/>
                  </a:lnTo>
                  <a:lnTo>
                    <a:pt x="0" y="40"/>
                  </a:lnTo>
                  <a:lnTo>
                    <a:pt x="6" y="36"/>
                  </a:lnTo>
                  <a:lnTo>
                    <a:pt x="9" y="34"/>
                  </a:lnTo>
                  <a:lnTo>
                    <a:pt x="19" y="28"/>
                  </a:lnTo>
                  <a:lnTo>
                    <a:pt x="34" y="21"/>
                  </a:lnTo>
                  <a:lnTo>
                    <a:pt x="55" y="13"/>
                  </a:lnTo>
                  <a:lnTo>
                    <a:pt x="79" y="7"/>
                  </a:lnTo>
                  <a:lnTo>
                    <a:pt x="107" y="1"/>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2" name="Rectangle 400">
              <a:extLst>
                <a:ext uri="{FF2B5EF4-FFF2-40B4-BE49-F238E27FC236}">
                  <a16:creationId xmlns:a16="http://schemas.microsoft.com/office/drawing/2014/main" id="{30D66EF5-E2C1-430F-9579-FF7F200E427F}"/>
                </a:ext>
              </a:extLst>
            </p:cNvPr>
            <p:cNvSpPr>
              <a:spLocks noChangeArrowheads="1"/>
            </p:cNvSpPr>
            <p:nvPr/>
          </p:nvSpPr>
          <p:spPr bwMode="auto">
            <a:xfrm>
              <a:off x="2752726" y="1563688"/>
              <a:ext cx="203200"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3" name="Rectangle 401">
              <a:extLst>
                <a:ext uri="{FF2B5EF4-FFF2-40B4-BE49-F238E27FC236}">
                  <a16:creationId xmlns:a16="http://schemas.microsoft.com/office/drawing/2014/main" id="{0E9102B1-FB91-45DA-BC91-145E9FE39E73}"/>
                </a:ext>
              </a:extLst>
            </p:cNvPr>
            <p:cNvSpPr>
              <a:spLocks noChangeArrowheads="1"/>
            </p:cNvSpPr>
            <p:nvPr/>
          </p:nvSpPr>
          <p:spPr bwMode="auto">
            <a:xfrm>
              <a:off x="2851151" y="1450975"/>
              <a:ext cx="19050" cy="271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4" name="Freeform 402">
              <a:extLst>
                <a:ext uri="{FF2B5EF4-FFF2-40B4-BE49-F238E27FC236}">
                  <a16:creationId xmlns:a16="http://schemas.microsoft.com/office/drawing/2014/main" id="{98DB7BAB-65EA-4564-8CFD-65B7DAE85889}"/>
                </a:ext>
              </a:extLst>
            </p:cNvPr>
            <p:cNvSpPr>
              <a:spLocks noEditPoints="1"/>
            </p:cNvSpPr>
            <p:nvPr/>
          </p:nvSpPr>
          <p:spPr bwMode="auto">
            <a:xfrm>
              <a:off x="2784476" y="2246313"/>
              <a:ext cx="249238" cy="330200"/>
            </a:xfrm>
            <a:custGeom>
              <a:avLst/>
              <a:gdLst>
                <a:gd name="T0" fmla="*/ 151 w 315"/>
                <a:gd name="T1" fmla="*/ 26 h 418"/>
                <a:gd name="T2" fmla="*/ 115 w 315"/>
                <a:gd name="T3" fmla="*/ 53 h 418"/>
                <a:gd name="T4" fmla="*/ 87 w 315"/>
                <a:gd name="T5" fmla="*/ 80 h 418"/>
                <a:gd name="T6" fmla="*/ 65 w 315"/>
                <a:gd name="T7" fmla="*/ 104 h 418"/>
                <a:gd name="T8" fmla="*/ 47 w 315"/>
                <a:gd name="T9" fmla="*/ 126 h 418"/>
                <a:gd name="T10" fmla="*/ 35 w 315"/>
                <a:gd name="T11" fmla="*/ 144 h 418"/>
                <a:gd name="T12" fmla="*/ 27 w 315"/>
                <a:gd name="T13" fmla="*/ 157 h 418"/>
                <a:gd name="T14" fmla="*/ 23 w 315"/>
                <a:gd name="T15" fmla="*/ 165 h 418"/>
                <a:gd name="T16" fmla="*/ 23 w 315"/>
                <a:gd name="T17" fmla="*/ 359 h 418"/>
                <a:gd name="T18" fmla="*/ 68 w 315"/>
                <a:gd name="T19" fmla="*/ 379 h 418"/>
                <a:gd name="T20" fmla="*/ 112 w 315"/>
                <a:gd name="T21" fmla="*/ 391 h 418"/>
                <a:gd name="T22" fmla="*/ 157 w 315"/>
                <a:gd name="T23" fmla="*/ 394 h 418"/>
                <a:gd name="T24" fmla="*/ 190 w 315"/>
                <a:gd name="T25" fmla="*/ 392 h 418"/>
                <a:gd name="T26" fmla="*/ 220 w 315"/>
                <a:gd name="T27" fmla="*/ 388 h 418"/>
                <a:gd name="T28" fmla="*/ 245 w 315"/>
                <a:gd name="T29" fmla="*/ 380 h 418"/>
                <a:gd name="T30" fmla="*/ 266 w 315"/>
                <a:gd name="T31" fmla="*/ 373 h 418"/>
                <a:gd name="T32" fmla="*/ 283 w 315"/>
                <a:gd name="T33" fmla="*/ 365 h 418"/>
                <a:gd name="T34" fmla="*/ 293 w 315"/>
                <a:gd name="T35" fmla="*/ 359 h 418"/>
                <a:gd name="T36" fmla="*/ 293 w 315"/>
                <a:gd name="T37" fmla="*/ 151 h 418"/>
                <a:gd name="T38" fmla="*/ 269 w 315"/>
                <a:gd name="T39" fmla="*/ 118 h 418"/>
                <a:gd name="T40" fmla="*/ 245 w 315"/>
                <a:gd name="T41" fmla="*/ 92 h 418"/>
                <a:gd name="T42" fmla="*/ 221 w 315"/>
                <a:gd name="T43" fmla="*/ 69 h 418"/>
                <a:gd name="T44" fmla="*/ 199 w 315"/>
                <a:gd name="T45" fmla="*/ 53 h 418"/>
                <a:gd name="T46" fmla="*/ 178 w 315"/>
                <a:gd name="T47" fmla="*/ 41 h 418"/>
                <a:gd name="T48" fmla="*/ 162 w 315"/>
                <a:gd name="T49" fmla="*/ 32 h 418"/>
                <a:gd name="T50" fmla="*/ 151 w 315"/>
                <a:gd name="T51" fmla="*/ 26 h 418"/>
                <a:gd name="T52" fmla="*/ 148 w 315"/>
                <a:gd name="T53" fmla="*/ 0 h 418"/>
                <a:gd name="T54" fmla="*/ 153 w 315"/>
                <a:gd name="T55" fmla="*/ 2 h 418"/>
                <a:gd name="T56" fmla="*/ 159 w 315"/>
                <a:gd name="T57" fmla="*/ 5 h 418"/>
                <a:gd name="T58" fmla="*/ 171 w 315"/>
                <a:gd name="T59" fmla="*/ 9 h 418"/>
                <a:gd name="T60" fmla="*/ 189 w 315"/>
                <a:gd name="T61" fmla="*/ 18 h 418"/>
                <a:gd name="T62" fmla="*/ 211 w 315"/>
                <a:gd name="T63" fmla="*/ 33 h 418"/>
                <a:gd name="T64" fmla="*/ 235 w 315"/>
                <a:gd name="T65" fmla="*/ 51 h 418"/>
                <a:gd name="T66" fmla="*/ 262 w 315"/>
                <a:gd name="T67" fmla="*/ 75 h 418"/>
                <a:gd name="T68" fmla="*/ 289 w 315"/>
                <a:gd name="T69" fmla="*/ 105 h 418"/>
                <a:gd name="T70" fmla="*/ 314 w 315"/>
                <a:gd name="T71" fmla="*/ 141 h 418"/>
                <a:gd name="T72" fmla="*/ 315 w 315"/>
                <a:gd name="T73" fmla="*/ 144 h 418"/>
                <a:gd name="T74" fmla="*/ 315 w 315"/>
                <a:gd name="T75" fmla="*/ 373 h 418"/>
                <a:gd name="T76" fmla="*/ 311 w 315"/>
                <a:gd name="T77" fmla="*/ 376 h 418"/>
                <a:gd name="T78" fmla="*/ 307 w 315"/>
                <a:gd name="T79" fmla="*/ 379 h 418"/>
                <a:gd name="T80" fmla="*/ 295 w 315"/>
                <a:gd name="T81" fmla="*/ 385 h 418"/>
                <a:gd name="T82" fmla="*/ 278 w 315"/>
                <a:gd name="T83" fmla="*/ 394 h 418"/>
                <a:gd name="T84" fmla="*/ 254 w 315"/>
                <a:gd name="T85" fmla="*/ 401 h 418"/>
                <a:gd name="T86" fmla="*/ 226 w 315"/>
                <a:gd name="T87" fmla="*/ 410 h 418"/>
                <a:gd name="T88" fmla="*/ 195 w 315"/>
                <a:gd name="T89" fmla="*/ 415 h 418"/>
                <a:gd name="T90" fmla="*/ 157 w 315"/>
                <a:gd name="T91" fmla="*/ 418 h 418"/>
                <a:gd name="T92" fmla="*/ 106 w 315"/>
                <a:gd name="T93" fmla="*/ 413 h 418"/>
                <a:gd name="T94" fmla="*/ 56 w 315"/>
                <a:gd name="T95" fmla="*/ 400 h 418"/>
                <a:gd name="T96" fmla="*/ 6 w 315"/>
                <a:gd name="T97" fmla="*/ 376 h 418"/>
                <a:gd name="T98" fmla="*/ 0 w 315"/>
                <a:gd name="T99" fmla="*/ 373 h 418"/>
                <a:gd name="T100" fmla="*/ 0 w 315"/>
                <a:gd name="T101" fmla="*/ 160 h 418"/>
                <a:gd name="T102" fmla="*/ 0 w 315"/>
                <a:gd name="T103" fmla="*/ 159 h 418"/>
                <a:gd name="T104" fmla="*/ 3 w 315"/>
                <a:gd name="T105" fmla="*/ 154 h 418"/>
                <a:gd name="T106" fmla="*/ 8 w 315"/>
                <a:gd name="T107" fmla="*/ 144 h 418"/>
                <a:gd name="T108" fmla="*/ 17 w 315"/>
                <a:gd name="T109" fmla="*/ 127 h 418"/>
                <a:gd name="T110" fmla="*/ 30 w 315"/>
                <a:gd name="T111" fmla="*/ 108 h 418"/>
                <a:gd name="T112" fmla="*/ 50 w 315"/>
                <a:gd name="T113" fmla="*/ 86 h 418"/>
                <a:gd name="T114" fmla="*/ 74 w 315"/>
                <a:gd name="T115" fmla="*/ 59 h 418"/>
                <a:gd name="T116" fmla="*/ 105 w 315"/>
                <a:gd name="T117" fmla="*/ 32 h 418"/>
                <a:gd name="T118" fmla="*/ 144 w 315"/>
                <a:gd name="T119" fmla="*/ 3 h 418"/>
                <a:gd name="T120" fmla="*/ 148 w 315"/>
                <a:gd name="T121"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418">
                  <a:moveTo>
                    <a:pt x="151" y="26"/>
                  </a:moveTo>
                  <a:lnTo>
                    <a:pt x="115" y="53"/>
                  </a:lnTo>
                  <a:lnTo>
                    <a:pt x="87" y="80"/>
                  </a:lnTo>
                  <a:lnTo>
                    <a:pt x="65" y="104"/>
                  </a:lnTo>
                  <a:lnTo>
                    <a:pt x="47" y="126"/>
                  </a:lnTo>
                  <a:lnTo>
                    <a:pt x="35" y="144"/>
                  </a:lnTo>
                  <a:lnTo>
                    <a:pt x="27" y="157"/>
                  </a:lnTo>
                  <a:lnTo>
                    <a:pt x="23" y="165"/>
                  </a:lnTo>
                  <a:lnTo>
                    <a:pt x="23" y="359"/>
                  </a:lnTo>
                  <a:lnTo>
                    <a:pt x="68" y="379"/>
                  </a:lnTo>
                  <a:lnTo>
                    <a:pt x="112" y="391"/>
                  </a:lnTo>
                  <a:lnTo>
                    <a:pt x="157" y="394"/>
                  </a:lnTo>
                  <a:lnTo>
                    <a:pt x="190" y="392"/>
                  </a:lnTo>
                  <a:lnTo>
                    <a:pt x="220" y="388"/>
                  </a:lnTo>
                  <a:lnTo>
                    <a:pt x="245" y="380"/>
                  </a:lnTo>
                  <a:lnTo>
                    <a:pt x="266" y="373"/>
                  </a:lnTo>
                  <a:lnTo>
                    <a:pt x="283" y="365"/>
                  </a:lnTo>
                  <a:lnTo>
                    <a:pt x="293" y="359"/>
                  </a:lnTo>
                  <a:lnTo>
                    <a:pt x="293" y="151"/>
                  </a:lnTo>
                  <a:lnTo>
                    <a:pt x="269" y="118"/>
                  </a:lnTo>
                  <a:lnTo>
                    <a:pt x="245" y="92"/>
                  </a:lnTo>
                  <a:lnTo>
                    <a:pt x="221" y="69"/>
                  </a:lnTo>
                  <a:lnTo>
                    <a:pt x="199" y="53"/>
                  </a:lnTo>
                  <a:lnTo>
                    <a:pt x="178" y="41"/>
                  </a:lnTo>
                  <a:lnTo>
                    <a:pt x="162" y="32"/>
                  </a:lnTo>
                  <a:lnTo>
                    <a:pt x="151" y="26"/>
                  </a:lnTo>
                  <a:close/>
                  <a:moveTo>
                    <a:pt x="148" y="0"/>
                  </a:moveTo>
                  <a:lnTo>
                    <a:pt x="153" y="2"/>
                  </a:lnTo>
                  <a:lnTo>
                    <a:pt x="159" y="5"/>
                  </a:lnTo>
                  <a:lnTo>
                    <a:pt x="171" y="9"/>
                  </a:lnTo>
                  <a:lnTo>
                    <a:pt x="189" y="18"/>
                  </a:lnTo>
                  <a:lnTo>
                    <a:pt x="211" y="33"/>
                  </a:lnTo>
                  <a:lnTo>
                    <a:pt x="235" y="51"/>
                  </a:lnTo>
                  <a:lnTo>
                    <a:pt x="262" y="75"/>
                  </a:lnTo>
                  <a:lnTo>
                    <a:pt x="289" y="105"/>
                  </a:lnTo>
                  <a:lnTo>
                    <a:pt x="314" y="141"/>
                  </a:lnTo>
                  <a:lnTo>
                    <a:pt x="315" y="144"/>
                  </a:lnTo>
                  <a:lnTo>
                    <a:pt x="315" y="373"/>
                  </a:lnTo>
                  <a:lnTo>
                    <a:pt x="311" y="376"/>
                  </a:lnTo>
                  <a:lnTo>
                    <a:pt x="307" y="379"/>
                  </a:lnTo>
                  <a:lnTo>
                    <a:pt x="295" y="385"/>
                  </a:lnTo>
                  <a:lnTo>
                    <a:pt x="278" y="394"/>
                  </a:lnTo>
                  <a:lnTo>
                    <a:pt x="254" y="401"/>
                  </a:lnTo>
                  <a:lnTo>
                    <a:pt x="226" y="410"/>
                  </a:lnTo>
                  <a:lnTo>
                    <a:pt x="195" y="415"/>
                  </a:lnTo>
                  <a:lnTo>
                    <a:pt x="157" y="418"/>
                  </a:lnTo>
                  <a:lnTo>
                    <a:pt x="106" y="413"/>
                  </a:lnTo>
                  <a:lnTo>
                    <a:pt x="56" y="400"/>
                  </a:lnTo>
                  <a:lnTo>
                    <a:pt x="6" y="376"/>
                  </a:lnTo>
                  <a:lnTo>
                    <a:pt x="0" y="373"/>
                  </a:lnTo>
                  <a:lnTo>
                    <a:pt x="0" y="160"/>
                  </a:lnTo>
                  <a:lnTo>
                    <a:pt x="0" y="159"/>
                  </a:lnTo>
                  <a:lnTo>
                    <a:pt x="3" y="154"/>
                  </a:lnTo>
                  <a:lnTo>
                    <a:pt x="8" y="144"/>
                  </a:lnTo>
                  <a:lnTo>
                    <a:pt x="17" y="127"/>
                  </a:lnTo>
                  <a:lnTo>
                    <a:pt x="30" y="108"/>
                  </a:lnTo>
                  <a:lnTo>
                    <a:pt x="50" y="86"/>
                  </a:lnTo>
                  <a:lnTo>
                    <a:pt x="74" y="59"/>
                  </a:lnTo>
                  <a:lnTo>
                    <a:pt x="105" y="32"/>
                  </a:lnTo>
                  <a:lnTo>
                    <a:pt x="144" y="3"/>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5" name="Rectangle 403">
              <a:extLst>
                <a:ext uri="{FF2B5EF4-FFF2-40B4-BE49-F238E27FC236}">
                  <a16:creationId xmlns:a16="http://schemas.microsoft.com/office/drawing/2014/main" id="{5EE0DC49-C421-4641-98B4-593A0BFE0331}"/>
                </a:ext>
              </a:extLst>
            </p:cNvPr>
            <p:cNvSpPr>
              <a:spLocks noChangeArrowheads="1"/>
            </p:cNvSpPr>
            <p:nvPr/>
          </p:nvSpPr>
          <p:spPr bwMode="auto">
            <a:xfrm>
              <a:off x="2794001" y="2419350"/>
              <a:ext cx="231775"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6" name="Rectangle 404">
              <a:extLst>
                <a:ext uri="{FF2B5EF4-FFF2-40B4-BE49-F238E27FC236}">
                  <a16:creationId xmlns:a16="http://schemas.microsoft.com/office/drawing/2014/main" id="{D0F278C0-3A66-4E62-B244-8C6750F4E56E}"/>
                </a:ext>
              </a:extLst>
            </p:cNvPr>
            <p:cNvSpPr>
              <a:spLocks noChangeArrowheads="1"/>
            </p:cNvSpPr>
            <p:nvPr/>
          </p:nvSpPr>
          <p:spPr bwMode="auto">
            <a:xfrm>
              <a:off x="2892426" y="2255838"/>
              <a:ext cx="19050" cy="3111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7" name="Freeform 405">
              <a:extLst>
                <a:ext uri="{FF2B5EF4-FFF2-40B4-BE49-F238E27FC236}">
                  <a16:creationId xmlns:a16="http://schemas.microsoft.com/office/drawing/2014/main" id="{6DD7972E-E793-4AD4-AF85-16D353FBACF8}"/>
                </a:ext>
              </a:extLst>
            </p:cNvPr>
            <p:cNvSpPr>
              <a:spLocks noEditPoints="1"/>
            </p:cNvSpPr>
            <p:nvPr/>
          </p:nvSpPr>
          <p:spPr bwMode="auto">
            <a:xfrm>
              <a:off x="2463801" y="2990850"/>
              <a:ext cx="265113" cy="201612"/>
            </a:xfrm>
            <a:custGeom>
              <a:avLst/>
              <a:gdLst>
                <a:gd name="T0" fmla="*/ 49 w 333"/>
                <a:gd name="T1" fmla="*/ 24 h 254"/>
                <a:gd name="T2" fmla="*/ 35 w 333"/>
                <a:gd name="T3" fmla="*/ 60 h 254"/>
                <a:gd name="T4" fmla="*/ 26 w 333"/>
                <a:gd name="T5" fmla="*/ 95 h 254"/>
                <a:gd name="T6" fmla="*/ 24 w 333"/>
                <a:gd name="T7" fmla="*/ 127 h 254"/>
                <a:gd name="T8" fmla="*/ 26 w 333"/>
                <a:gd name="T9" fmla="*/ 157 h 254"/>
                <a:gd name="T10" fmla="*/ 30 w 333"/>
                <a:gd name="T11" fmla="*/ 183 h 254"/>
                <a:gd name="T12" fmla="*/ 38 w 333"/>
                <a:gd name="T13" fmla="*/ 204 h 254"/>
                <a:gd name="T14" fmla="*/ 43 w 333"/>
                <a:gd name="T15" fmla="*/ 220 h 254"/>
                <a:gd name="T16" fmla="*/ 49 w 333"/>
                <a:gd name="T17" fmla="*/ 231 h 254"/>
                <a:gd name="T18" fmla="*/ 211 w 333"/>
                <a:gd name="T19" fmla="*/ 231 h 254"/>
                <a:gd name="T20" fmla="*/ 239 w 333"/>
                <a:gd name="T21" fmla="*/ 210 h 254"/>
                <a:gd name="T22" fmla="*/ 262 w 333"/>
                <a:gd name="T23" fmla="*/ 189 h 254"/>
                <a:gd name="T24" fmla="*/ 279 w 333"/>
                <a:gd name="T25" fmla="*/ 168 h 254"/>
                <a:gd name="T26" fmla="*/ 293 w 333"/>
                <a:gd name="T27" fmla="*/ 148 h 254"/>
                <a:gd name="T28" fmla="*/ 302 w 333"/>
                <a:gd name="T29" fmla="*/ 133 h 254"/>
                <a:gd name="T30" fmla="*/ 306 w 333"/>
                <a:gd name="T31" fmla="*/ 121 h 254"/>
                <a:gd name="T32" fmla="*/ 282 w 333"/>
                <a:gd name="T33" fmla="*/ 92 h 254"/>
                <a:gd name="T34" fmla="*/ 260 w 333"/>
                <a:gd name="T35" fmla="*/ 66 h 254"/>
                <a:gd name="T36" fmla="*/ 239 w 333"/>
                <a:gd name="T37" fmla="*/ 48 h 254"/>
                <a:gd name="T38" fmla="*/ 221 w 333"/>
                <a:gd name="T39" fmla="*/ 36 h 254"/>
                <a:gd name="T40" fmla="*/ 208 w 333"/>
                <a:gd name="T41" fmla="*/ 27 h 254"/>
                <a:gd name="T42" fmla="*/ 200 w 333"/>
                <a:gd name="T43" fmla="*/ 24 h 254"/>
                <a:gd name="T44" fmla="*/ 49 w 333"/>
                <a:gd name="T45" fmla="*/ 24 h 254"/>
                <a:gd name="T46" fmla="*/ 36 w 333"/>
                <a:gd name="T47" fmla="*/ 0 h 254"/>
                <a:gd name="T48" fmla="*/ 205 w 333"/>
                <a:gd name="T49" fmla="*/ 0 h 254"/>
                <a:gd name="T50" fmla="*/ 208 w 333"/>
                <a:gd name="T51" fmla="*/ 2 h 254"/>
                <a:gd name="T52" fmla="*/ 212 w 333"/>
                <a:gd name="T53" fmla="*/ 3 h 254"/>
                <a:gd name="T54" fmla="*/ 223 w 333"/>
                <a:gd name="T55" fmla="*/ 9 h 254"/>
                <a:gd name="T56" fmla="*/ 238 w 333"/>
                <a:gd name="T57" fmla="*/ 18 h 254"/>
                <a:gd name="T58" fmla="*/ 257 w 333"/>
                <a:gd name="T59" fmla="*/ 33 h 254"/>
                <a:gd name="T60" fmla="*/ 279 w 333"/>
                <a:gd name="T61" fmla="*/ 53 h 254"/>
                <a:gd name="T62" fmla="*/ 303 w 333"/>
                <a:gd name="T63" fmla="*/ 80 h 254"/>
                <a:gd name="T64" fmla="*/ 330 w 333"/>
                <a:gd name="T65" fmla="*/ 114 h 254"/>
                <a:gd name="T66" fmla="*/ 333 w 333"/>
                <a:gd name="T67" fmla="*/ 118 h 254"/>
                <a:gd name="T68" fmla="*/ 332 w 333"/>
                <a:gd name="T69" fmla="*/ 124 h 254"/>
                <a:gd name="T70" fmla="*/ 329 w 333"/>
                <a:gd name="T71" fmla="*/ 130 h 254"/>
                <a:gd name="T72" fmla="*/ 323 w 333"/>
                <a:gd name="T73" fmla="*/ 142 h 254"/>
                <a:gd name="T74" fmla="*/ 314 w 333"/>
                <a:gd name="T75" fmla="*/ 160 h 254"/>
                <a:gd name="T76" fmla="*/ 299 w 333"/>
                <a:gd name="T77" fmla="*/ 181 h 254"/>
                <a:gd name="T78" fmla="*/ 279 w 333"/>
                <a:gd name="T79" fmla="*/ 205 h 254"/>
                <a:gd name="T80" fmla="*/ 253 w 333"/>
                <a:gd name="T81" fmla="*/ 229 h 254"/>
                <a:gd name="T82" fmla="*/ 221 w 333"/>
                <a:gd name="T83" fmla="*/ 251 h 254"/>
                <a:gd name="T84" fmla="*/ 218 w 333"/>
                <a:gd name="T85" fmla="*/ 254 h 254"/>
                <a:gd name="T86" fmla="*/ 38 w 333"/>
                <a:gd name="T87" fmla="*/ 254 h 254"/>
                <a:gd name="T88" fmla="*/ 33 w 333"/>
                <a:gd name="T89" fmla="*/ 249 h 254"/>
                <a:gd name="T90" fmla="*/ 32 w 333"/>
                <a:gd name="T91" fmla="*/ 244 h 254"/>
                <a:gd name="T92" fmla="*/ 26 w 333"/>
                <a:gd name="T93" fmla="*/ 234 h 254"/>
                <a:gd name="T94" fmla="*/ 18 w 333"/>
                <a:gd name="T95" fmla="*/ 219 h 254"/>
                <a:gd name="T96" fmla="*/ 11 w 333"/>
                <a:gd name="T97" fmla="*/ 199 h 254"/>
                <a:gd name="T98" fmla="*/ 5 w 333"/>
                <a:gd name="T99" fmla="*/ 174 h 254"/>
                <a:gd name="T100" fmla="*/ 2 w 333"/>
                <a:gd name="T101" fmla="*/ 145 h 254"/>
                <a:gd name="T102" fmla="*/ 0 w 333"/>
                <a:gd name="T103" fmla="*/ 115 h 254"/>
                <a:gd name="T104" fmla="*/ 5 w 333"/>
                <a:gd name="T105" fmla="*/ 81 h 254"/>
                <a:gd name="T106" fmla="*/ 15 w 333"/>
                <a:gd name="T107" fmla="*/ 45 h 254"/>
                <a:gd name="T108" fmla="*/ 33 w 333"/>
                <a:gd name="T109" fmla="*/ 6 h 254"/>
                <a:gd name="T110" fmla="*/ 36 w 333"/>
                <a:gd name="T111"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3" h="254">
                  <a:moveTo>
                    <a:pt x="49" y="24"/>
                  </a:moveTo>
                  <a:lnTo>
                    <a:pt x="35" y="60"/>
                  </a:lnTo>
                  <a:lnTo>
                    <a:pt x="26" y="95"/>
                  </a:lnTo>
                  <a:lnTo>
                    <a:pt x="24" y="127"/>
                  </a:lnTo>
                  <a:lnTo>
                    <a:pt x="26" y="157"/>
                  </a:lnTo>
                  <a:lnTo>
                    <a:pt x="30" y="183"/>
                  </a:lnTo>
                  <a:lnTo>
                    <a:pt x="38" y="204"/>
                  </a:lnTo>
                  <a:lnTo>
                    <a:pt x="43" y="220"/>
                  </a:lnTo>
                  <a:lnTo>
                    <a:pt x="49" y="231"/>
                  </a:lnTo>
                  <a:lnTo>
                    <a:pt x="211" y="231"/>
                  </a:lnTo>
                  <a:lnTo>
                    <a:pt x="239" y="210"/>
                  </a:lnTo>
                  <a:lnTo>
                    <a:pt x="262" y="189"/>
                  </a:lnTo>
                  <a:lnTo>
                    <a:pt x="279" y="168"/>
                  </a:lnTo>
                  <a:lnTo>
                    <a:pt x="293" y="148"/>
                  </a:lnTo>
                  <a:lnTo>
                    <a:pt x="302" y="133"/>
                  </a:lnTo>
                  <a:lnTo>
                    <a:pt x="306" y="121"/>
                  </a:lnTo>
                  <a:lnTo>
                    <a:pt x="282" y="92"/>
                  </a:lnTo>
                  <a:lnTo>
                    <a:pt x="260" y="66"/>
                  </a:lnTo>
                  <a:lnTo>
                    <a:pt x="239" y="48"/>
                  </a:lnTo>
                  <a:lnTo>
                    <a:pt x="221" y="36"/>
                  </a:lnTo>
                  <a:lnTo>
                    <a:pt x="208" y="27"/>
                  </a:lnTo>
                  <a:lnTo>
                    <a:pt x="200" y="24"/>
                  </a:lnTo>
                  <a:lnTo>
                    <a:pt x="49" y="24"/>
                  </a:lnTo>
                  <a:close/>
                  <a:moveTo>
                    <a:pt x="36" y="0"/>
                  </a:moveTo>
                  <a:lnTo>
                    <a:pt x="205" y="0"/>
                  </a:lnTo>
                  <a:lnTo>
                    <a:pt x="208" y="2"/>
                  </a:lnTo>
                  <a:lnTo>
                    <a:pt x="212" y="3"/>
                  </a:lnTo>
                  <a:lnTo>
                    <a:pt x="223" y="9"/>
                  </a:lnTo>
                  <a:lnTo>
                    <a:pt x="238" y="18"/>
                  </a:lnTo>
                  <a:lnTo>
                    <a:pt x="257" y="33"/>
                  </a:lnTo>
                  <a:lnTo>
                    <a:pt x="279" y="53"/>
                  </a:lnTo>
                  <a:lnTo>
                    <a:pt x="303" y="80"/>
                  </a:lnTo>
                  <a:lnTo>
                    <a:pt x="330" y="114"/>
                  </a:lnTo>
                  <a:lnTo>
                    <a:pt x="333" y="118"/>
                  </a:lnTo>
                  <a:lnTo>
                    <a:pt x="332" y="124"/>
                  </a:lnTo>
                  <a:lnTo>
                    <a:pt x="329" y="130"/>
                  </a:lnTo>
                  <a:lnTo>
                    <a:pt x="323" y="142"/>
                  </a:lnTo>
                  <a:lnTo>
                    <a:pt x="314" y="160"/>
                  </a:lnTo>
                  <a:lnTo>
                    <a:pt x="299" y="181"/>
                  </a:lnTo>
                  <a:lnTo>
                    <a:pt x="279" y="205"/>
                  </a:lnTo>
                  <a:lnTo>
                    <a:pt x="253" y="229"/>
                  </a:lnTo>
                  <a:lnTo>
                    <a:pt x="221" y="251"/>
                  </a:lnTo>
                  <a:lnTo>
                    <a:pt x="218" y="254"/>
                  </a:lnTo>
                  <a:lnTo>
                    <a:pt x="38" y="254"/>
                  </a:lnTo>
                  <a:lnTo>
                    <a:pt x="33" y="249"/>
                  </a:lnTo>
                  <a:lnTo>
                    <a:pt x="32" y="244"/>
                  </a:lnTo>
                  <a:lnTo>
                    <a:pt x="26" y="234"/>
                  </a:lnTo>
                  <a:lnTo>
                    <a:pt x="18" y="219"/>
                  </a:lnTo>
                  <a:lnTo>
                    <a:pt x="11" y="199"/>
                  </a:lnTo>
                  <a:lnTo>
                    <a:pt x="5" y="174"/>
                  </a:lnTo>
                  <a:lnTo>
                    <a:pt x="2" y="145"/>
                  </a:lnTo>
                  <a:lnTo>
                    <a:pt x="0" y="115"/>
                  </a:lnTo>
                  <a:lnTo>
                    <a:pt x="5" y="81"/>
                  </a:lnTo>
                  <a:lnTo>
                    <a:pt x="15" y="45"/>
                  </a:lnTo>
                  <a:lnTo>
                    <a:pt x="33" y="6"/>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8" name="Rectangle 406">
              <a:extLst>
                <a:ext uri="{FF2B5EF4-FFF2-40B4-BE49-F238E27FC236}">
                  <a16:creationId xmlns:a16="http://schemas.microsoft.com/office/drawing/2014/main" id="{6FD748D0-5F11-44D1-B9A5-965AA7D8C46F}"/>
                </a:ext>
              </a:extLst>
            </p:cNvPr>
            <p:cNvSpPr>
              <a:spLocks noChangeArrowheads="1"/>
            </p:cNvSpPr>
            <p:nvPr/>
          </p:nvSpPr>
          <p:spPr bwMode="auto">
            <a:xfrm>
              <a:off x="2574926" y="3000375"/>
              <a:ext cx="17463" cy="1825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9" name="Rectangle 407">
              <a:extLst>
                <a:ext uri="{FF2B5EF4-FFF2-40B4-BE49-F238E27FC236}">
                  <a16:creationId xmlns:a16="http://schemas.microsoft.com/office/drawing/2014/main" id="{8151F15E-02FB-40F3-9472-42A1672AD987}"/>
                </a:ext>
              </a:extLst>
            </p:cNvPr>
            <p:cNvSpPr>
              <a:spLocks noChangeArrowheads="1"/>
            </p:cNvSpPr>
            <p:nvPr/>
          </p:nvSpPr>
          <p:spPr bwMode="auto">
            <a:xfrm>
              <a:off x="2473326" y="3076575"/>
              <a:ext cx="2444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0" name="Freeform 408">
              <a:extLst>
                <a:ext uri="{FF2B5EF4-FFF2-40B4-BE49-F238E27FC236}">
                  <a16:creationId xmlns:a16="http://schemas.microsoft.com/office/drawing/2014/main" id="{44DE5262-BC72-4E6B-8E79-E5730861026C}"/>
                </a:ext>
              </a:extLst>
            </p:cNvPr>
            <p:cNvSpPr>
              <a:spLocks noEditPoints="1"/>
            </p:cNvSpPr>
            <p:nvPr/>
          </p:nvSpPr>
          <p:spPr bwMode="auto">
            <a:xfrm>
              <a:off x="2747963" y="3201988"/>
              <a:ext cx="211138" cy="280987"/>
            </a:xfrm>
            <a:custGeom>
              <a:avLst/>
              <a:gdLst>
                <a:gd name="T0" fmla="*/ 127 w 267"/>
                <a:gd name="T1" fmla="*/ 27 h 353"/>
                <a:gd name="T2" fmla="*/ 94 w 267"/>
                <a:gd name="T3" fmla="*/ 53 h 353"/>
                <a:gd name="T4" fmla="*/ 67 w 267"/>
                <a:gd name="T5" fmla="*/ 78 h 353"/>
                <a:gd name="T6" fmla="*/ 49 w 267"/>
                <a:gd name="T7" fmla="*/ 99 h 353"/>
                <a:gd name="T8" fmla="*/ 34 w 267"/>
                <a:gd name="T9" fmla="*/ 119 h 353"/>
                <a:gd name="T10" fmla="*/ 27 w 267"/>
                <a:gd name="T11" fmla="*/ 132 h 353"/>
                <a:gd name="T12" fmla="*/ 22 w 267"/>
                <a:gd name="T13" fmla="*/ 141 h 353"/>
                <a:gd name="T14" fmla="*/ 22 w 267"/>
                <a:gd name="T15" fmla="*/ 301 h 353"/>
                <a:gd name="T16" fmla="*/ 58 w 267"/>
                <a:gd name="T17" fmla="*/ 317 h 353"/>
                <a:gd name="T18" fmla="*/ 96 w 267"/>
                <a:gd name="T19" fmla="*/ 326 h 353"/>
                <a:gd name="T20" fmla="*/ 133 w 267"/>
                <a:gd name="T21" fmla="*/ 331 h 353"/>
                <a:gd name="T22" fmla="*/ 164 w 267"/>
                <a:gd name="T23" fmla="*/ 328 h 353"/>
                <a:gd name="T24" fmla="*/ 191 w 267"/>
                <a:gd name="T25" fmla="*/ 322 h 353"/>
                <a:gd name="T26" fmla="*/ 215 w 267"/>
                <a:gd name="T27" fmla="*/ 316 h 353"/>
                <a:gd name="T28" fmla="*/ 232 w 267"/>
                <a:gd name="T29" fmla="*/ 308 h 353"/>
                <a:gd name="T30" fmla="*/ 244 w 267"/>
                <a:gd name="T31" fmla="*/ 302 h 353"/>
                <a:gd name="T32" fmla="*/ 244 w 267"/>
                <a:gd name="T33" fmla="*/ 129 h 353"/>
                <a:gd name="T34" fmla="*/ 221 w 267"/>
                <a:gd name="T35" fmla="*/ 99 h 353"/>
                <a:gd name="T36" fmla="*/ 199 w 267"/>
                <a:gd name="T37" fmla="*/ 75 h 353"/>
                <a:gd name="T38" fmla="*/ 176 w 267"/>
                <a:gd name="T39" fmla="*/ 56 h 353"/>
                <a:gd name="T40" fmla="*/ 155 w 267"/>
                <a:gd name="T41" fmla="*/ 42 h 353"/>
                <a:gd name="T42" fmla="*/ 139 w 267"/>
                <a:gd name="T43" fmla="*/ 32 h 353"/>
                <a:gd name="T44" fmla="*/ 127 w 267"/>
                <a:gd name="T45" fmla="*/ 27 h 353"/>
                <a:gd name="T46" fmla="*/ 124 w 267"/>
                <a:gd name="T47" fmla="*/ 0 h 353"/>
                <a:gd name="T48" fmla="*/ 130 w 267"/>
                <a:gd name="T49" fmla="*/ 3 h 353"/>
                <a:gd name="T50" fmla="*/ 134 w 267"/>
                <a:gd name="T51" fmla="*/ 5 h 353"/>
                <a:gd name="T52" fmla="*/ 145 w 267"/>
                <a:gd name="T53" fmla="*/ 9 h 353"/>
                <a:gd name="T54" fmla="*/ 160 w 267"/>
                <a:gd name="T55" fmla="*/ 17 h 353"/>
                <a:gd name="T56" fmla="*/ 178 w 267"/>
                <a:gd name="T57" fmla="*/ 29 h 353"/>
                <a:gd name="T58" fmla="*/ 199 w 267"/>
                <a:gd name="T59" fmla="*/ 44 h 353"/>
                <a:gd name="T60" fmla="*/ 221 w 267"/>
                <a:gd name="T61" fmla="*/ 65 h 353"/>
                <a:gd name="T62" fmla="*/ 244 w 267"/>
                <a:gd name="T63" fmla="*/ 89 h 353"/>
                <a:gd name="T64" fmla="*/ 266 w 267"/>
                <a:gd name="T65" fmla="*/ 120 h 353"/>
                <a:gd name="T66" fmla="*/ 267 w 267"/>
                <a:gd name="T67" fmla="*/ 123 h 353"/>
                <a:gd name="T68" fmla="*/ 267 w 267"/>
                <a:gd name="T69" fmla="*/ 314 h 353"/>
                <a:gd name="T70" fmla="*/ 261 w 267"/>
                <a:gd name="T71" fmla="*/ 317 h 353"/>
                <a:gd name="T72" fmla="*/ 258 w 267"/>
                <a:gd name="T73" fmla="*/ 320 h 353"/>
                <a:gd name="T74" fmla="*/ 248 w 267"/>
                <a:gd name="T75" fmla="*/ 326 h 353"/>
                <a:gd name="T76" fmla="*/ 235 w 267"/>
                <a:gd name="T77" fmla="*/ 332 h 353"/>
                <a:gd name="T78" fmla="*/ 215 w 267"/>
                <a:gd name="T79" fmla="*/ 340 h 353"/>
                <a:gd name="T80" fmla="*/ 191 w 267"/>
                <a:gd name="T81" fmla="*/ 346 h 353"/>
                <a:gd name="T82" fmla="*/ 164 w 267"/>
                <a:gd name="T83" fmla="*/ 352 h 353"/>
                <a:gd name="T84" fmla="*/ 133 w 267"/>
                <a:gd name="T85" fmla="*/ 353 h 353"/>
                <a:gd name="T86" fmla="*/ 90 w 267"/>
                <a:gd name="T87" fmla="*/ 349 h 353"/>
                <a:gd name="T88" fmla="*/ 46 w 267"/>
                <a:gd name="T89" fmla="*/ 338 h 353"/>
                <a:gd name="T90" fmla="*/ 6 w 267"/>
                <a:gd name="T91" fmla="*/ 319 h 353"/>
                <a:gd name="T92" fmla="*/ 0 w 267"/>
                <a:gd name="T93" fmla="*/ 316 h 353"/>
                <a:gd name="T94" fmla="*/ 0 w 267"/>
                <a:gd name="T95" fmla="*/ 137 h 353"/>
                <a:gd name="T96" fmla="*/ 0 w 267"/>
                <a:gd name="T97" fmla="*/ 135 h 353"/>
                <a:gd name="T98" fmla="*/ 2 w 267"/>
                <a:gd name="T99" fmla="*/ 129 h 353"/>
                <a:gd name="T100" fmla="*/ 8 w 267"/>
                <a:gd name="T101" fmla="*/ 119 h 353"/>
                <a:gd name="T102" fmla="*/ 18 w 267"/>
                <a:gd name="T103" fmla="*/ 102 h 353"/>
                <a:gd name="T104" fmla="*/ 34 w 267"/>
                <a:gd name="T105" fmla="*/ 81 h 353"/>
                <a:gd name="T106" fmla="*/ 55 w 267"/>
                <a:gd name="T107" fmla="*/ 57 h 353"/>
                <a:gd name="T108" fmla="*/ 84 w 267"/>
                <a:gd name="T109" fmla="*/ 32 h 353"/>
                <a:gd name="T110" fmla="*/ 120 w 267"/>
                <a:gd name="T111" fmla="*/ 3 h 353"/>
                <a:gd name="T112" fmla="*/ 124 w 267"/>
                <a:gd name="T11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353">
                  <a:moveTo>
                    <a:pt x="127" y="27"/>
                  </a:moveTo>
                  <a:lnTo>
                    <a:pt x="94" y="53"/>
                  </a:lnTo>
                  <a:lnTo>
                    <a:pt x="67" y="78"/>
                  </a:lnTo>
                  <a:lnTo>
                    <a:pt x="49" y="99"/>
                  </a:lnTo>
                  <a:lnTo>
                    <a:pt x="34" y="119"/>
                  </a:lnTo>
                  <a:lnTo>
                    <a:pt x="27" y="132"/>
                  </a:lnTo>
                  <a:lnTo>
                    <a:pt x="22" y="141"/>
                  </a:lnTo>
                  <a:lnTo>
                    <a:pt x="22" y="301"/>
                  </a:lnTo>
                  <a:lnTo>
                    <a:pt x="58" y="317"/>
                  </a:lnTo>
                  <a:lnTo>
                    <a:pt x="96" y="326"/>
                  </a:lnTo>
                  <a:lnTo>
                    <a:pt x="133" y="331"/>
                  </a:lnTo>
                  <a:lnTo>
                    <a:pt x="164" y="328"/>
                  </a:lnTo>
                  <a:lnTo>
                    <a:pt x="191" y="322"/>
                  </a:lnTo>
                  <a:lnTo>
                    <a:pt x="215" y="316"/>
                  </a:lnTo>
                  <a:lnTo>
                    <a:pt x="232" y="308"/>
                  </a:lnTo>
                  <a:lnTo>
                    <a:pt x="244" y="302"/>
                  </a:lnTo>
                  <a:lnTo>
                    <a:pt x="244" y="129"/>
                  </a:lnTo>
                  <a:lnTo>
                    <a:pt x="221" y="99"/>
                  </a:lnTo>
                  <a:lnTo>
                    <a:pt x="199" y="75"/>
                  </a:lnTo>
                  <a:lnTo>
                    <a:pt x="176" y="56"/>
                  </a:lnTo>
                  <a:lnTo>
                    <a:pt x="155" y="42"/>
                  </a:lnTo>
                  <a:lnTo>
                    <a:pt x="139" y="32"/>
                  </a:lnTo>
                  <a:lnTo>
                    <a:pt x="127" y="27"/>
                  </a:lnTo>
                  <a:close/>
                  <a:moveTo>
                    <a:pt x="124" y="0"/>
                  </a:moveTo>
                  <a:lnTo>
                    <a:pt x="130" y="3"/>
                  </a:lnTo>
                  <a:lnTo>
                    <a:pt x="134" y="5"/>
                  </a:lnTo>
                  <a:lnTo>
                    <a:pt x="145" y="9"/>
                  </a:lnTo>
                  <a:lnTo>
                    <a:pt x="160" y="17"/>
                  </a:lnTo>
                  <a:lnTo>
                    <a:pt x="178" y="29"/>
                  </a:lnTo>
                  <a:lnTo>
                    <a:pt x="199" y="44"/>
                  </a:lnTo>
                  <a:lnTo>
                    <a:pt x="221" y="65"/>
                  </a:lnTo>
                  <a:lnTo>
                    <a:pt x="244" y="89"/>
                  </a:lnTo>
                  <a:lnTo>
                    <a:pt x="266" y="120"/>
                  </a:lnTo>
                  <a:lnTo>
                    <a:pt x="267" y="123"/>
                  </a:lnTo>
                  <a:lnTo>
                    <a:pt x="267" y="314"/>
                  </a:lnTo>
                  <a:lnTo>
                    <a:pt x="261" y="317"/>
                  </a:lnTo>
                  <a:lnTo>
                    <a:pt x="258" y="320"/>
                  </a:lnTo>
                  <a:lnTo>
                    <a:pt x="248" y="326"/>
                  </a:lnTo>
                  <a:lnTo>
                    <a:pt x="235" y="332"/>
                  </a:lnTo>
                  <a:lnTo>
                    <a:pt x="215" y="340"/>
                  </a:lnTo>
                  <a:lnTo>
                    <a:pt x="191" y="346"/>
                  </a:lnTo>
                  <a:lnTo>
                    <a:pt x="164" y="352"/>
                  </a:lnTo>
                  <a:lnTo>
                    <a:pt x="133" y="353"/>
                  </a:lnTo>
                  <a:lnTo>
                    <a:pt x="90" y="349"/>
                  </a:lnTo>
                  <a:lnTo>
                    <a:pt x="46" y="338"/>
                  </a:lnTo>
                  <a:lnTo>
                    <a:pt x="6" y="319"/>
                  </a:lnTo>
                  <a:lnTo>
                    <a:pt x="0" y="316"/>
                  </a:lnTo>
                  <a:lnTo>
                    <a:pt x="0" y="137"/>
                  </a:lnTo>
                  <a:lnTo>
                    <a:pt x="0" y="135"/>
                  </a:lnTo>
                  <a:lnTo>
                    <a:pt x="2" y="129"/>
                  </a:lnTo>
                  <a:lnTo>
                    <a:pt x="8" y="119"/>
                  </a:lnTo>
                  <a:lnTo>
                    <a:pt x="18" y="102"/>
                  </a:lnTo>
                  <a:lnTo>
                    <a:pt x="34" y="81"/>
                  </a:lnTo>
                  <a:lnTo>
                    <a:pt x="55" y="57"/>
                  </a:lnTo>
                  <a:lnTo>
                    <a:pt x="84" y="32"/>
                  </a:lnTo>
                  <a:lnTo>
                    <a:pt x="120" y="3"/>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1" name="Rectangle 409">
              <a:extLst>
                <a:ext uri="{FF2B5EF4-FFF2-40B4-BE49-F238E27FC236}">
                  <a16:creationId xmlns:a16="http://schemas.microsoft.com/office/drawing/2014/main" id="{C080E69A-87BD-4694-9C35-836EC957F794}"/>
                </a:ext>
              </a:extLst>
            </p:cNvPr>
            <p:cNvSpPr>
              <a:spLocks noChangeArrowheads="1"/>
            </p:cNvSpPr>
            <p:nvPr/>
          </p:nvSpPr>
          <p:spPr bwMode="auto">
            <a:xfrm>
              <a:off x="2755901" y="3346450"/>
              <a:ext cx="1936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2" name="Rectangle 410">
              <a:extLst>
                <a:ext uri="{FF2B5EF4-FFF2-40B4-BE49-F238E27FC236}">
                  <a16:creationId xmlns:a16="http://schemas.microsoft.com/office/drawing/2014/main" id="{49092712-CD44-45B4-8FC1-A2434FC560CB}"/>
                </a:ext>
              </a:extLst>
            </p:cNvPr>
            <p:cNvSpPr>
              <a:spLocks noChangeArrowheads="1"/>
            </p:cNvSpPr>
            <p:nvPr/>
          </p:nvSpPr>
          <p:spPr bwMode="auto">
            <a:xfrm>
              <a:off x="2836863" y="3213100"/>
              <a:ext cx="19050" cy="2603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3" name="Freeform 411">
              <a:extLst>
                <a:ext uri="{FF2B5EF4-FFF2-40B4-BE49-F238E27FC236}">
                  <a16:creationId xmlns:a16="http://schemas.microsoft.com/office/drawing/2014/main" id="{92447CBC-BFB4-4915-88E7-A4E8624D6087}"/>
                </a:ext>
              </a:extLst>
            </p:cNvPr>
            <p:cNvSpPr>
              <a:spLocks noEditPoints="1"/>
            </p:cNvSpPr>
            <p:nvPr/>
          </p:nvSpPr>
          <p:spPr bwMode="auto">
            <a:xfrm>
              <a:off x="3908426" y="2365375"/>
              <a:ext cx="257175" cy="338137"/>
            </a:xfrm>
            <a:custGeom>
              <a:avLst/>
              <a:gdLst>
                <a:gd name="T0" fmla="*/ 161 w 322"/>
                <a:gd name="T1" fmla="*/ 24 h 426"/>
                <a:gd name="T2" fmla="*/ 128 w 322"/>
                <a:gd name="T3" fmla="*/ 26 h 426"/>
                <a:gd name="T4" fmla="*/ 98 w 322"/>
                <a:gd name="T5" fmla="*/ 30 h 426"/>
                <a:gd name="T6" fmla="*/ 71 w 322"/>
                <a:gd name="T7" fmla="*/ 38 h 426"/>
                <a:gd name="T8" fmla="*/ 50 w 322"/>
                <a:gd name="T9" fmla="*/ 45 h 426"/>
                <a:gd name="T10" fmla="*/ 34 w 322"/>
                <a:gd name="T11" fmla="*/ 53 h 426"/>
                <a:gd name="T12" fmla="*/ 22 w 322"/>
                <a:gd name="T13" fmla="*/ 59 h 426"/>
                <a:gd name="T14" fmla="*/ 22 w 322"/>
                <a:gd name="T15" fmla="*/ 272 h 426"/>
                <a:gd name="T16" fmla="*/ 46 w 322"/>
                <a:gd name="T17" fmla="*/ 307 h 426"/>
                <a:gd name="T18" fmla="*/ 71 w 322"/>
                <a:gd name="T19" fmla="*/ 334 h 426"/>
                <a:gd name="T20" fmla="*/ 97 w 322"/>
                <a:gd name="T21" fmla="*/ 356 h 426"/>
                <a:gd name="T22" fmla="*/ 119 w 322"/>
                <a:gd name="T23" fmla="*/ 373 h 426"/>
                <a:gd name="T24" fmla="*/ 140 w 322"/>
                <a:gd name="T25" fmla="*/ 386 h 426"/>
                <a:gd name="T26" fmla="*/ 156 w 322"/>
                <a:gd name="T27" fmla="*/ 395 h 426"/>
                <a:gd name="T28" fmla="*/ 168 w 322"/>
                <a:gd name="T29" fmla="*/ 401 h 426"/>
                <a:gd name="T30" fmla="*/ 204 w 322"/>
                <a:gd name="T31" fmla="*/ 373 h 426"/>
                <a:gd name="T32" fmla="*/ 234 w 322"/>
                <a:gd name="T33" fmla="*/ 346 h 426"/>
                <a:gd name="T34" fmla="*/ 256 w 322"/>
                <a:gd name="T35" fmla="*/ 320 h 426"/>
                <a:gd name="T36" fmla="*/ 274 w 322"/>
                <a:gd name="T37" fmla="*/ 298 h 426"/>
                <a:gd name="T38" fmla="*/ 286 w 322"/>
                <a:gd name="T39" fmla="*/ 280 h 426"/>
                <a:gd name="T40" fmla="*/ 295 w 322"/>
                <a:gd name="T41" fmla="*/ 267 h 426"/>
                <a:gd name="T42" fmla="*/ 298 w 322"/>
                <a:gd name="T43" fmla="*/ 259 h 426"/>
                <a:gd name="T44" fmla="*/ 298 w 322"/>
                <a:gd name="T45" fmla="*/ 60 h 426"/>
                <a:gd name="T46" fmla="*/ 253 w 322"/>
                <a:gd name="T47" fmla="*/ 39 h 426"/>
                <a:gd name="T48" fmla="*/ 207 w 322"/>
                <a:gd name="T49" fmla="*/ 27 h 426"/>
                <a:gd name="T50" fmla="*/ 161 w 322"/>
                <a:gd name="T51" fmla="*/ 24 h 426"/>
                <a:gd name="T52" fmla="*/ 161 w 322"/>
                <a:gd name="T53" fmla="*/ 0 h 426"/>
                <a:gd name="T54" fmla="*/ 215 w 322"/>
                <a:gd name="T55" fmla="*/ 5 h 426"/>
                <a:gd name="T56" fmla="*/ 265 w 322"/>
                <a:gd name="T57" fmla="*/ 20 h 426"/>
                <a:gd name="T58" fmla="*/ 316 w 322"/>
                <a:gd name="T59" fmla="*/ 42 h 426"/>
                <a:gd name="T60" fmla="*/ 322 w 322"/>
                <a:gd name="T61" fmla="*/ 45 h 426"/>
                <a:gd name="T62" fmla="*/ 322 w 322"/>
                <a:gd name="T63" fmla="*/ 264 h 426"/>
                <a:gd name="T64" fmla="*/ 321 w 322"/>
                <a:gd name="T65" fmla="*/ 265 h 426"/>
                <a:gd name="T66" fmla="*/ 319 w 322"/>
                <a:gd name="T67" fmla="*/ 270 h 426"/>
                <a:gd name="T68" fmla="*/ 313 w 322"/>
                <a:gd name="T69" fmla="*/ 280 h 426"/>
                <a:gd name="T70" fmla="*/ 304 w 322"/>
                <a:gd name="T71" fmla="*/ 296 h 426"/>
                <a:gd name="T72" fmla="*/ 291 w 322"/>
                <a:gd name="T73" fmla="*/ 316 h 426"/>
                <a:gd name="T74" fmla="*/ 271 w 322"/>
                <a:gd name="T75" fmla="*/ 340 h 426"/>
                <a:gd name="T76" fmla="*/ 246 w 322"/>
                <a:gd name="T77" fmla="*/ 367 h 426"/>
                <a:gd name="T78" fmla="*/ 215 w 322"/>
                <a:gd name="T79" fmla="*/ 394 h 426"/>
                <a:gd name="T80" fmla="*/ 176 w 322"/>
                <a:gd name="T81" fmla="*/ 424 h 426"/>
                <a:gd name="T82" fmla="*/ 171 w 322"/>
                <a:gd name="T83" fmla="*/ 426 h 426"/>
                <a:gd name="T84" fmla="*/ 165 w 322"/>
                <a:gd name="T85" fmla="*/ 425 h 426"/>
                <a:gd name="T86" fmla="*/ 159 w 322"/>
                <a:gd name="T87" fmla="*/ 422 h 426"/>
                <a:gd name="T88" fmla="*/ 147 w 322"/>
                <a:gd name="T89" fmla="*/ 418 h 426"/>
                <a:gd name="T90" fmla="*/ 129 w 322"/>
                <a:gd name="T91" fmla="*/ 407 h 426"/>
                <a:gd name="T92" fmla="*/ 107 w 322"/>
                <a:gd name="T93" fmla="*/ 394 h 426"/>
                <a:gd name="T94" fmla="*/ 82 w 322"/>
                <a:gd name="T95" fmla="*/ 374 h 426"/>
                <a:gd name="T96" fmla="*/ 55 w 322"/>
                <a:gd name="T97" fmla="*/ 350 h 426"/>
                <a:gd name="T98" fmla="*/ 28 w 322"/>
                <a:gd name="T99" fmla="*/ 319 h 426"/>
                <a:gd name="T100" fmla="*/ 1 w 322"/>
                <a:gd name="T101" fmla="*/ 283 h 426"/>
                <a:gd name="T102" fmla="*/ 0 w 322"/>
                <a:gd name="T103" fmla="*/ 280 h 426"/>
                <a:gd name="T104" fmla="*/ 0 w 322"/>
                <a:gd name="T105" fmla="*/ 47 h 426"/>
                <a:gd name="T106" fmla="*/ 4 w 322"/>
                <a:gd name="T107" fmla="*/ 44 h 426"/>
                <a:gd name="T108" fmla="*/ 9 w 322"/>
                <a:gd name="T109" fmla="*/ 41 h 426"/>
                <a:gd name="T110" fmla="*/ 17 w 322"/>
                <a:gd name="T111" fmla="*/ 36 h 426"/>
                <a:gd name="T112" fmla="*/ 31 w 322"/>
                <a:gd name="T113" fmla="*/ 29 h 426"/>
                <a:gd name="T114" fmla="*/ 50 w 322"/>
                <a:gd name="T115" fmla="*/ 21 h 426"/>
                <a:gd name="T116" fmla="*/ 73 w 322"/>
                <a:gd name="T117" fmla="*/ 14 h 426"/>
                <a:gd name="T118" fmla="*/ 98 w 322"/>
                <a:gd name="T119" fmla="*/ 6 h 426"/>
                <a:gd name="T120" fmla="*/ 128 w 322"/>
                <a:gd name="T121" fmla="*/ 2 h 426"/>
                <a:gd name="T122" fmla="*/ 161 w 322"/>
                <a:gd name="T12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 h="426">
                  <a:moveTo>
                    <a:pt x="161" y="24"/>
                  </a:moveTo>
                  <a:lnTo>
                    <a:pt x="128" y="26"/>
                  </a:lnTo>
                  <a:lnTo>
                    <a:pt x="98" y="30"/>
                  </a:lnTo>
                  <a:lnTo>
                    <a:pt x="71" y="38"/>
                  </a:lnTo>
                  <a:lnTo>
                    <a:pt x="50" y="45"/>
                  </a:lnTo>
                  <a:lnTo>
                    <a:pt x="34" y="53"/>
                  </a:lnTo>
                  <a:lnTo>
                    <a:pt x="22" y="59"/>
                  </a:lnTo>
                  <a:lnTo>
                    <a:pt x="22" y="272"/>
                  </a:lnTo>
                  <a:lnTo>
                    <a:pt x="46" y="307"/>
                  </a:lnTo>
                  <a:lnTo>
                    <a:pt x="71" y="334"/>
                  </a:lnTo>
                  <a:lnTo>
                    <a:pt x="97" y="356"/>
                  </a:lnTo>
                  <a:lnTo>
                    <a:pt x="119" y="373"/>
                  </a:lnTo>
                  <a:lnTo>
                    <a:pt x="140" y="386"/>
                  </a:lnTo>
                  <a:lnTo>
                    <a:pt x="156" y="395"/>
                  </a:lnTo>
                  <a:lnTo>
                    <a:pt x="168" y="401"/>
                  </a:lnTo>
                  <a:lnTo>
                    <a:pt x="204" y="373"/>
                  </a:lnTo>
                  <a:lnTo>
                    <a:pt x="234" y="346"/>
                  </a:lnTo>
                  <a:lnTo>
                    <a:pt x="256" y="320"/>
                  </a:lnTo>
                  <a:lnTo>
                    <a:pt x="274" y="298"/>
                  </a:lnTo>
                  <a:lnTo>
                    <a:pt x="286" y="280"/>
                  </a:lnTo>
                  <a:lnTo>
                    <a:pt x="295" y="267"/>
                  </a:lnTo>
                  <a:lnTo>
                    <a:pt x="298" y="259"/>
                  </a:lnTo>
                  <a:lnTo>
                    <a:pt x="298" y="60"/>
                  </a:lnTo>
                  <a:lnTo>
                    <a:pt x="253" y="39"/>
                  </a:lnTo>
                  <a:lnTo>
                    <a:pt x="207" y="27"/>
                  </a:lnTo>
                  <a:lnTo>
                    <a:pt x="161" y="24"/>
                  </a:lnTo>
                  <a:close/>
                  <a:moveTo>
                    <a:pt x="161" y="0"/>
                  </a:moveTo>
                  <a:lnTo>
                    <a:pt x="215" y="5"/>
                  </a:lnTo>
                  <a:lnTo>
                    <a:pt x="265" y="20"/>
                  </a:lnTo>
                  <a:lnTo>
                    <a:pt x="316" y="42"/>
                  </a:lnTo>
                  <a:lnTo>
                    <a:pt x="322" y="45"/>
                  </a:lnTo>
                  <a:lnTo>
                    <a:pt x="322" y="264"/>
                  </a:lnTo>
                  <a:lnTo>
                    <a:pt x="321" y="265"/>
                  </a:lnTo>
                  <a:lnTo>
                    <a:pt x="319" y="270"/>
                  </a:lnTo>
                  <a:lnTo>
                    <a:pt x="313" y="280"/>
                  </a:lnTo>
                  <a:lnTo>
                    <a:pt x="304" y="296"/>
                  </a:lnTo>
                  <a:lnTo>
                    <a:pt x="291" y="316"/>
                  </a:lnTo>
                  <a:lnTo>
                    <a:pt x="271" y="340"/>
                  </a:lnTo>
                  <a:lnTo>
                    <a:pt x="246" y="367"/>
                  </a:lnTo>
                  <a:lnTo>
                    <a:pt x="215" y="394"/>
                  </a:lnTo>
                  <a:lnTo>
                    <a:pt x="176" y="424"/>
                  </a:lnTo>
                  <a:lnTo>
                    <a:pt x="171" y="426"/>
                  </a:lnTo>
                  <a:lnTo>
                    <a:pt x="165" y="425"/>
                  </a:lnTo>
                  <a:lnTo>
                    <a:pt x="159" y="422"/>
                  </a:lnTo>
                  <a:lnTo>
                    <a:pt x="147" y="418"/>
                  </a:lnTo>
                  <a:lnTo>
                    <a:pt x="129" y="407"/>
                  </a:lnTo>
                  <a:lnTo>
                    <a:pt x="107" y="394"/>
                  </a:lnTo>
                  <a:lnTo>
                    <a:pt x="82" y="374"/>
                  </a:lnTo>
                  <a:lnTo>
                    <a:pt x="55" y="350"/>
                  </a:lnTo>
                  <a:lnTo>
                    <a:pt x="28" y="319"/>
                  </a:lnTo>
                  <a:lnTo>
                    <a:pt x="1" y="283"/>
                  </a:lnTo>
                  <a:lnTo>
                    <a:pt x="0" y="280"/>
                  </a:lnTo>
                  <a:lnTo>
                    <a:pt x="0" y="47"/>
                  </a:lnTo>
                  <a:lnTo>
                    <a:pt x="4" y="44"/>
                  </a:lnTo>
                  <a:lnTo>
                    <a:pt x="9" y="41"/>
                  </a:lnTo>
                  <a:lnTo>
                    <a:pt x="17" y="36"/>
                  </a:lnTo>
                  <a:lnTo>
                    <a:pt x="31" y="29"/>
                  </a:lnTo>
                  <a:lnTo>
                    <a:pt x="50" y="21"/>
                  </a:lnTo>
                  <a:lnTo>
                    <a:pt x="73" y="14"/>
                  </a:lnTo>
                  <a:lnTo>
                    <a:pt x="98" y="6"/>
                  </a:lnTo>
                  <a:lnTo>
                    <a:pt x="128" y="2"/>
                  </a:lnTo>
                  <a:lnTo>
                    <a:pt x="1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4" name="Rectangle 412">
              <a:extLst>
                <a:ext uri="{FF2B5EF4-FFF2-40B4-BE49-F238E27FC236}">
                  <a16:creationId xmlns:a16="http://schemas.microsoft.com/office/drawing/2014/main" id="{981CE052-1C22-448F-8A8B-5AF91850D783}"/>
                </a:ext>
              </a:extLst>
            </p:cNvPr>
            <p:cNvSpPr>
              <a:spLocks noChangeArrowheads="1"/>
            </p:cNvSpPr>
            <p:nvPr/>
          </p:nvSpPr>
          <p:spPr bwMode="auto">
            <a:xfrm>
              <a:off x="3917951" y="2509838"/>
              <a:ext cx="238125"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5" name="Rectangle 413">
              <a:extLst>
                <a:ext uri="{FF2B5EF4-FFF2-40B4-BE49-F238E27FC236}">
                  <a16:creationId xmlns:a16="http://schemas.microsoft.com/office/drawing/2014/main" id="{E382BBC6-ED1B-4DFF-9C66-50E33E1A4F26}"/>
                </a:ext>
              </a:extLst>
            </p:cNvPr>
            <p:cNvSpPr>
              <a:spLocks noChangeArrowheads="1"/>
            </p:cNvSpPr>
            <p:nvPr/>
          </p:nvSpPr>
          <p:spPr bwMode="auto">
            <a:xfrm>
              <a:off x="4035426" y="2374900"/>
              <a:ext cx="17463" cy="31908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6" name="Freeform 415">
              <a:extLst>
                <a:ext uri="{FF2B5EF4-FFF2-40B4-BE49-F238E27FC236}">
                  <a16:creationId xmlns:a16="http://schemas.microsoft.com/office/drawing/2014/main" id="{8B4AF9D6-8907-46E8-9563-C59AAC2669DF}"/>
                </a:ext>
              </a:extLst>
            </p:cNvPr>
            <p:cNvSpPr>
              <a:spLocks noEditPoints="1"/>
            </p:cNvSpPr>
            <p:nvPr/>
          </p:nvSpPr>
          <p:spPr bwMode="auto">
            <a:xfrm>
              <a:off x="4213226" y="1746250"/>
              <a:ext cx="277813" cy="211137"/>
            </a:xfrm>
            <a:custGeom>
              <a:avLst/>
              <a:gdLst>
                <a:gd name="T0" fmla="*/ 127 w 350"/>
                <a:gd name="T1" fmla="*/ 22 h 266"/>
                <a:gd name="T2" fmla="*/ 97 w 350"/>
                <a:gd name="T3" fmla="*/ 45 h 266"/>
                <a:gd name="T4" fmla="*/ 74 w 350"/>
                <a:gd name="T5" fmla="*/ 67 h 266"/>
                <a:gd name="T6" fmla="*/ 56 w 350"/>
                <a:gd name="T7" fmla="*/ 90 h 266"/>
                <a:gd name="T8" fmla="*/ 41 w 350"/>
                <a:gd name="T9" fmla="*/ 109 h 266"/>
                <a:gd name="T10" fmla="*/ 32 w 350"/>
                <a:gd name="T11" fmla="*/ 126 h 266"/>
                <a:gd name="T12" fmla="*/ 26 w 350"/>
                <a:gd name="T13" fmla="*/ 137 h 266"/>
                <a:gd name="T14" fmla="*/ 53 w 350"/>
                <a:gd name="T15" fmla="*/ 172 h 266"/>
                <a:gd name="T16" fmla="*/ 77 w 350"/>
                <a:gd name="T17" fmla="*/ 197 h 266"/>
                <a:gd name="T18" fmla="*/ 99 w 350"/>
                <a:gd name="T19" fmla="*/ 217 h 266"/>
                <a:gd name="T20" fmla="*/ 117 w 350"/>
                <a:gd name="T21" fmla="*/ 230 h 266"/>
                <a:gd name="T22" fmla="*/ 132 w 350"/>
                <a:gd name="T23" fmla="*/ 238 h 266"/>
                <a:gd name="T24" fmla="*/ 139 w 350"/>
                <a:gd name="T25" fmla="*/ 242 h 266"/>
                <a:gd name="T26" fmla="*/ 299 w 350"/>
                <a:gd name="T27" fmla="*/ 242 h 266"/>
                <a:gd name="T28" fmla="*/ 315 w 350"/>
                <a:gd name="T29" fmla="*/ 203 h 266"/>
                <a:gd name="T30" fmla="*/ 324 w 350"/>
                <a:gd name="T31" fmla="*/ 166 h 266"/>
                <a:gd name="T32" fmla="*/ 327 w 350"/>
                <a:gd name="T33" fmla="*/ 131 h 266"/>
                <a:gd name="T34" fmla="*/ 326 w 350"/>
                <a:gd name="T35" fmla="*/ 100 h 266"/>
                <a:gd name="T36" fmla="*/ 320 w 350"/>
                <a:gd name="T37" fmla="*/ 73 h 266"/>
                <a:gd name="T38" fmla="*/ 312 w 350"/>
                <a:gd name="T39" fmla="*/ 51 h 266"/>
                <a:gd name="T40" fmla="*/ 305 w 350"/>
                <a:gd name="T41" fmla="*/ 34 h 266"/>
                <a:gd name="T42" fmla="*/ 299 w 350"/>
                <a:gd name="T43" fmla="*/ 22 h 266"/>
                <a:gd name="T44" fmla="*/ 127 w 350"/>
                <a:gd name="T45" fmla="*/ 22 h 266"/>
                <a:gd name="T46" fmla="*/ 121 w 350"/>
                <a:gd name="T47" fmla="*/ 0 h 266"/>
                <a:gd name="T48" fmla="*/ 312 w 350"/>
                <a:gd name="T49" fmla="*/ 0 h 266"/>
                <a:gd name="T50" fmla="*/ 315 w 350"/>
                <a:gd name="T51" fmla="*/ 4 h 266"/>
                <a:gd name="T52" fmla="*/ 318 w 350"/>
                <a:gd name="T53" fmla="*/ 9 h 266"/>
                <a:gd name="T54" fmla="*/ 324 w 350"/>
                <a:gd name="T55" fmla="*/ 19 h 266"/>
                <a:gd name="T56" fmla="*/ 332 w 350"/>
                <a:gd name="T57" fmla="*/ 36 h 266"/>
                <a:gd name="T58" fmla="*/ 339 w 350"/>
                <a:gd name="T59" fmla="*/ 57 h 266"/>
                <a:gd name="T60" fmla="*/ 345 w 350"/>
                <a:gd name="T61" fmla="*/ 82 h 266"/>
                <a:gd name="T62" fmla="*/ 350 w 350"/>
                <a:gd name="T63" fmla="*/ 112 h 266"/>
                <a:gd name="T64" fmla="*/ 350 w 350"/>
                <a:gd name="T65" fmla="*/ 145 h 266"/>
                <a:gd name="T66" fmla="*/ 345 w 350"/>
                <a:gd name="T67" fmla="*/ 181 h 266"/>
                <a:gd name="T68" fmla="*/ 335 w 350"/>
                <a:gd name="T69" fmla="*/ 220 h 266"/>
                <a:gd name="T70" fmla="*/ 315 w 350"/>
                <a:gd name="T71" fmla="*/ 260 h 266"/>
                <a:gd name="T72" fmla="*/ 312 w 350"/>
                <a:gd name="T73" fmla="*/ 266 h 266"/>
                <a:gd name="T74" fmla="*/ 135 w 350"/>
                <a:gd name="T75" fmla="*/ 266 h 266"/>
                <a:gd name="T76" fmla="*/ 133 w 350"/>
                <a:gd name="T77" fmla="*/ 265 h 266"/>
                <a:gd name="T78" fmla="*/ 129 w 350"/>
                <a:gd name="T79" fmla="*/ 263 h 266"/>
                <a:gd name="T80" fmla="*/ 117 w 350"/>
                <a:gd name="T81" fmla="*/ 257 h 266"/>
                <a:gd name="T82" fmla="*/ 100 w 350"/>
                <a:gd name="T83" fmla="*/ 247 h 266"/>
                <a:gd name="T84" fmla="*/ 81 w 350"/>
                <a:gd name="T85" fmla="*/ 232 h 266"/>
                <a:gd name="T86" fmla="*/ 57 w 350"/>
                <a:gd name="T87" fmla="*/ 209 h 266"/>
                <a:gd name="T88" fmla="*/ 30 w 350"/>
                <a:gd name="T89" fmla="*/ 182 h 266"/>
                <a:gd name="T90" fmla="*/ 3 w 350"/>
                <a:gd name="T91" fmla="*/ 146 h 266"/>
                <a:gd name="T92" fmla="*/ 0 w 350"/>
                <a:gd name="T93" fmla="*/ 140 h 266"/>
                <a:gd name="T94" fmla="*/ 2 w 350"/>
                <a:gd name="T95" fmla="*/ 136 h 266"/>
                <a:gd name="T96" fmla="*/ 3 w 350"/>
                <a:gd name="T97" fmla="*/ 131 h 266"/>
                <a:gd name="T98" fmla="*/ 9 w 350"/>
                <a:gd name="T99" fmla="*/ 121 h 266"/>
                <a:gd name="T100" fmla="*/ 17 w 350"/>
                <a:gd name="T101" fmla="*/ 106 h 266"/>
                <a:gd name="T102" fmla="*/ 27 w 350"/>
                <a:gd name="T103" fmla="*/ 88 h 266"/>
                <a:gd name="T104" fmla="*/ 44 w 350"/>
                <a:gd name="T105" fmla="*/ 67 h 266"/>
                <a:gd name="T106" fmla="*/ 63 w 350"/>
                <a:gd name="T107" fmla="*/ 45 h 266"/>
                <a:gd name="T108" fmla="*/ 88 w 350"/>
                <a:gd name="T109" fmla="*/ 22 h 266"/>
                <a:gd name="T110" fmla="*/ 118 w 350"/>
                <a:gd name="T111" fmla="*/ 1 h 266"/>
                <a:gd name="T112" fmla="*/ 121 w 350"/>
                <a:gd name="T11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0" h="266">
                  <a:moveTo>
                    <a:pt x="127" y="22"/>
                  </a:moveTo>
                  <a:lnTo>
                    <a:pt x="97" y="45"/>
                  </a:lnTo>
                  <a:lnTo>
                    <a:pt x="74" y="67"/>
                  </a:lnTo>
                  <a:lnTo>
                    <a:pt x="56" y="90"/>
                  </a:lnTo>
                  <a:lnTo>
                    <a:pt x="41" y="109"/>
                  </a:lnTo>
                  <a:lnTo>
                    <a:pt x="32" y="126"/>
                  </a:lnTo>
                  <a:lnTo>
                    <a:pt x="26" y="137"/>
                  </a:lnTo>
                  <a:lnTo>
                    <a:pt x="53" y="172"/>
                  </a:lnTo>
                  <a:lnTo>
                    <a:pt x="77" y="197"/>
                  </a:lnTo>
                  <a:lnTo>
                    <a:pt x="99" y="217"/>
                  </a:lnTo>
                  <a:lnTo>
                    <a:pt x="117" y="230"/>
                  </a:lnTo>
                  <a:lnTo>
                    <a:pt x="132" y="238"/>
                  </a:lnTo>
                  <a:lnTo>
                    <a:pt x="139" y="242"/>
                  </a:lnTo>
                  <a:lnTo>
                    <a:pt x="299" y="242"/>
                  </a:lnTo>
                  <a:lnTo>
                    <a:pt x="315" y="203"/>
                  </a:lnTo>
                  <a:lnTo>
                    <a:pt x="324" y="166"/>
                  </a:lnTo>
                  <a:lnTo>
                    <a:pt x="327" y="131"/>
                  </a:lnTo>
                  <a:lnTo>
                    <a:pt x="326" y="100"/>
                  </a:lnTo>
                  <a:lnTo>
                    <a:pt x="320" y="73"/>
                  </a:lnTo>
                  <a:lnTo>
                    <a:pt x="312" y="51"/>
                  </a:lnTo>
                  <a:lnTo>
                    <a:pt x="305" y="34"/>
                  </a:lnTo>
                  <a:lnTo>
                    <a:pt x="299" y="22"/>
                  </a:lnTo>
                  <a:lnTo>
                    <a:pt x="127" y="22"/>
                  </a:lnTo>
                  <a:close/>
                  <a:moveTo>
                    <a:pt x="121" y="0"/>
                  </a:moveTo>
                  <a:lnTo>
                    <a:pt x="312" y="0"/>
                  </a:lnTo>
                  <a:lnTo>
                    <a:pt x="315" y="4"/>
                  </a:lnTo>
                  <a:lnTo>
                    <a:pt x="318" y="9"/>
                  </a:lnTo>
                  <a:lnTo>
                    <a:pt x="324" y="19"/>
                  </a:lnTo>
                  <a:lnTo>
                    <a:pt x="332" y="36"/>
                  </a:lnTo>
                  <a:lnTo>
                    <a:pt x="339" y="57"/>
                  </a:lnTo>
                  <a:lnTo>
                    <a:pt x="345" y="82"/>
                  </a:lnTo>
                  <a:lnTo>
                    <a:pt x="350" y="112"/>
                  </a:lnTo>
                  <a:lnTo>
                    <a:pt x="350" y="145"/>
                  </a:lnTo>
                  <a:lnTo>
                    <a:pt x="345" y="181"/>
                  </a:lnTo>
                  <a:lnTo>
                    <a:pt x="335" y="220"/>
                  </a:lnTo>
                  <a:lnTo>
                    <a:pt x="315" y="260"/>
                  </a:lnTo>
                  <a:lnTo>
                    <a:pt x="312" y="266"/>
                  </a:lnTo>
                  <a:lnTo>
                    <a:pt x="135" y="266"/>
                  </a:lnTo>
                  <a:lnTo>
                    <a:pt x="133" y="265"/>
                  </a:lnTo>
                  <a:lnTo>
                    <a:pt x="129" y="263"/>
                  </a:lnTo>
                  <a:lnTo>
                    <a:pt x="117" y="257"/>
                  </a:lnTo>
                  <a:lnTo>
                    <a:pt x="100" y="247"/>
                  </a:lnTo>
                  <a:lnTo>
                    <a:pt x="81" y="232"/>
                  </a:lnTo>
                  <a:lnTo>
                    <a:pt x="57" y="209"/>
                  </a:lnTo>
                  <a:lnTo>
                    <a:pt x="30" y="182"/>
                  </a:lnTo>
                  <a:lnTo>
                    <a:pt x="3" y="146"/>
                  </a:lnTo>
                  <a:lnTo>
                    <a:pt x="0" y="140"/>
                  </a:lnTo>
                  <a:lnTo>
                    <a:pt x="2" y="136"/>
                  </a:lnTo>
                  <a:lnTo>
                    <a:pt x="3" y="131"/>
                  </a:lnTo>
                  <a:lnTo>
                    <a:pt x="9" y="121"/>
                  </a:lnTo>
                  <a:lnTo>
                    <a:pt x="17" y="106"/>
                  </a:lnTo>
                  <a:lnTo>
                    <a:pt x="27" y="88"/>
                  </a:lnTo>
                  <a:lnTo>
                    <a:pt x="44" y="67"/>
                  </a:lnTo>
                  <a:lnTo>
                    <a:pt x="63" y="45"/>
                  </a:lnTo>
                  <a:lnTo>
                    <a:pt x="88" y="22"/>
                  </a:lnTo>
                  <a:lnTo>
                    <a:pt x="118" y="1"/>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7" name="Rectangle 416">
              <a:extLst>
                <a:ext uri="{FF2B5EF4-FFF2-40B4-BE49-F238E27FC236}">
                  <a16:creationId xmlns:a16="http://schemas.microsoft.com/office/drawing/2014/main" id="{6FE9E824-A00C-46AC-B750-E186676DF56F}"/>
                </a:ext>
              </a:extLst>
            </p:cNvPr>
            <p:cNvSpPr>
              <a:spLocks noChangeArrowheads="1"/>
            </p:cNvSpPr>
            <p:nvPr/>
          </p:nvSpPr>
          <p:spPr bwMode="auto">
            <a:xfrm>
              <a:off x="4357688" y="1754188"/>
              <a:ext cx="17463"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8" name="Rectangle 417">
              <a:extLst>
                <a:ext uri="{FF2B5EF4-FFF2-40B4-BE49-F238E27FC236}">
                  <a16:creationId xmlns:a16="http://schemas.microsoft.com/office/drawing/2014/main" id="{7FA0E320-4D4A-4627-BCCA-412D2C035B21}"/>
                </a:ext>
              </a:extLst>
            </p:cNvPr>
            <p:cNvSpPr>
              <a:spLocks noChangeArrowheads="1"/>
            </p:cNvSpPr>
            <p:nvPr/>
          </p:nvSpPr>
          <p:spPr bwMode="auto">
            <a:xfrm>
              <a:off x="4224338" y="1847850"/>
              <a:ext cx="2571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9" name="Freeform 418">
              <a:extLst>
                <a:ext uri="{FF2B5EF4-FFF2-40B4-BE49-F238E27FC236}">
                  <a16:creationId xmlns:a16="http://schemas.microsoft.com/office/drawing/2014/main" id="{F063BE5D-3A6C-4FFF-9EF6-E53B0CDCA58C}"/>
                </a:ext>
              </a:extLst>
            </p:cNvPr>
            <p:cNvSpPr>
              <a:spLocks noEditPoints="1"/>
            </p:cNvSpPr>
            <p:nvPr/>
          </p:nvSpPr>
          <p:spPr bwMode="auto">
            <a:xfrm>
              <a:off x="3400426" y="2357438"/>
              <a:ext cx="100013" cy="101600"/>
            </a:xfrm>
            <a:custGeom>
              <a:avLst/>
              <a:gdLst>
                <a:gd name="T0" fmla="*/ 63 w 127"/>
                <a:gd name="T1" fmla="*/ 24 h 128"/>
                <a:gd name="T2" fmla="*/ 48 w 127"/>
                <a:gd name="T3" fmla="*/ 27 h 128"/>
                <a:gd name="T4" fmla="*/ 34 w 127"/>
                <a:gd name="T5" fmla="*/ 36 h 128"/>
                <a:gd name="T6" fmla="*/ 25 w 127"/>
                <a:gd name="T7" fmla="*/ 49 h 128"/>
                <a:gd name="T8" fmla="*/ 22 w 127"/>
                <a:gd name="T9" fmla="*/ 64 h 128"/>
                <a:gd name="T10" fmla="*/ 25 w 127"/>
                <a:gd name="T11" fmla="*/ 81 h 128"/>
                <a:gd name="T12" fmla="*/ 34 w 127"/>
                <a:gd name="T13" fmla="*/ 93 h 128"/>
                <a:gd name="T14" fmla="*/ 48 w 127"/>
                <a:gd name="T15" fmla="*/ 102 h 128"/>
                <a:gd name="T16" fmla="*/ 63 w 127"/>
                <a:gd name="T17" fmla="*/ 105 h 128"/>
                <a:gd name="T18" fmla="*/ 79 w 127"/>
                <a:gd name="T19" fmla="*/ 102 h 128"/>
                <a:gd name="T20" fmla="*/ 93 w 127"/>
                <a:gd name="T21" fmla="*/ 93 h 128"/>
                <a:gd name="T22" fmla="*/ 101 w 127"/>
                <a:gd name="T23" fmla="*/ 81 h 128"/>
                <a:gd name="T24" fmla="*/ 104 w 127"/>
                <a:gd name="T25" fmla="*/ 64 h 128"/>
                <a:gd name="T26" fmla="*/ 101 w 127"/>
                <a:gd name="T27" fmla="*/ 49 h 128"/>
                <a:gd name="T28" fmla="*/ 93 w 127"/>
                <a:gd name="T29" fmla="*/ 36 h 128"/>
                <a:gd name="T30" fmla="*/ 79 w 127"/>
                <a:gd name="T31" fmla="*/ 27 h 128"/>
                <a:gd name="T32" fmla="*/ 63 w 127"/>
                <a:gd name="T33" fmla="*/ 24 h 128"/>
                <a:gd name="T34" fmla="*/ 63 w 127"/>
                <a:gd name="T35" fmla="*/ 0 h 128"/>
                <a:gd name="T36" fmla="*/ 84 w 127"/>
                <a:gd name="T37" fmla="*/ 4 h 128"/>
                <a:gd name="T38" fmla="*/ 101 w 127"/>
                <a:gd name="T39" fmla="*/ 13 h 128"/>
                <a:gd name="T40" fmla="*/ 115 w 127"/>
                <a:gd name="T41" fmla="*/ 27 h 128"/>
                <a:gd name="T42" fmla="*/ 124 w 127"/>
                <a:gd name="T43" fmla="*/ 45 h 128"/>
                <a:gd name="T44" fmla="*/ 127 w 127"/>
                <a:gd name="T45" fmla="*/ 64 h 128"/>
                <a:gd name="T46" fmla="*/ 124 w 127"/>
                <a:gd name="T47" fmla="*/ 85 h 128"/>
                <a:gd name="T48" fmla="*/ 115 w 127"/>
                <a:gd name="T49" fmla="*/ 102 h 128"/>
                <a:gd name="T50" fmla="*/ 101 w 127"/>
                <a:gd name="T51" fmla="*/ 117 h 128"/>
                <a:gd name="T52" fmla="*/ 84 w 127"/>
                <a:gd name="T53" fmla="*/ 126 h 128"/>
                <a:gd name="T54" fmla="*/ 63 w 127"/>
                <a:gd name="T55" fmla="*/ 128 h 128"/>
                <a:gd name="T56" fmla="*/ 43 w 127"/>
                <a:gd name="T57" fmla="*/ 126 h 128"/>
                <a:gd name="T58" fmla="*/ 25 w 127"/>
                <a:gd name="T59" fmla="*/ 117 h 128"/>
                <a:gd name="T60" fmla="*/ 12 w 127"/>
                <a:gd name="T61" fmla="*/ 102 h 128"/>
                <a:gd name="T62" fmla="*/ 3 w 127"/>
                <a:gd name="T63" fmla="*/ 85 h 128"/>
                <a:gd name="T64" fmla="*/ 0 w 127"/>
                <a:gd name="T65" fmla="*/ 64 h 128"/>
                <a:gd name="T66" fmla="*/ 3 w 127"/>
                <a:gd name="T67" fmla="*/ 45 h 128"/>
                <a:gd name="T68" fmla="*/ 12 w 127"/>
                <a:gd name="T69" fmla="*/ 27 h 128"/>
                <a:gd name="T70" fmla="*/ 25 w 127"/>
                <a:gd name="T71" fmla="*/ 13 h 128"/>
                <a:gd name="T72" fmla="*/ 43 w 127"/>
                <a:gd name="T73" fmla="*/ 4 h 128"/>
                <a:gd name="T74" fmla="*/ 63 w 127"/>
                <a:gd name="T7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 h="128">
                  <a:moveTo>
                    <a:pt x="63" y="24"/>
                  </a:moveTo>
                  <a:lnTo>
                    <a:pt x="48" y="27"/>
                  </a:lnTo>
                  <a:lnTo>
                    <a:pt x="34" y="36"/>
                  </a:lnTo>
                  <a:lnTo>
                    <a:pt x="25" y="49"/>
                  </a:lnTo>
                  <a:lnTo>
                    <a:pt x="22" y="64"/>
                  </a:lnTo>
                  <a:lnTo>
                    <a:pt x="25" y="81"/>
                  </a:lnTo>
                  <a:lnTo>
                    <a:pt x="34" y="93"/>
                  </a:lnTo>
                  <a:lnTo>
                    <a:pt x="48" y="102"/>
                  </a:lnTo>
                  <a:lnTo>
                    <a:pt x="63" y="105"/>
                  </a:lnTo>
                  <a:lnTo>
                    <a:pt x="79" y="102"/>
                  </a:lnTo>
                  <a:lnTo>
                    <a:pt x="93" y="93"/>
                  </a:lnTo>
                  <a:lnTo>
                    <a:pt x="101" y="81"/>
                  </a:lnTo>
                  <a:lnTo>
                    <a:pt x="104" y="64"/>
                  </a:lnTo>
                  <a:lnTo>
                    <a:pt x="101" y="49"/>
                  </a:lnTo>
                  <a:lnTo>
                    <a:pt x="93" y="36"/>
                  </a:lnTo>
                  <a:lnTo>
                    <a:pt x="79" y="27"/>
                  </a:lnTo>
                  <a:lnTo>
                    <a:pt x="63" y="24"/>
                  </a:lnTo>
                  <a:close/>
                  <a:moveTo>
                    <a:pt x="63" y="0"/>
                  </a:moveTo>
                  <a:lnTo>
                    <a:pt x="84" y="4"/>
                  </a:lnTo>
                  <a:lnTo>
                    <a:pt x="101" y="13"/>
                  </a:lnTo>
                  <a:lnTo>
                    <a:pt x="115" y="27"/>
                  </a:lnTo>
                  <a:lnTo>
                    <a:pt x="124" y="45"/>
                  </a:lnTo>
                  <a:lnTo>
                    <a:pt x="127" y="64"/>
                  </a:lnTo>
                  <a:lnTo>
                    <a:pt x="124" y="85"/>
                  </a:lnTo>
                  <a:lnTo>
                    <a:pt x="115" y="102"/>
                  </a:lnTo>
                  <a:lnTo>
                    <a:pt x="101" y="117"/>
                  </a:lnTo>
                  <a:lnTo>
                    <a:pt x="84" y="126"/>
                  </a:lnTo>
                  <a:lnTo>
                    <a:pt x="63" y="128"/>
                  </a:lnTo>
                  <a:lnTo>
                    <a:pt x="43" y="126"/>
                  </a:lnTo>
                  <a:lnTo>
                    <a:pt x="25" y="117"/>
                  </a:lnTo>
                  <a:lnTo>
                    <a:pt x="12" y="102"/>
                  </a:lnTo>
                  <a:lnTo>
                    <a:pt x="3" y="85"/>
                  </a:lnTo>
                  <a:lnTo>
                    <a:pt x="0" y="64"/>
                  </a:lnTo>
                  <a:lnTo>
                    <a:pt x="3" y="45"/>
                  </a:lnTo>
                  <a:lnTo>
                    <a:pt x="12" y="27"/>
                  </a:lnTo>
                  <a:lnTo>
                    <a:pt x="25" y="13"/>
                  </a:lnTo>
                  <a:lnTo>
                    <a:pt x="43" y="4"/>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80" name="Freeform 419">
              <a:extLst>
                <a:ext uri="{FF2B5EF4-FFF2-40B4-BE49-F238E27FC236}">
                  <a16:creationId xmlns:a16="http://schemas.microsoft.com/office/drawing/2014/main" id="{EBB7FA63-950E-4155-8CF8-7B2D6448A760}"/>
                </a:ext>
              </a:extLst>
            </p:cNvPr>
            <p:cNvSpPr>
              <a:spLocks noEditPoints="1"/>
            </p:cNvSpPr>
            <p:nvPr/>
          </p:nvSpPr>
          <p:spPr bwMode="auto">
            <a:xfrm>
              <a:off x="3344863" y="2459038"/>
              <a:ext cx="212725" cy="117475"/>
            </a:xfrm>
            <a:custGeom>
              <a:avLst/>
              <a:gdLst>
                <a:gd name="T0" fmla="*/ 133 w 267"/>
                <a:gd name="T1" fmla="*/ 24 h 147"/>
                <a:gd name="T2" fmla="*/ 106 w 267"/>
                <a:gd name="T3" fmla="*/ 27 h 147"/>
                <a:gd name="T4" fmla="*/ 80 w 267"/>
                <a:gd name="T5" fmla="*/ 38 h 147"/>
                <a:gd name="T6" fmla="*/ 59 w 267"/>
                <a:gd name="T7" fmla="*/ 53 h 147"/>
                <a:gd name="T8" fmla="*/ 42 w 267"/>
                <a:gd name="T9" fmla="*/ 74 h 147"/>
                <a:gd name="T10" fmla="*/ 30 w 267"/>
                <a:gd name="T11" fmla="*/ 98 h 147"/>
                <a:gd name="T12" fmla="*/ 24 w 267"/>
                <a:gd name="T13" fmla="*/ 125 h 147"/>
                <a:gd name="T14" fmla="*/ 243 w 267"/>
                <a:gd name="T15" fmla="*/ 125 h 147"/>
                <a:gd name="T16" fmla="*/ 237 w 267"/>
                <a:gd name="T17" fmla="*/ 98 h 147"/>
                <a:gd name="T18" fmla="*/ 225 w 267"/>
                <a:gd name="T19" fmla="*/ 74 h 147"/>
                <a:gd name="T20" fmla="*/ 207 w 267"/>
                <a:gd name="T21" fmla="*/ 53 h 147"/>
                <a:gd name="T22" fmla="*/ 186 w 267"/>
                <a:gd name="T23" fmla="*/ 38 h 147"/>
                <a:gd name="T24" fmla="*/ 161 w 267"/>
                <a:gd name="T25" fmla="*/ 27 h 147"/>
                <a:gd name="T26" fmla="*/ 133 w 267"/>
                <a:gd name="T27" fmla="*/ 24 h 147"/>
                <a:gd name="T28" fmla="*/ 133 w 267"/>
                <a:gd name="T29" fmla="*/ 0 h 147"/>
                <a:gd name="T30" fmla="*/ 163 w 267"/>
                <a:gd name="T31" fmla="*/ 5 h 147"/>
                <a:gd name="T32" fmla="*/ 192 w 267"/>
                <a:gd name="T33" fmla="*/ 14 h 147"/>
                <a:gd name="T34" fmla="*/ 216 w 267"/>
                <a:gd name="T35" fmla="*/ 30 h 147"/>
                <a:gd name="T36" fmla="*/ 237 w 267"/>
                <a:gd name="T37" fmla="*/ 51 h 147"/>
                <a:gd name="T38" fmla="*/ 254 w 267"/>
                <a:gd name="T39" fmla="*/ 77 h 147"/>
                <a:gd name="T40" fmla="*/ 263 w 267"/>
                <a:gd name="T41" fmla="*/ 105 h 147"/>
                <a:gd name="T42" fmla="*/ 267 w 267"/>
                <a:gd name="T43" fmla="*/ 137 h 147"/>
                <a:gd name="T44" fmla="*/ 267 w 267"/>
                <a:gd name="T45" fmla="*/ 147 h 147"/>
                <a:gd name="T46" fmla="*/ 0 w 267"/>
                <a:gd name="T47" fmla="*/ 147 h 147"/>
                <a:gd name="T48" fmla="*/ 0 w 267"/>
                <a:gd name="T49" fmla="*/ 137 h 147"/>
                <a:gd name="T50" fmla="*/ 3 w 267"/>
                <a:gd name="T51" fmla="*/ 105 h 147"/>
                <a:gd name="T52" fmla="*/ 13 w 267"/>
                <a:gd name="T53" fmla="*/ 77 h 147"/>
                <a:gd name="T54" fmla="*/ 30 w 267"/>
                <a:gd name="T55" fmla="*/ 51 h 147"/>
                <a:gd name="T56" fmla="*/ 51 w 267"/>
                <a:gd name="T57" fmla="*/ 30 h 147"/>
                <a:gd name="T58" fmla="*/ 74 w 267"/>
                <a:gd name="T59" fmla="*/ 14 h 147"/>
                <a:gd name="T60" fmla="*/ 103 w 267"/>
                <a:gd name="T61" fmla="*/ 5 h 147"/>
                <a:gd name="T62" fmla="*/ 133 w 267"/>
                <a:gd name="T6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47">
                  <a:moveTo>
                    <a:pt x="133" y="24"/>
                  </a:moveTo>
                  <a:lnTo>
                    <a:pt x="106" y="27"/>
                  </a:lnTo>
                  <a:lnTo>
                    <a:pt x="80" y="38"/>
                  </a:lnTo>
                  <a:lnTo>
                    <a:pt x="59" y="53"/>
                  </a:lnTo>
                  <a:lnTo>
                    <a:pt x="42" y="74"/>
                  </a:lnTo>
                  <a:lnTo>
                    <a:pt x="30" y="98"/>
                  </a:lnTo>
                  <a:lnTo>
                    <a:pt x="24" y="125"/>
                  </a:lnTo>
                  <a:lnTo>
                    <a:pt x="243" y="125"/>
                  </a:lnTo>
                  <a:lnTo>
                    <a:pt x="237" y="98"/>
                  </a:lnTo>
                  <a:lnTo>
                    <a:pt x="225" y="74"/>
                  </a:lnTo>
                  <a:lnTo>
                    <a:pt x="207" y="53"/>
                  </a:lnTo>
                  <a:lnTo>
                    <a:pt x="186" y="38"/>
                  </a:lnTo>
                  <a:lnTo>
                    <a:pt x="161" y="27"/>
                  </a:lnTo>
                  <a:lnTo>
                    <a:pt x="133" y="24"/>
                  </a:lnTo>
                  <a:close/>
                  <a:moveTo>
                    <a:pt x="133" y="0"/>
                  </a:moveTo>
                  <a:lnTo>
                    <a:pt x="163" y="5"/>
                  </a:lnTo>
                  <a:lnTo>
                    <a:pt x="192" y="14"/>
                  </a:lnTo>
                  <a:lnTo>
                    <a:pt x="216" y="30"/>
                  </a:lnTo>
                  <a:lnTo>
                    <a:pt x="237" y="51"/>
                  </a:lnTo>
                  <a:lnTo>
                    <a:pt x="254" y="77"/>
                  </a:lnTo>
                  <a:lnTo>
                    <a:pt x="263" y="105"/>
                  </a:lnTo>
                  <a:lnTo>
                    <a:pt x="267" y="137"/>
                  </a:lnTo>
                  <a:lnTo>
                    <a:pt x="267" y="147"/>
                  </a:lnTo>
                  <a:lnTo>
                    <a:pt x="0" y="147"/>
                  </a:lnTo>
                  <a:lnTo>
                    <a:pt x="0" y="137"/>
                  </a:lnTo>
                  <a:lnTo>
                    <a:pt x="3" y="105"/>
                  </a:lnTo>
                  <a:lnTo>
                    <a:pt x="13" y="77"/>
                  </a:lnTo>
                  <a:lnTo>
                    <a:pt x="30" y="51"/>
                  </a:lnTo>
                  <a:lnTo>
                    <a:pt x="51" y="30"/>
                  </a:lnTo>
                  <a:lnTo>
                    <a:pt x="74" y="14"/>
                  </a:lnTo>
                  <a:lnTo>
                    <a:pt x="103" y="5"/>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81" name="Group 380">
            <a:extLst>
              <a:ext uri="{FF2B5EF4-FFF2-40B4-BE49-F238E27FC236}">
                <a16:creationId xmlns:a16="http://schemas.microsoft.com/office/drawing/2014/main" id="{DA1E88E3-4887-4FC3-81E3-9FFDC096CE7B}"/>
              </a:ext>
            </a:extLst>
          </p:cNvPr>
          <p:cNvGrpSpPr/>
          <p:nvPr/>
        </p:nvGrpSpPr>
        <p:grpSpPr>
          <a:xfrm>
            <a:off x="4138009" y="3439567"/>
            <a:ext cx="396178" cy="644110"/>
            <a:chOff x="4764088" y="1206501"/>
            <a:chExt cx="1374775" cy="2063750"/>
          </a:xfrm>
          <a:solidFill>
            <a:schemeClr val="accent2"/>
          </a:solidFill>
        </p:grpSpPr>
        <p:sp>
          <p:nvSpPr>
            <p:cNvPr id="382" name="Freeform 76">
              <a:extLst>
                <a:ext uri="{FF2B5EF4-FFF2-40B4-BE49-F238E27FC236}">
                  <a16:creationId xmlns:a16="http://schemas.microsoft.com/office/drawing/2014/main" id="{7D3D497C-1E06-460E-8EF8-C6C289536B25}"/>
                </a:ext>
              </a:extLst>
            </p:cNvPr>
            <p:cNvSpPr>
              <a:spLocks noEditPoints="1"/>
            </p:cNvSpPr>
            <p:nvPr/>
          </p:nvSpPr>
          <p:spPr bwMode="auto">
            <a:xfrm>
              <a:off x="5918201" y="1268413"/>
              <a:ext cx="79375" cy="79375"/>
            </a:xfrm>
            <a:custGeom>
              <a:avLst/>
              <a:gdLst>
                <a:gd name="T0" fmla="*/ 25 w 50"/>
                <a:gd name="T1" fmla="*/ 16 h 50"/>
                <a:gd name="T2" fmla="*/ 20 w 50"/>
                <a:gd name="T3" fmla="*/ 17 h 50"/>
                <a:gd name="T4" fmla="*/ 17 w 50"/>
                <a:gd name="T5" fmla="*/ 19 h 50"/>
                <a:gd name="T6" fmla="*/ 16 w 50"/>
                <a:gd name="T7" fmla="*/ 20 h 50"/>
                <a:gd name="T8" fmla="*/ 16 w 50"/>
                <a:gd name="T9" fmla="*/ 24 h 50"/>
                <a:gd name="T10" fmla="*/ 17 w 50"/>
                <a:gd name="T11" fmla="*/ 29 h 50"/>
                <a:gd name="T12" fmla="*/ 17 w 50"/>
                <a:gd name="T13" fmla="*/ 30 h 50"/>
                <a:gd name="T14" fmla="*/ 21 w 50"/>
                <a:gd name="T15" fmla="*/ 33 h 50"/>
                <a:gd name="T16" fmla="*/ 21 w 50"/>
                <a:gd name="T17" fmla="*/ 33 h 50"/>
                <a:gd name="T18" fmla="*/ 25 w 50"/>
                <a:gd name="T19" fmla="*/ 34 h 50"/>
                <a:gd name="T20" fmla="*/ 27 w 50"/>
                <a:gd name="T21" fmla="*/ 33 h 50"/>
                <a:gd name="T22" fmla="*/ 27 w 50"/>
                <a:gd name="T23" fmla="*/ 33 h 50"/>
                <a:gd name="T24" fmla="*/ 30 w 50"/>
                <a:gd name="T25" fmla="*/ 31 h 50"/>
                <a:gd name="T26" fmla="*/ 32 w 50"/>
                <a:gd name="T27" fmla="*/ 28 h 50"/>
                <a:gd name="T28" fmla="*/ 32 w 50"/>
                <a:gd name="T29" fmla="*/ 28 h 50"/>
                <a:gd name="T30" fmla="*/ 34 w 50"/>
                <a:gd name="T31" fmla="*/ 24 h 50"/>
                <a:gd name="T32" fmla="*/ 32 w 50"/>
                <a:gd name="T33" fmla="*/ 21 h 50"/>
                <a:gd name="T34" fmla="*/ 31 w 50"/>
                <a:gd name="T35" fmla="*/ 19 h 50"/>
                <a:gd name="T36" fmla="*/ 30 w 50"/>
                <a:gd name="T37" fmla="*/ 17 h 50"/>
                <a:gd name="T38" fmla="*/ 25 w 50"/>
                <a:gd name="T39" fmla="*/ 16 h 50"/>
                <a:gd name="T40" fmla="*/ 25 w 50"/>
                <a:gd name="T41" fmla="*/ 0 h 50"/>
                <a:gd name="T42" fmla="*/ 31 w 50"/>
                <a:gd name="T43" fmla="*/ 1 h 50"/>
                <a:gd name="T44" fmla="*/ 35 w 50"/>
                <a:gd name="T45" fmla="*/ 1 h 50"/>
                <a:gd name="T46" fmla="*/ 40 w 50"/>
                <a:gd name="T47" fmla="*/ 5 h 50"/>
                <a:gd name="T48" fmla="*/ 42 w 50"/>
                <a:gd name="T49" fmla="*/ 6 h 50"/>
                <a:gd name="T50" fmla="*/ 45 w 50"/>
                <a:gd name="T51" fmla="*/ 12 h 50"/>
                <a:gd name="T52" fmla="*/ 47 w 50"/>
                <a:gd name="T53" fmla="*/ 15 h 50"/>
                <a:gd name="T54" fmla="*/ 47 w 50"/>
                <a:gd name="T55" fmla="*/ 17 h 50"/>
                <a:gd name="T56" fmla="*/ 50 w 50"/>
                <a:gd name="T57" fmla="*/ 24 h 50"/>
                <a:gd name="T58" fmla="*/ 47 w 50"/>
                <a:gd name="T59" fmla="*/ 31 h 50"/>
                <a:gd name="T60" fmla="*/ 47 w 50"/>
                <a:gd name="T61" fmla="*/ 34 h 50"/>
                <a:gd name="T62" fmla="*/ 44 w 50"/>
                <a:gd name="T63" fmla="*/ 40 h 50"/>
                <a:gd name="T64" fmla="*/ 42 w 50"/>
                <a:gd name="T65" fmla="*/ 43 h 50"/>
                <a:gd name="T66" fmla="*/ 37 w 50"/>
                <a:gd name="T67" fmla="*/ 45 h 50"/>
                <a:gd name="T68" fmla="*/ 35 w 50"/>
                <a:gd name="T69" fmla="*/ 48 h 50"/>
                <a:gd name="T70" fmla="*/ 31 w 50"/>
                <a:gd name="T71" fmla="*/ 48 h 50"/>
                <a:gd name="T72" fmla="*/ 25 w 50"/>
                <a:gd name="T73" fmla="*/ 50 h 50"/>
                <a:gd name="T74" fmla="*/ 17 w 50"/>
                <a:gd name="T75" fmla="*/ 48 h 50"/>
                <a:gd name="T76" fmla="*/ 15 w 50"/>
                <a:gd name="T77" fmla="*/ 48 h 50"/>
                <a:gd name="T78" fmla="*/ 10 w 50"/>
                <a:gd name="T79" fmla="*/ 44 h 50"/>
                <a:gd name="T80" fmla="*/ 6 w 50"/>
                <a:gd name="T81" fmla="*/ 43 h 50"/>
                <a:gd name="T82" fmla="*/ 5 w 50"/>
                <a:gd name="T83" fmla="*/ 40 h 50"/>
                <a:gd name="T84" fmla="*/ 1 w 50"/>
                <a:gd name="T85" fmla="*/ 34 h 50"/>
                <a:gd name="T86" fmla="*/ 1 w 50"/>
                <a:gd name="T87" fmla="*/ 31 h 50"/>
                <a:gd name="T88" fmla="*/ 0 w 50"/>
                <a:gd name="T89" fmla="*/ 24 h 50"/>
                <a:gd name="T90" fmla="*/ 1 w 50"/>
                <a:gd name="T91" fmla="*/ 17 h 50"/>
                <a:gd name="T92" fmla="*/ 1 w 50"/>
                <a:gd name="T93" fmla="*/ 15 h 50"/>
                <a:gd name="T94" fmla="*/ 3 w 50"/>
                <a:gd name="T95" fmla="*/ 12 h 50"/>
                <a:gd name="T96" fmla="*/ 7 w 50"/>
                <a:gd name="T97" fmla="*/ 6 h 50"/>
                <a:gd name="T98" fmla="*/ 10 w 50"/>
                <a:gd name="T99" fmla="*/ 5 h 50"/>
                <a:gd name="T100" fmla="*/ 15 w 50"/>
                <a:gd name="T101" fmla="*/ 1 h 50"/>
                <a:gd name="T102" fmla="*/ 17 w 50"/>
                <a:gd name="T103" fmla="*/ 1 h 50"/>
                <a:gd name="T104" fmla="*/ 25 w 50"/>
                <a:gd name="T10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50">
                  <a:moveTo>
                    <a:pt x="25" y="16"/>
                  </a:moveTo>
                  <a:lnTo>
                    <a:pt x="20" y="17"/>
                  </a:lnTo>
                  <a:lnTo>
                    <a:pt x="17" y="19"/>
                  </a:lnTo>
                  <a:lnTo>
                    <a:pt x="16" y="20"/>
                  </a:lnTo>
                  <a:lnTo>
                    <a:pt x="16" y="24"/>
                  </a:lnTo>
                  <a:lnTo>
                    <a:pt x="17" y="29"/>
                  </a:lnTo>
                  <a:lnTo>
                    <a:pt x="17" y="30"/>
                  </a:lnTo>
                  <a:lnTo>
                    <a:pt x="21" y="33"/>
                  </a:lnTo>
                  <a:lnTo>
                    <a:pt x="21" y="33"/>
                  </a:lnTo>
                  <a:lnTo>
                    <a:pt x="25" y="34"/>
                  </a:lnTo>
                  <a:lnTo>
                    <a:pt x="27" y="33"/>
                  </a:lnTo>
                  <a:lnTo>
                    <a:pt x="27" y="33"/>
                  </a:lnTo>
                  <a:lnTo>
                    <a:pt x="30" y="31"/>
                  </a:lnTo>
                  <a:lnTo>
                    <a:pt x="32" y="28"/>
                  </a:lnTo>
                  <a:lnTo>
                    <a:pt x="32" y="28"/>
                  </a:lnTo>
                  <a:lnTo>
                    <a:pt x="34" y="24"/>
                  </a:lnTo>
                  <a:lnTo>
                    <a:pt x="32" y="21"/>
                  </a:lnTo>
                  <a:lnTo>
                    <a:pt x="31" y="19"/>
                  </a:lnTo>
                  <a:lnTo>
                    <a:pt x="30" y="17"/>
                  </a:lnTo>
                  <a:lnTo>
                    <a:pt x="25" y="16"/>
                  </a:lnTo>
                  <a:close/>
                  <a:moveTo>
                    <a:pt x="25" y="0"/>
                  </a:moveTo>
                  <a:lnTo>
                    <a:pt x="31" y="1"/>
                  </a:lnTo>
                  <a:lnTo>
                    <a:pt x="35" y="1"/>
                  </a:lnTo>
                  <a:lnTo>
                    <a:pt x="40" y="5"/>
                  </a:lnTo>
                  <a:lnTo>
                    <a:pt x="42" y="6"/>
                  </a:lnTo>
                  <a:lnTo>
                    <a:pt x="45" y="12"/>
                  </a:lnTo>
                  <a:lnTo>
                    <a:pt x="47" y="15"/>
                  </a:lnTo>
                  <a:lnTo>
                    <a:pt x="47" y="17"/>
                  </a:lnTo>
                  <a:lnTo>
                    <a:pt x="50" y="24"/>
                  </a:lnTo>
                  <a:lnTo>
                    <a:pt x="47" y="31"/>
                  </a:lnTo>
                  <a:lnTo>
                    <a:pt x="47" y="34"/>
                  </a:lnTo>
                  <a:lnTo>
                    <a:pt x="44" y="40"/>
                  </a:lnTo>
                  <a:lnTo>
                    <a:pt x="42" y="43"/>
                  </a:lnTo>
                  <a:lnTo>
                    <a:pt x="37" y="45"/>
                  </a:lnTo>
                  <a:lnTo>
                    <a:pt x="35" y="48"/>
                  </a:lnTo>
                  <a:lnTo>
                    <a:pt x="31" y="48"/>
                  </a:lnTo>
                  <a:lnTo>
                    <a:pt x="25" y="50"/>
                  </a:lnTo>
                  <a:lnTo>
                    <a:pt x="17" y="48"/>
                  </a:lnTo>
                  <a:lnTo>
                    <a:pt x="15" y="48"/>
                  </a:lnTo>
                  <a:lnTo>
                    <a:pt x="10" y="44"/>
                  </a:lnTo>
                  <a:lnTo>
                    <a:pt x="6" y="43"/>
                  </a:lnTo>
                  <a:lnTo>
                    <a:pt x="5" y="40"/>
                  </a:lnTo>
                  <a:lnTo>
                    <a:pt x="1" y="34"/>
                  </a:lnTo>
                  <a:lnTo>
                    <a:pt x="1" y="31"/>
                  </a:lnTo>
                  <a:lnTo>
                    <a:pt x="0" y="24"/>
                  </a:lnTo>
                  <a:lnTo>
                    <a:pt x="1" y="17"/>
                  </a:lnTo>
                  <a:lnTo>
                    <a:pt x="1" y="15"/>
                  </a:lnTo>
                  <a:lnTo>
                    <a:pt x="3" y="12"/>
                  </a:lnTo>
                  <a:lnTo>
                    <a:pt x="7" y="6"/>
                  </a:lnTo>
                  <a:lnTo>
                    <a:pt x="10" y="5"/>
                  </a:lnTo>
                  <a:lnTo>
                    <a:pt x="15" y="1"/>
                  </a:lnTo>
                  <a:lnTo>
                    <a:pt x="17" y="1"/>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3" name="Freeform 77">
              <a:extLst>
                <a:ext uri="{FF2B5EF4-FFF2-40B4-BE49-F238E27FC236}">
                  <a16:creationId xmlns:a16="http://schemas.microsoft.com/office/drawing/2014/main" id="{D3DBC351-6C8F-4F61-AD70-3540E42D7202}"/>
                </a:ext>
              </a:extLst>
            </p:cNvPr>
            <p:cNvSpPr>
              <a:spLocks noEditPoints="1"/>
            </p:cNvSpPr>
            <p:nvPr/>
          </p:nvSpPr>
          <p:spPr bwMode="auto">
            <a:xfrm>
              <a:off x="5284788" y="3048001"/>
              <a:ext cx="333375" cy="142875"/>
            </a:xfrm>
            <a:custGeom>
              <a:avLst/>
              <a:gdLst>
                <a:gd name="T0" fmla="*/ 32 w 210"/>
                <a:gd name="T1" fmla="*/ 18 h 90"/>
                <a:gd name="T2" fmla="*/ 17 w 210"/>
                <a:gd name="T3" fmla="*/ 34 h 90"/>
                <a:gd name="T4" fmla="*/ 16 w 210"/>
                <a:gd name="T5" fmla="*/ 48 h 90"/>
                <a:gd name="T6" fmla="*/ 24 w 210"/>
                <a:gd name="T7" fmla="*/ 65 h 90"/>
                <a:gd name="T8" fmla="*/ 32 w 210"/>
                <a:gd name="T9" fmla="*/ 71 h 90"/>
                <a:gd name="T10" fmla="*/ 40 w 210"/>
                <a:gd name="T11" fmla="*/ 72 h 90"/>
                <a:gd name="T12" fmla="*/ 166 w 210"/>
                <a:gd name="T13" fmla="*/ 73 h 90"/>
                <a:gd name="T14" fmla="*/ 170 w 210"/>
                <a:gd name="T15" fmla="*/ 72 h 90"/>
                <a:gd name="T16" fmla="*/ 185 w 210"/>
                <a:gd name="T17" fmla="*/ 66 h 90"/>
                <a:gd name="T18" fmla="*/ 192 w 210"/>
                <a:gd name="T19" fmla="*/ 48 h 90"/>
                <a:gd name="T20" fmla="*/ 193 w 210"/>
                <a:gd name="T21" fmla="*/ 44 h 90"/>
                <a:gd name="T22" fmla="*/ 192 w 210"/>
                <a:gd name="T23" fmla="*/ 41 h 90"/>
                <a:gd name="T24" fmla="*/ 185 w 210"/>
                <a:gd name="T25" fmla="*/ 23 h 90"/>
                <a:gd name="T26" fmla="*/ 170 w 210"/>
                <a:gd name="T27" fmla="*/ 17 h 90"/>
                <a:gd name="T28" fmla="*/ 36 w 210"/>
                <a:gd name="T29" fmla="*/ 0 h 90"/>
                <a:gd name="T30" fmla="*/ 176 w 210"/>
                <a:gd name="T31" fmla="*/ 2 h 90"/>
                <a:gd name="T32" fmla="*/ 186 w 210"/>
                <a:gd name="T33" fmla="*/ 5 h 90"/>
                <a:gd name="T34" fmla="*/ 199 w 210"/>
                <a:gd name="T35" fmla="*/ 16 h 90"/>
                <a:gd name="T36" fmla="*/ 207 w 210"/>
                <a:gd name="T37" fmla="*/ 34 h 90"/>
                <a:gd name="T38" fmla="*/ 210 w 210"/>
                <a:gd name="T39" fmla="*/ 44 h 90"/>
                <a:gd name="T40" fmla="*/ 207 w 210"/>
                <a:gd name="T41" fmla="*/ 55 h 90"/>
                <a:gd name="T42" fmla="*/ 199 w 210"/>
                <a:gd name="T43" fmla="*/ 73 h 90"/>
                <a:gd name="T44" fmla="*/ 186 w 210"/>
                <a:gd name="T45" fmla="*/ 83 h 90"/>
                <a:gd name="T46" fmla="*/ 176 w 210"/>
                <a:gd name="T47" fmla="*/ 87 h 90"/>
                <a:gd name="T48" fmla="*/ 166 w 210"/>
                <a:gd name="T49" fmla="*/ 90 h 90"/>
                <a:gd name="T50" fmla="*/ 36 w 210"/>
                <a:gd name="T51" fmla="*/ 88 h 90"/>
                <a:gd name="T52" fmla="*/ 26 w 210"/>
                <a:gd name="T53" fmla="*/ 86 h 90"/>
                <a:gd name="T54" fmla="*/ 12 w 210"/>
                <a:gd name="T55" fmla="*/ 76 h 90"/>
                <a:gd name="T56" fmla="*/ 2 w 210"/>
                <a:gd name="T57" fmla="*/ 62 h 90"/>
                <a:gd name="T58" fmla="*/ 0 w 210"/>
                <a:gd name="T59" fmla="*/ 52 h 90"/>
                <a:gd name="T60" fmla="*/ 1 w 210"/>
                <a:gd name="T61" fmla="*/ 34 h 90"/>
                <a:gd name="T62" fmla="*/ 5 w 210"/>
                <a:gd name="T63" fmla="*/ 24 h 90"/>
                <a:gd name="T64" fmla="*/ 15 w 210"/>
                <a:gd name="T65" fmla="*/ 12 h 90"/>
                <a:gd name="T66" fmla="*/ 34 w 210"/>
                <a:gd name="T67"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90">
                  <a:moveTo>
                    <a:pt x="40" y="17"/>
                  </a:moveTo>
                  <a:lnTo>
                    <a:pt x="32" y="18"/>
                  </a:lnTo>
                  <a:lnTo>
                    <a:pt x="22" y="26"/>
                  </a:lnTo>
                  <a:lnTo>
                    <a:pt x="17" y="34"/>
                  </a:lnTo>
                  <a:lnTo>
                    <a:pt x="16" y="41"/>
                  </a:lnTo>
                  <a:lnTo>
                    <a:pt x="16" y="48"/>
                  </a:lnTo>
                  <a:lnTo>
                    <a:pt x="17" y="55"/>
                  </a:lnTo>
                  <a:lnTo>
                    <a:pt x="24" y="65"/>
                  </a:lnTo>
                  <a:lnTo>
                    <a:pt x="24" y="65"/>
                  </a:lnTo>
                  <a:lnTo>
                    <a:pt x="32" y="71"/>
                  </a:lnTo>
                  <a:lnTo>
                    <a:pt x="40" y="72"/>
                  </a:lnTo>
                  <a:lnTo>
                    <a:pt x="40" y="72"/>
                  </a:lnTo>
                  <a:lnTo>
                    <a:pt x="44" y="73"/>
                  </a:lnTo>
                  <a:lnTo>
                    <a:pt x="166" y="73"/>
                  </a:lnTo>
                  <a:lnTo>
                    <a:pt x="170" y="72"/>
                  </a:lnTo>
                  <a:lnTo>
                    <a:pt x="170" y="72"/>
                  </a:lnTo>
                  <a:lnTo>
                    <a:pt x="176" y="71"/>
                  </a:lnTo>
                  <a:lnTo>
                    <a:pt x="185" y="66"/>
                  </a:lnTo>
                  <a:lnTo>
                    <a:pt x="191" y="56"/>
                  </a:lnTo>
                  <a:lnTo>
                    <a:pt x="192" y="48"/>
                  </a:lnTo>
                  <a:lnTo>
                    <a:pt x="192" y="48"/>
                  </a:lnTo>
                  <a:lnTo>
                    <a:pt x="193" y="44"/>
                  </a:lnTo>
                  <a:lnTo>
                    <a:pt x="192" y="41"/>
                  </a:lnTo>
                  <a:lnTo>
                    <a:pt x="192" y="41"/>
                  </a:lnTo>
                  <a:lnTo>
                    <a:pt x="191" y="33"/>
                  </a:lnTo>
                  <a:lnTo>
                    <a:pt x="185" y="23"/>
                  </a:lnTo>
                  <a:lnTo>
                    <a:pt x="176" y="18"/>
                  </a:lnTo>
                  <a:lnTo>
                    <a:pt x="170" y="17"/>
                  </a:lnTo>
                  <a:lnTo>
                    <a:pt x="40" y="17"/>
                  </a:lnTo>
                  <a:close/>
                  <a:moveTo>
                    <a:pt x="36" y="0"/>
                  </a:moveTo>
                  <a:lnTo>
                    <a:pt x="173" y="0"/>
                  </a:lnTo>
                  <a:lnTo>
                    <a:pt x="176" y="2"/>
                  </a:lnTo>
                  <a:lnTo>
                    <a:pt x="183" y="3"/>
                  </a:lnTo>
                  <a:lnTo>
                    <a:pt x="186" y="5"/>
                  </a:lnTo>
                  <a:lnTo>
                    <a:pt x="197" y="13"/>
                  </a:lnTo>
                  <a:lnTo>
                    <a:pt x="199" y="16"/>
                  </a:lnTo>
                  <a:lnTo>
                    <a:pt x="206" y="27"/>
                  </a:lnTo>
                  <a:lnTo>
                    <a:pt x="207" y="34"/>
                  </a:lnTo>
                  <a:lnTo>
                    <a:pt x="209" y="37"/>
                  </a:lnTo>
                  <a:lnTo>
                    <a:pt x="210" y="44"/>
                  </a:lnTo>
                  <a:lnTo>
                    <a:pt x="209" y="52"/>
                  </a:lnTo>
                  <a:lnTo>
                    <a:pt x="207" y="55"/>
                  </a:lnTo>
                  <a:lnTo>
                    <a:pt x="206" y="62"/>
                  </a:lnTo>
                  <a:lnTo>
                    <a:pt x="199" y="73"/>
                  </a:lnTo>
                  <a:lnTo>
                    <a:pt x="197" y="76"/>
                  </a:lnTo>
                  <a:lnTo>
                    <a:pt x="186" y="83"/>
                  </a:lnTo>
                  <a:lnTo>
                    <a:pt x="183" y="86"/>
                  </a:lnTo>
                  <a:lnTo>
                    <a:pt x="176" y="87"/>
                  </a:lnTo>
                  <a:lnTo>
                    <a:pt x="173" y="88"/>
                  </a:lnTo>
                  <a:lnTo>
                    <a:pt x="166" y="90"/>
                  </a:lnTo>
                  <a:lnTo>
                    <a:pt x="44" y="90"/>
                  </a:lnTo>
                  <a:lnTo>
                    <a:pt x="36" y="88"/>
                  </a:lnTo>
                  <a:lnTo>
                    <a:pt x="34" y="87"/>
                  </a:lnTo>
                  <a:lnTo>
                    <a:pt x="26" y="86"/>
                  </a:lnTo>
                  <a:lnTo>
                    <a:pt x="15" y="78"/>
                  </a:lnTo>
                  <a:lnTo>
                    <a:pt x="12" y="76"/>
                  </a:lnTo>
                  <a:lnTo>
                    <a:pt x="5" y="65"/>
                  </a:lnTo>
                  <a:lnTo>
                    <a:pt x="2" y="62"/>
                  </a:lnTo>
                  <a:lnTo>
                    <a:pt x="1" y="55"/>
                  </a:lnTo>
                  <a:lnTo>
                    <a:pt x="0" y="52"/>
                  </a:lnTo>
                  <a:lnTo>
                    <a:pt x="0" y="37"/>
                  </a:lnTo>
                  <a:lnTo>
                    <a:pt x="1" y="34"/>
                  </a:lnTo>
                  <a:lnTo>
                    <a:pt x="2" y="27"/>
                  </a:lnTo>
                  <a:lnTo>
                    <a:pt x="5" y="24"/>
                  </a:lnTo>
                  <a:lnTo>
                    <a:pt x="12" y="13"/>
                  </a:lnTo>
                  <a:lnTo>
                    <a:pt x="15" y="12"/>
                  </a:lnTo>
                  <a:lnTo>
                    <a:pt x="26" y="3"/>
                  </a:lnTo>
                  <a:lnTo>
                    <a:pt x="34" y="2"/>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4" name="Freeform 78">
              <a:extLst>
                <a:ext uri="{FF2B5EF4-FFF2-40B4-BE49-F238E27FC236}">
                  <a16:creationId xmlns:a16="http://schemas.microsoft.com/office/drawing/2014/main" id="{720536C7-54A7-4144-8FDB-5CDA8E065744}"/>
                </a:ext>
              </a:extLst>
            </p:cNvPr>
            <p:cNvSpPr>
              <a:spLocks noEditPoints="1"/>
            </p:cNvSpPr>
            <p:nvPr/>
          </p:nvSpPr>
          <p:spPr bwMode="auto">
            <a:xfrm>
              <a:off x="4875213" y="1401763"/>
              <a:ext cx="1154113" cy="1604963"/>
            </a:xfrm>
            <a:custGeom>
              <a:avLst/>
              <a:gdLst>
                <a:gd name="T0" fmla="*/ 16 w 727"/>
                <a:gd name="T1" fmla="*/ 16 h 1011"/>
                <a:gd name="T2" fmla="*/ 16 w 727"/>
                <a:gd name="T3" fmla="*/ 995 h 1011"/>
                <a:gd name="T4" fmla="*/ 711 w 727"/>
                <a:gd name="T5" fmla="*/ 995 h 1011"/>
                <a:gd name="T6" fmla="*/ 711 w 727"/>
                <a:gd name="T7" fmla="*/ 16 h 1011"/>
                <a:gd name="T8" fmla="*/ 16 w 727"/>
                <a:gd name="T9" fmla="*/ 16 h 1011"/>
                <a:gd name="T10" fmla="*/ 0 w 727"/>
                <a:gd name="T11" fmla="*/ 0 h 1011"/>
                <a:gd name="T12" fmla="*/ 727 w 727"/>
                <a:gd name="T13" fmla="*/ 0 h 1011"/>
                <a:gd name="T14" fmla="*/ 727 w 727"/>
                <a:gd name="T15" fmla="*/ 1011 h 1011"/>
                <a:gd name="T16" fmla="*/ 0 w 727"/>
                <a:gd name="T17" fmla="*/ 1011 h 1011"/>
                <a:gd name="T18" fmla="*/ 0 w 727"/>
                <a:gd name="T19"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 h="1011">
                  <a:moveTo>
                    <a:pt x="16" y="16"/>
                  </a:moveTo>
                  <a:lnTo>
                    <a:pt x="16" y="995"/>
                  </a:lnTo>
                  <a:lnTo>
                    <a:pt x="711" y="995"/>
                  </a:lnTo>
                  <a:lnTo>
                    <a:pt x="711" y="16"/>
                  </a:lnTo>
                  <a:lnTo>
                    <a:pt x="16" y="16"/>
                  </a:lnTo>
                  <a:close/>
                  <a:moveTo>
                    <a:pt x="0" y="0"/>
                  </a:moveTo>
                  <a:lnTo>
                    <a:pt x="727" y="0"/>
                  </a:lnTo>
                  <a:lnTo>
                    <a:pt x="727" y="1011"/>
                  </a:lnTo>
                  <a:lnTo>
                    <a:pt x="0" y="10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5" name="Freeform 79">
              <a:extLst>
                <a:ext uri="{FF2B5EF4-FFF2-40B4-BE49-F238E27FC236}">
                  <a16:creationId xmlns:a16="http://schemas.microsoft.com/office/drawing/2014/main" id="{DF57451A-5AFA-4807-9D3A-375EEA592980}"/>
                </a:ext>
              </a:extLst>
            </p:cNvPr>
            <p:cNvSpPr>
              <a:spLocks noEditPoints="1"/>
            </p:cNvSpPr>
            <p:nvPr/>
          </p:nvSpPr>
          <p:spPr bwMode="auto">
            <a:xfrm>
              <a:off x="4802188" y="1206501"/>
              <a:ext cx="1298575" cy="2063750"/>
            </a:xfrm>
            <a:custGeom>
              <a:avLst/>
              <a:gdLst>
                <a:gd name="T0" fmla="*/ 36 w 818"/>
                <a:gd name="T1" fmla="*/ 17 h 1300"/>
                <a:gd name="T2" fmla="*/ 20 w 818"/>
                <a:gd name="T3" fmla="*/ 30 h 1300"/>
                <a:gd name="T4" fmla="*/ 17 w 818"/>
                <a:gd name="T5" fmla="*/ 41 h 1300"/>
                <a:gd name="T6" fmla="*/ 18 w 818"/>
                <a:gd name="T7" fmla="*/ 1265 h 1300"/>
                <a:gd name="T8" fmla="*/ 20 w 818"/>
                <a:gd name="T9" fmla="*/ 1269 h 1300"/>
                <a:gd name="T10" fmla="*/ 28 w 818"/>
                <a:gd name="T11" fmla="*/ 1277 h 1300"/>
                <a:gd name="T12" fmla="*/ 36 w 818"/>
                <a:gd name="T13" fmla="*/ 1281 h 1300"/>
                <a:gd name="T14" fmla="*/ 42 w 818"/>
                <a:gd name="T15" fmla="*/ 1282 h 1300"/>
                <a:gd name="T16" fmla="*/ 772 w 818"/>
                <a:gd name="T17" fmla="*/ 1284 h 1300"/>
                <a:gd name="T18" fmla="*/ 776 w 818"/>
                <a:gd name="T19" fmla="*/ 1282 h 1300"/>
                <a:gd name="T20" fmla="*/ 789 w 818"/>
                <a:gd name="T21" fmla="*/ 1277 h 1300"/>
                <a:gd name="T22" fmla="*/ 793 w 818"/>
                <a:gd name="T23" fmla="*/ 1275 h 1300"/>
                <a:gd name="T24" fmla="*/ 797 w 818"/>
                <a:gd name="T25" fmla="*/ 1269 h 1300"/>
                <a:gd name="T26" fmla="*/ 801 w 818"/>
                <a:gd name="T27" fmla="*/ 1259 h 1300"/>
                <a:gd name="T28" fmla="*/ 802 w 818"/>
                <a:gd name="T29" fmla="*/ 1254 h 1300"/>
                <a:gd name="T30" fmla="*/ 801 w 818"/>
                <a:gd name="T31" fmla="*/ 41 h 1300"/>
                <a:gd name="T32" fmla="*/ 800 w 818"/>
                <a:gd name="T33" fmla="*/ 35 h 1300"/>
                <a:gd name="T34" fmla="*/ 793 w 818"/>
                <a:gd name="T35" fmla="*/ 25 h 1300"/>
                <a:gd name="T36" fmla="*/ 787 w 818"/>
                <a:gd name="T37" fmla="*/ 20 h 1300"/>
                <a:gd name="T38" fmla="*/ 776 w 818"/>
                <a:gd name="T39" fmla="*/ 16 h 1300"/>
                <a:gd name="T40" fmla="*/ 39 w 818"/>
                <a:gd name="T41" fmla="*/ 0 h 1300"/>
                <a:gd name="T42" fmla="*/ 782 w 818"/>
                <a:gd name="T43" fmla="*/ 1 h 1300"/>
                <a:gd name="T44" fmla="*/ 796 w 818"/>
                <a:gd name="T45" fmla="*/ 6 h 1300"/>
                <a:gd name="T46" fmla="*/ 805 w 818"/>
                <a:gd name="T47" fmla="*/ 14 h 1300"/>
                <a:gd name="T48" fmla="*/ 811 w 818"/>
                <a:gd name="T49" fmla="*/ 21 h 1300"/>
                <a:gd name="T50" fmla="*/ 816 w 818"/>
                <a:gd name="T51" fmla="*/ 35 h 1300"/>
                <a:gd name="T52" fmla="*/ 818 w 818"/>
                <a:gd name="T53" fmla="*/ 46 h 1300"/>
                <a:gd name="T54" fmla="*/ 817 w 818"/>
                <a:gd name="T55" fmla="*/ 1261 h 1300"/>
                <a:gd name="T56" fmla="*/ 815 w 818"/>
                <a:gd name="T57" fmla="*/ 1271 h 1300"/>
                <a:gd name="T58" fmla="*/ 808 w 818"/>
                <a:gd name="T59" fmla="*/ 1280 h 1300"/>
                <a:gd name="T60" fmla="*/ 798 w 818"/>
                <a:gd name="T61" fmla="*/ 1291 h 1300"/>
                <a:gd name="T62" fmla="*/ 789 w 818"/>
                <a:gd name="T63" fmla="*/ 1296 h 1300"/>
                <a:gd name="T64" fmla="*/ 779 w 818"/>
                <a:gd name="T65" fmla="*/ 1299 h 1300"/>
                <a:gd name="T66" fmla="*/ 47 w 818"/>
                <a:gd name="T67" fmla="*/ 1300 h 1300"/>
                <a:gd name="T68" fmla="*/ 36 w 818"/>
                <a:gd name="T69" fmla="*/ 1298 h 1300"/>
                <a:gd name="T70" fmla="*/ 19 w 818"/>
                <a:gd name="T71" fmla="*/ 1291 h 1300"/>
                <a:gd name="T72" fmla="*/ 9 w 818"/>
                <a:gd name="T73" fmla="*/ 1280 h 1300"/>
                <a:gd name="T74" fmla="*/ 3 w 818"/>
                <a:gd name="T75" fmla="*/ 1271 h 1300"/>
                <a:gd name="T76" fmla="*/ 0 w 818"/>
                <a:gd name="T77" fmla="*/ 1261 h 1300"/>
                <a:gd name="T78" fmla="*/ 2 w 818"/>
                <a:gd name="T79" fmla="*/ 35 h 1300"/>
                <a:gd name="T80" fmla="*/ 7 w 818"/>
                <a:gd name="T81" fmla="*/ 21 h 1300"/>
                <a:gd name="T82" fmla="*/ 29 w 818"/>
                <a:gd name="T83" fmla="*/ 2 h 1300"/>
                <a:gd name="T84" fmla="*/ 39 w 818"/>
                <a:gd name="T8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8" h="1300">
                  <a:moveTo>
                    <a:pt x="42" y="16"/>
                  </a:moveTo>
                  <a:lnTo>
                    <a:pt x="36" y="17"/>
                  </a:lnTo>
                  <a:lnTo>
                    <a:pt x="31" y="20"/>
                  </a:lnTo>
                  <a:lnTo>
                    <a:pt x="20" y="30"/>
                  </a:lnTo>
                  <a:lnTo>
                    <a:pt x="18" y="35"/>
                  </a:lnTo>
                  <a:lnTo>
                    <a:pt x="17" y="41"/>
                  </a:lnTo>
                  <a:lnTo>
                    <a:pt x="17" y="1259"/>
                  </a:lnTo>
                  <a:lnTo>
                    <a:pt x="18" y="1265"/>
                  </a:lnTo>
                  <a:lnTo>
                    <a:pt x="20" y="1269"/>
                  </a:lnTo>
                  <a:lnTo>
                    <a:pt x="20" y="1269"/>
                  </a:lnTo>
                  <a:lnTo>
                    <a:pt x="26" y="1275"/>
                  </a:lnTo>
                  <a:lnTo>
                    <a:pt x="28" y="1277"/>
                  </a:lnTo>
                  <a:lnTo>
                    <a:pt x="28" y="1277"/>
                  </a:lnTo>
                  <a:lnTo>
                    <a:pt x="36" y="1281"/>
                  </a:lnTo>
                  <a:lnTo>
                    <a:pt x="42" y="1282"/>
                  </a:lnTo>
                  <a:lnTo>
                    <a:pt x="42" y="1282"/>
                  </a:lnTo>
                  <a:lnTo>
                    <a:pt x="47" y="1284"/>
                  </a:lnTo>
                  <a:lnTo>
                    <a:pt x="772" y="1284"/>
                  </a:lnTo>
                  <a:lnTo>
                    <a:pt x="776" y="1282"/>
                  </a:lnTo>
                  <a:lnTo>
                    <a:pt x="776" y="1282"/>
                  </a:lnTo>
                  <a:lnTo>
                    <a:pt x="783" y="1281"/>
                  </a:lnTo>
                  <a:lnTo>
                    <a:pt x="789" y="1277"/>
                  </a:lnTo>
                  <a:lnTo>
                    <a:pt x="789" y="1277"/>
                  </a:lnTo>
                  <a:lnTo>
                    <a:pt x="793" y="1275"/>
                  </a:lnTo>
                  <a:lnTo>
                    <a:pt x="797" y="1269"/>
                  </a:lnTo>
                  <a:lnTo>
                    <a:pt x="797" y="1269"/>
                  </a:lnTo>
                  <a:lnTo>
                    <a:pt x="800" y="1265"/>
                  </a:lnTo>
                  <a:lnTo>
                    <a:pt x="801" y="1259"/>
                  </a:lnTo>
                  <a:lnTo>
                    <a:pt x="801" y="1259"/>
                  </a:lnTo>
                  <a:lnTo>
                    <a:pt x="802" y="1254"/>
                  </a:lnTo>
                  <a:lnTo>
                    <a:pt x="802" y="46"/>
                  </a:lnTo>
                  <a:lnTo>
                    <a:pt x="801" y="41"/>
                  </a:lnTo>
                  <a:lnTo>
                    <a:pt x="801" y="41"/>
                  </a:lnTo>
                  <a:lnTo>
                    <a:pt x="800" y="35"/>
                  </a:lnTo>
                  <a:lnTo>
                    <a:pt x="797" y="30"/>
                  </a:lnTo>
                  <a:lnTo>
                    <a:pt x="793" y="25"/>
                  </a:lnTo>
                  <a:lnTo>
                    <a:pt x="787" y="20"/>
                  </a:lnTo>
                  <a:lnTo>
                    <a:pt x="787" y="20"/>
                  </a:lnTo>
                  <a:lnTo>
                    <a:pt x="783" y="17"/>
                  </a:lnTo>
                  <a:lnTo>
                    <a:pt x="776" y="16"/>
                  </a:lnTo>
                  <a:lnTo>
                    <a:pt x="42" y="16"/>
                  </a:lnTo>
                  <a:close/>
                  <a:moveTo>
                    <a:pt x="39" y="0"/>
                  </a:moveTo>
                  <a:lnTo>
                    <a:pt x="779" y="0"/>
                  </a:lnTo>
                  <a:lnTo>
                    <a:pt x="782" y="1"/>
                  </a:lnTo>
                  <a:lnTo>
                    <a:pt x="789" y="2"/>
                  </a:lnTo>
                  <a:lnTo>
                    <a:pt x="796" y="6"/>
                  </a:lnTo>
                  <a:lnTo>
                    <a:pt x="798" y="9"/>
                  </a:lnTo>
                  <a:lnTo>
                    <a:pt x="805" y="14"/>
                  </a:lnTo>
                  <a:lnTo>
                    <a:pt x="808" y="19"/>
                  </a:lnTo>
                  <a:lnTo>
                    <a:pt x="811" y="21"/>
                  </a:lnTo>
                  <a:lnTo>
                    <a:pt x="815" y="29"/>
                  </a:lnTo>
                  <a:lnTo>
                    <a:pt x="816" y="35"/>
                  </a:lnTo>
                  <a:lnTo>
                    <a:pt x="817" y="39"/>
                  </a:lnTo>
                  <a:lnTo>
                    <a:pt x="818" y="46"/>
                  </a:lnTo>
                  <a:lnTo>
                    <a:pt x="818" y="1254"/>
                  </a:lnTo>
                  <a:lnTo>
                    <a:pt x="817" y="1261"/>
                  </a:lnTo>
                  <a:lnTo>
                    <a:pt x="816" y="1265"/>
                  </a:lnTo>
                  <a:lnTo>
                    <a:pt x="815" y="1271"/>
                  </a:lnTo>
                  <a:lnTo>
                    <a:pt x="811" y="1277"/>
                  </a:lnTo>
                  <a:lnTo>
                    <a:pt x="808" y="1280"/>
                  </a:lnTo>
                  <a:lnTo>
                    <a:pt x="805" y="1286"/>
                  </a:lnTo>
                  <a:lnTo>
                    <a:pt x="798" y="1291"/>
                  </a:lnTo>
                  <a:lnTo>
                    <a:pt x="796" y="1292"/>
                  </a:lnTo>
                  <a:lnTo>
                    <a:pt x="789" y="1296"/>
                  </a:lnTo>
                  <a:lnTo>
                    <a:pt x="782" y="1298"/>
                  </a:lnTo>
                  <a:lnTo>
                    <a:pt x="779" y="1299"/>
                  </a:lnTo>
                  <a:lnTo>
                    <a:pt x="772" y="1300"/>
                  </a:lnTo>
                  <a:lnTo>
                    <a:pt x="47" y="1300"/>
                  </a:lnTo>
                  <a:lnTo>
                    <a:pt x="39" y="1299"/>
                  </a:lnTo>
                  <a:lnTo>
                    <a:pt x="36" y="1298"/>
                  </a:lnTo>
                  <a:lnTo>
                    <a:pt x="29" y="1296"/>
                  </a:lnTo>
                  <a:lnTo>
                    <a:pt x="19" y="1291"/>
                  </a:lnTo>
                  <a:lnTo>
                    <a:pt x="14" y="1286"/>
                  </a:lnTo>
                  <a:lnTo>
                    <a:pt x="9" y="1280"/>
                  </a:lnTo>
                  <a:lnTo>
                    <a:pt x="7" y="1277"/>
                  </a:lnTo>
                  <a:lnTo>
                    <a:pt x="3" y="1271"/>
                  </a:lnTo>
                  <a:lnTo>
                    <a:pt x="2" y="1265"/>
                  </a:lnTo>
                  <a:lnTo>
                    <a:pt x="0" y="1261"/>
                  </a:lnTo>
                  <a:lnTo>
                    <a:pt x="0" y="39"/>
                  </a:lnTo>
                  <a:lnTo>
                    <a:pt x="2" y="35"/>
                  </a:lnTo>
                  <a:lnTo>
                    <a:pt x="3" y="29"/>
                  </a:lnTo>
                  <a:lnTo>
                    <a:pt x="7" y="21"/>
                  </a:lnTo>
                  <a:lnTo>
                    <a:pt x="22" y="6"/>
                  </a:lnTo>
                  <a:lnTo>
                    <a:pt x="29" y="2"/>
                  </a:lnTo>
                  <a:lnTo>
                    <a:pt x="36" y="1"/>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6" name="Freeform 80">
              <a:extLst>
                <a:ext uri="{FF2B5EF4-FFF2-40B4-BE49-F238E27FC236}">
                  <a16:creationId xmlns:a16="http://schemas.microsoft.com/office/drawing/2014/main" id="{49C989C3-6F92-4FDB-BF28-34A7A22AE1F4}"/>
                </a:ext>
              </a:extLst>
            </p:cNvPr>
            <p:cNvSpPr>
              <a:spLocks noEditPoints="1"/>
            </p:cNvSpPr>
            <p:nvPr/>
          </p:nvSpPr>
          <p:spPr bwMode="auto">
            <a:xfrm>
              <a:off x="4764088" y="1487488"/>
              <a:ext cx="61913" cy="354013"/>
            </a:xfrm>
            <a:custGeom>
              <a:avLst/>
              <a:gdLst>
                <a:gd name="T0" fmla="*/ 18 w 39"/>
                <a:gd name="T1" fmla="*/ 17 h 223"/>
                <a:gd name="T2" fmla="*/ 17 w 39"/>
                <a:gd name="T3" fmla="*/ 18 h 223"/>
                <a:gd name="T4" fmla="*/ 17 w 39"/>
                <a:gd name="T5" fmla="*/ 204 h 223"/>
                <a:gd name="T6" fmla="*/ 18 w 39"/>
                <a:gd name="T7" fmla="*/ 205 h 223"/>
                <a:gd name="T8" fmla="*/ 18 w 39"/>
                <a:gd name="T9" fmla="*/ 206 h 223"/>
                <a:gd name="T10" fmla="*/ 19 w 39"/>
                <a:gd name="T11" fmla="*/ 206 h 223"/>
                <a:gd name="T12" fmla="*/ 21 w 39"/>
                <a:gd name="T13" fmla="*/ 206 h 223"/>
                <a:gd name="T14" fmla="*/ 21 w 39"/>
                <a:gd name="T15" fmla="*/ 205 h 223"/>
                <a:gd name="T16" fmla="*/ 22 w 39"/>
                <a:gd name="T17" fmla="*/ 204 h 223"/>
                <a:gd name="T18" fmla="*/ 22 w 39"/>
                <a:gd name="T19" fmla="*/ 204 h 223"/>
                <a:gd name="T20" fmla="*/ 23 w 39"/>
                <a:gd name="T21" fmla="*/ 203 h 223"/>
                <a:gd name="T22" fmla="*/ 23 w 39"/>
                <a:gd name="T23" fmla="*/ 19 h 223"/>
                <a:gd name="T24" fmla="*/ 22 w 39"/>
                <a:gd name="T25" fmla="*/ 18 h 223"/>
                <a:gd name="T26" fmla="*/ 22 w 39"/>
                <a:gd name="T27" fmla="*/ 18 h 223"/>
                <a:gd name="T28" fmla="*/ 21 w 39"/>
                <a:gd name="T29" fmla="*/ 17 h 223"/>
                <a:gd name="T30" fmla="*/ 18 w 39"/>
                <a:gd name="T31" fmla="*/ 17 h 223"/>
                <a:gd name="T32" fmla="*/ 16 w 39"/>
                <a:gd name="T33" fmla="*/ 0 h 223"/>
                <a:gd name="T34" fmla="*/ 24 w 39"/>
                <a:gd name="T35" fmla="*/ 0 h 223"/>
                <a:gd name="T36" fmla="*/ 27 w 39"/>
                <a:gd name="T37" fmla="*/ 1 h 223"/>
                <a:gd name="T38" fmla="*/ 31 w 39"/>
                <a:gd name="T39" fmla="*/ 4 h 223"/>
                <a:gd name="T40" fmla="*/ 33 w 39"/>
                <a:gd name="T41" fmla="*/ 5 h 223"/>
                <a:gd name="T42" fmla="*/ 36 w 39"/>
                <a:gd name="T43" fmla="*/ 9 h 223"/>
                <a:gd name="T44" fmla="*/ 37 w 39"/>
                <a:gd name="T45" fmla="*/ 11 h 223"/>
                <a:gd name="T46" fmla="*/ 39 w 39"/>
                <a:gd name="T47" fmla="*/ 19 h 223"/>
                <a:gd name="T48" fmla="*/ 39 w 39"/>
                <a:gd name="T49" fmla="*/ 203 h 223"/>
                <a:gd name="T50" fmla="*/ 38 w 39"/>
                <a:gd name="T51" fmla="*/ 208 h 223"/>
                <a:gd name="T52" fmla="*/ 36 w 39"/>
                <a:gd name="T53" fmla="*/ 213 h 223"/>
                <a:gd name="T54" fmla="*/ 33 w 39"/>
                <a:gd name="T55" fmla="*/ 216 h 223"/>
                <a:gd name="T56" fmla="*/ 31 w 39"/>
                <a:gd name="T57" fmla="*/ 218 h 223"/>
                <a:gd name="T58" fmla="*/ 27 w 39"/>
                <a:gd name="T59" fmla="*/ 220 h 223"/>
                <a:gd name="T60" fmla="*/ 24 w 39"/>
                <a:gd name="T61" fmla="*/ 221 h 223"/>
                <a:gd name="T62" fmla="*/ 19 w 39"/>
                <a:gd name="T63" fmla="*/ 223 h 223"/>
                <a:gd name="T64" fmla="*/ 12 w 39"/>
                <a:gd name="T65" fmla="*/ 220 h 223"/>
                <a:gd name="T66" fmla="*/ 8 w 39"/>
                <a:gd name="T67" fmla="*/ 218 h 223"/>
                <a:gd name="T68" fmla="*/ 5 w 39"/>
                <a:gd name="T69" fmla="*/ 216 h 223"/>
                <a:gd name="T70" fmla="*/ 3 w 39"/>
                <a:gd name="T71" fmla="*/ 213 h 223"/>
                <a:gd name="T72" fmla="*/ 0 w 39"/>
                <a:gd name="T73" fmla="*/ 208 h 223"/>
                <a:gd name="T74" fmla="*/ 0 w 39"/>
                <a:gd name="T75" fmla="*/ 15 h 223"/>
                <a:gd name="T76" fmla="*/ 2 w 39"/>
                <a:gd name="T77" fmla="*/ 11 h 223"/>
                <a:gd name="T78" fmla="*/ 3 w 39"/>
                <a:gd name="T79" fmla="*/ 9 h 223"/>
                <a:gd name="T80" fmla="*/ 5 w 39"/>
                <a:gd name="T81" fmla="*/ 5 h 223"/>
                <a:gd name="T82" fmla="*/ 8 w 39"/>
                <a:gd name="T83" fmla="*/ 4 h 223"/>
                <a:gd name="T84" fmla="*/ 12 w 39"/>
                <a:gd name="T85" fmla="*/ 1 h 223"/>
                <a:gd name="T86" fmla="*/ 16 w 39"/>
                <a:gd name="T8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223">
                  <a:moveTo>
                    <a:pt x="18" y="17"/>
                  </a:moveTo>
                  <a:lnTo>
                    <a:pt x="17" y="18"/>
                  </a:lnTo>
                  <a:lnTo>
                    <a:pt x="17" y="204"/>
                  </a:lnTo>
                  <a:lnTo>
                    <a:pt x="18" y="205"/>
                  </a:lnTo>
                  <a:lnTo>
                    <a:pt x="18" y="206"/>
                  </a:lnTo>
                  <a:lnTo>
                    <a:pt x="19" y="206"/>
                  </a:lnTo>
                  <a:lnTo>
                    <a:pt x="21" y="206"/>
                  </a:lnTo>
                  <a:lnTo>
                    <a:pt x="21" y="205"/>
                  </a:lnTo>
                  <a:lnTo>
                    <a:pt x="22" y="204"/>
                  </a:lnTo>
                  <a:lnTo>
                    <a:pt x="22" y="204"/>
                  </a:lnTo>
                  <a:lnTo>
                    <a:pt x="23" y="203"/>
                  </a:lnTo>
                  <a:lnTo>
                    <a:pt x="23" y="19"/>
                  </a:lnTo>
                  <a:lnTo>
                    <a:pt x="22" y="18"/>
                  </a:lnTo>
                  <a:lnTo>
                    <a:pt x="22" y="18"/>
                  </a:lnTo>
                  <a:lnTo>
                    <a:pt x="21" y="17"/>
                  </a:lnTo>
                  <a:lnTo>
                    <a:pt x="18" y="17"/>
                  </a:lnTo>
                  <a:close/>
                  <a:moveTo>
                    <a:pt x="16" y="0"/>
                  </a:moveTo>
                  <a:lnTo>
                    <a:pt x="24" y="0"/>
                  </a:lnTo>
                  <a:lnTo>
                    <a:pt x="27" y="1"/>
                  </a:lnTo>
                  <a:lnTo>
                    <a:pt x="31" y="4"/>
                  </a:lnTo>
                  <a:lnTo>
                    <a:pt x="33" y="5"/>
                  </a:lnTo>
                  <a:lnTo>
                    <a:pt x="36" y="9"/>
                  </a:lnTo>
                  <a:lnTo>
                    <a:pt x="37" y="11"/>
                  </a:lnTo>
                  <a:lnTo>
                    <a:pt x="39" y="19"/>
                  </a:lnTo>
                  <a:lnTo>
                    <a:pt x="39" y="203"/>
                  </a:lnTo>
                  <a:lnTo>
                    <a:pt x="38" y="208"/>
                  </a:lnTo>
                  <a:lnTo>
                    <a:pt x="36" y="213"/>
                  </a:lnTo>
                  <a:lnTo>
                    <a:pt x="33" y="216"/>
                  </a:lnTo>
                  <a:lnTo>
                    <a:pt x="31" y="218"/>
                  </a:lnTo>
                  <a:lnTo>
                    <a:pt x="27" y="220"/>
                  </a:lnTo>
                  <a:lnTo>
                    <a:pt x="24" y="221"/>
                  </a:lnTo>
                  <a:lnTo>
                    <a:pt x="19" y="223"/>
                  </a:lnTo>
                  <a:lnTo>
                    <a:pt x="12" y="220"/>
                  </a:lnTo>
                  <a:lnTo>
                    <a:pt x="8" y="218"/>
                  </a:lnTo>
                  <a:lnTo>
                    <a:pt x="5" y="216"/>
                  </a:lnTo>
                  <a:lnTo>
                    <a:pt x="3" y="213"/>
                  </a:lnTo>
                  <a:lnTo>
                    <a:pt x="0" y="208"/>
                  </a:lnTo>
                  <a:lnTo>
                    <a:pt x="0" y="15"/>
                  </a:lnTo>
                  <a:lnTo>
                    <a:pt x="2" y="11"/>
                  </a:lnTo>
                  <a:lnTo>
                    <a:pt x="3" y="9"/>
                  </a:lnTo>
                  <a:lnTo>
                    <a:pt x="5" y="5"/>
                  </a:lnTo>
                  <a:lnTo>
                    <a:pt x="8" y="4"/>
                  </a:lnTo>
                  <a:lnTo>
                    <a:pt x="12"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7" name="Freeform 81">
              <a:extLst>
                <a:ext uri="{FF2B5EF4-FFF2-40B4-BE49-F238E27FC236}">
                  <a16:creationId xmlns:a16="http://schemas.microsoft.com/office/drawing/2014/main" id="{1A82D3B1-815D-4A98-9713-D4E605EA8A18}"/>
                </a:ext>
              </a:extLst>
            </p:cNvPr>
            <p:cNvSpPr>
              <a:spLocks noEditPoints="1"/>
            </p:cNvSpPr>
            <p:nvPr/>
          </p:nvSpPr>
          <p:spPr bwMode="auto">
            <a:xfrm>
              <a:off x="6075363" y="1619251"/>
              <a:ext cx="63500" cy="182563"/>
            </a:xfrm>
            <a:custGeom>
              <a:avLst/>
              <a:gdLst>
                <a:gd name="T0" fmla="*/ 18 w 40"/>
                <a:gd name="T1" fmla="*/ 17 h 115"/>
                <a:gd name="T2" fmla="*/ 16 w 40"/>
                <a:gd name="T3" fmla="*/ 18 h 115"/>
                <a:gd name="T4" fmla="*/ 16 w 40"/>
                <a:gd name="T5" fmla="*/ 96 h 115"/>
                <a:gd name="T6" fmla="*/ 18 w 40"/>
                <a:gd name="T7" fmla="*/ 97 h 115"/>
                <a:gd name="T8" fmla="*/ 18 w 40"/>
                <a:gd name="T9" fmla="*/ 98 h 115"/>
                <a:gd name="T10" fmla="*/ 19 w 40"/>
                <a:gd name="T11" fmla="*/ 98 h 115"/>
                <a:gd name="T12" fmla="*/ 21 w 40"/>
                <a:gd name="T13" fmla="*/ 97 h 115"/>
                <a:gd name="T14" fmla="*/ 21 w 40"/>
                <a:gd name="T15" fmla="*/ 97 h 115"/>
                <a:gd name="T16" fmla="*/ 23 w 40"/>
                <a:gd name="T17" fmla="*/ 96 h 115"/>
                <a:gd name="T18" fmla="*/ 23 w 40"/>
                <a:gd name="T19" fmla="*/ 96 h 115"/>
                <a:gd name="T20" fmla="*/ 24 w 40"/>
                <a:gd name="T21" fmla="*/ 94 h 115"/>
                <a:gd name="T22" fmla="*/ 24 w 40"/>
                <a:gd name="T23" fmla="*/ 94 h 115"/>
                <a:gd name="T24" fmla="*/ 24 w 40"/>
                <a:gd name="T25" fmla="*/ 19 h 115"/>
                <a:gd name="T26" fmla="*/ 23 w 40"/>
                <a:gd name="T27" fmla="*/ 18 h 115"/>
                <a:gd name="T28" fmla="*/ 23 w 40"/>
                <a:gd name="T29" fmla="*/ 18 h 115"/>
                <a:gd name="T30" fmla="*/ 21 w 40"/>
                <a:gd name="T31" fmla="*/ 17 h 115"/>
                <a:gd name="T32" fmla="*/ 18 w 40"/>
                <a:gd name="T33" fmla="*/ 17 h 115"/>
                <a:gd name="T34" fmla="*/ 15 w 40"/>
                <a:gd name="T35" fmla="*/ 0 h 115"/>
                <a:gd name="T36" fmla="*/ 24 w 40"/>
                <a:gd name="T37" fmla="*/ 0 h 115"/>
                <a:gd name="T38" fmla="*/ 28 w 40"/>
                <a:gd name="T39" fmla="*/ 1 h 115"/>
                <a:gd name="T40" fmla="*/ 32 w 40"/>
                <a:gd name="T41" fmla="*/ 4 h 115"/>
                <a:gd name="T42" fmla="*/ 34 w 40"/>
                <a:gd name="T43" fmla="*/ 5 h 115"/>
                <a:gd name="T44" fmla="*/ 37 w 40"/>
                <a:gd name="T45" fmla="*/ 9 h 115"/>
                <a:gd name="T46" fmla="*/ 38 w 40"/>
                <a:gd name="T47" fmla="*/ 11 h 115"/>
                <a:gd name="T48" fmla="*/ 40 w 40"/>
                <a:gd name="T49" fmla="*/ 19 h 115"/>
                <a:gd name="T50" fmla="*/ 40 w 40"/>
                <a:gd name="T51" fmla="*/ 94 h 115"/>
                <a:gd name="T52" fmla="*/ 39 w 40"/>
                <a:gd name="T53" fmla="*/ 100 h 115"/>
                <a:gd name="T54" fmla="*/ 37 w 40"/>
                <a:gd name="T55" fmla="*/ 105 h 115"/>
                <a:gd name="T56" fmla="*/ 34 w 40"/>
                <a:gd name="T57" fmla="*/ 108 h 115"/>
                <a:gd name="T58" fmla="*/ 32 w 40"/>
                <a:gd name="T59" fmla="*/ 110 h 115"/>
                <a:gd name="T60" fmla="*/ 28 w 40"/>
                <a:gd name="T61" fmla="*/ 112 h 115"/>
                <a:gd name="T62" fmla="*/ 24 w 40"/>
                <a:gd name="T63" fmla="*/ 113 h 115"/>
                <a:gd name="T64" fmla="*/ 19 w 40"/>
                <a:gd name="T65" fmla="*/ 115 h 115"/>
                <a:gd name="T66" fmla="*/ 11 w 40"/>
                <a:gd name="T67" fmla="*/ 112 h 115"/>
                <a:gd name="T68" fmla="*/ 8 w 40"/>
                <a:gd name="T69" fmla="*/ 110 h 115"/>
                <a:gd name="T70" fmla="*/ 5 w 40"/>
                <a:gd name="T71" fmla="*/ 108 h 115"/>
                <a:gd name="T72" fmla="*/ 3 w 40"/>
                <a:gd name="T73" fmla="*/ 105 h 115"/>
                <a:gd name="T74" fmla="*/ 0 w 40"/>
                <a:gd name="T75" fmla="*/ 100 h 115"/>
                <a:gd name="T76" fmla="*/ 0 w 40"/>
                <a:gd name="T77" fmla="*/ 15 h 115"/>
                <a:gd name="T78" fmla="*/ 1 w 40"/>
                <a:gd name="T79" fmla="*/ 11 h 115"/>
                <a:gd name="T80" fmla="*/ 3 w 40"/>
                <a:gd name="T81" fmla="*/ 9 h 115"/>
                <a:gd name="T82" fmla="*/ 5 w 40"/>
                <a:gd name="T83" fmla="*/ 5 h 115"/>
                <a:gd name="T84" fmla="*/ 8 w 40"/>
                <a:gd name="T85" fmla="*/ 4 h 115"/>
                <a:gd name="T86" fmla="*/ 11 w 40"/>
                <a:gd name="T87" fmla="*/ 1 h 115"/>
                <a:gd name="T88" fmla="*/ 15 w 40"/>
                <a:gd name="T8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115">
                  <a:moveTo>
                    <a:pt x="18" y="17"/>
                  </a:moveTo>
                  <a:lnTo>
                    <a:pt x="16" y="18"/>
                  </a:lnTo>
                  <a:lnTo>
                    <a:pt x="16" y="96"/>
                  </a:lnTo>
                  <a:lnTo>
                    <a:pt x="18" y="97"/>
                  </a:lnTo>
                  <a:lnTo>
                    <a:pt x="18" y="98"/>
                  </a:lnTo>
                  <a:lnTo>
                    <a:pt x="19" y="98"/>
                  </a:lnTo>
                  <a:lnTo>
                    <a:pt x="21" y="97"/>
                  </a:lnTo>
                  <a:lnTo>
                    <a:pt x="21" y="97"/>
                  </a:lnTo>
                  <a:lnTo>
                    <a:pt x="23" y="96"/>
                  </a:lnTo>
                  <a:lnTo>
                    <a:pt x="23" y="96"/>
                  </a:lnTo>
                  <a:lnTo>
                    <a:pt x="24" y="94"/>
                  </a:lnTo>
                  <a:lnTo>
                    <a:pt x="24" y="94"/>
                  </a:lnTo>
                  <a:lnTo>
                    <a:pt x="24" y="19"/>
                  </a:lnTo>
                  <a:lnTo>
                    <a:pt x="23" y="18"/>
                  </a:lnTo>
                  <a:lnTo>
                    <a:pt x="23" y="18"/>
                  </a:lnTo>
                  <a:lnTo>
                    <a:pt x="21" y="17"/>
                  </a:lnTo>
                  <a:lnTo>
                    <a:pt x="18" y="17"/>
                  </a:lnTo>
                  <a:close/>
                  <a:moveTo>
                    <a:pt x="15" y="0"/>
                  </a:moveTo>
                  <a:lnTo>
                    <a:pt x="24" y="0"/>
                  </a:lnTo>
                  <a:lnTo>
                    <a:pt x="28" y="1"/>
                  </a:lnTo>
                  <a:lnTo>
                    <a:pt x="32" y="4"/>
                  </a:lnTo>
                  <a:lnTo>
                    <a:pt x="34" y="5"/>
                  </a:lnTo>
                  <a:lnTo>
                    <a:pt x="37" y="9"/>
                  </a:lnTo>
                  <a:lnTo>
                    <a:pt x="38" y="11"/>
                  </a:lnTo>
                  <a:lnTo>
                    <a:pt x="40" y="19"/>
                  </a:lnTo>
                  <a:lnTo>
                    <a:pt x="40" y="94"/>
                  </a:lnTo>
                  <a:lnTo>
                    <a:pt x="39" y="100"/>
                  </a:lnTo>
                  <a:lnTo>
                    <a:pt x="37" y="105"/>
                  </a:lnTo>
                  <a:lnTo>
                    <a:pt x="34" y="108"/>
                  </a:lnTo>
                  <a:lnTo>
                    <a:pt x="32" y="110"/>
                  </a:lnTo>
                  <a:lnTo>
                    <a:pt x="28" y="112"/>
                  </a:lnTo>
                  <a:lnTo>
                    <a:pt x="24" y="113"/>
                  </a:lnTo>
                  <a:lnTo>
                    <a:pt x="19" y="115"/>
                  </a:lnTo>
                  <a:lnTo>
                    <a:pt x="11" y="112"/>
                  </a:lnTo>
                  <a:lnTo>
                    <a:pt x="8" y="110"/>
                  </a:lnTo>
                  <a:lnTo>
                    <a:pt x="5" y="108"/>
                  </a:lnTo>
                  <a:lnTo>
                    <a:pt x="3" y="105"/>
                  </a:lnTo>
                  <a:lnTo>
                    <a:pt x="0" y="100"/>
                  </a:lnTo>
                  <a:lnTo>
                    <a:pt x="0" y="15"/>
                  </a:lnTo>
                  <a:lnTo>
                    <a:pt x="1" y="11"/>
                  </a:lnTo>
                  <a:lnTo>
                    <a:pt x="3" y="9"/>
                  </a:lnTo>
                  <a:lnTo>
                    <a:pt x="5" y="5"/>
                  </a:lnTo>
                  <a:lnTo>
                    <a:pt x="8" y="4"/>
                  </a:lnTo>
                  <a:lnTo>
                    <a:pt x="11"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8" name="Freeform 82">
              <a:extLst>
                <a:ext uri="{FF2B5EF4-FFF2-40B4-BE49-F238E27FC236}">
                  <a16:creationId xmlns:a16="http://schemas.microsoft.com/office/drawing/2014/main" id="{C110EA5A-3FFA-42B0-864C-297079B09115}"/>
                </a:ext>
              </a:extLst>
            </p:cNvPr>
            <p:cNvSpPr>
              <a:spLocks noEditPoints="1"/>
            </p:cNvSpPr>
            <p:nvPr/>
          </p:nvSpPr>
          <p:spPr bwMode="auto">
            <a:xfrm>
              <a:off x="5284788" y="1277938"/>
              <a:ext cx="333375" cy="60325"/>
            </a:xfrm>
            <a:custGeom>
              <a:avLst/>
              <a:gdLst>
                <a:gd name="T0" fmla="*/ 17 w 210"/>
                <a:gd name="T1" fmla="*/ 17 h 38"/>
                <a:gd name="T2" fmla="*/ 16 w 210"/>
                <a:gd name="T3" fmla="*/ 17 h 38"/>
                <a:gd name="T4" fmla="*/ 16 w 210"/>
                <a:gd name="T5" fmla="*/ 19 h 38"/>
                <a:gd name="T6" fmla="*/ 17 w 210"/>
                <a:gd name="T7" fmla="*/ 20 h 38"/>
                <a:gd name="T8" fmla="*/ 17 w 210"/>
                <a:gd name="T9" fmla="*/ 22 h 38"/>
                <a:gd name="T10" fmla="*/ 19 w 210"/>
                <a:gd name="T11" fmla="*/ 22 h 38"/>
                <a:gd name="T12" fmla="*/ 191 w 210"/>
                <a:gd name="T13" fmla="*/ 22 h 38"/>
                <a:gd name="T14" fmla="*/ 192 w 210"/>
                <a:gd name="T15" fmla="*/ 20 h 38"/>
                <a:gd name="T16" fmla="*/ 192 w 210"/>
                <a:gd name="T17" fmla="*/ 19 h 38"/>
                <a:gd name="T18" fmla="*/ 193 w 210"/>
                <a:gd name="T19" fmla="*/ 19 h 38"/>
                <a:gd name="T20" fmla="*/ 193 w 210"/>
                <a:gd name="T21" fmla="*/ 18 h 38"/>
                <a:gd name="T22" fmla="*/ 193 w 210"/>
                <a:gd name="T23" fmla="*/ 17 h 38"/>
                <a:gd name="T24" fmla="*/ 192 w 210"/>
                <a:gd name="T25" fmla="*/ 17 h 38"/>
                <a:gd name="T26" fmla="*/ 17 w 210"/>
                <a:gd name="T27" fmla="*/ 17 h 38"/>
                <a:gd name="T28" fmla="*/ 15 w 210"/>
                <a:gd name="T29" fmla="*/ 0 h 38"/>
                <a:gd name="T30" fmla="*/ 195 w 210"/>
                <a:gd name="T31" fmla="*/ 0 h 38"/>
                <a:gd name="T32" fmla="*/ 199 w 210"/>
                <a:gd name="T33" fmla="*/ 1 h 38"/>
                <a:gd name="T34" fmla="*/ 201 w 210"/>
                <a:gd name="T35" fmla="*/ 3 h 38"/>
                <a:gd name="T36" fmla="*/ 205 w 210"/>
                <a:gd name="T37" fmla="*/ 5 h 38"/>
                <a:gd name="T38" fmla="*/ 207 w 210"/>
                <a:gd name="T39" fmla="*/ 10 h 38"/>
                <a:gd name="T40" fmla="*/ 210 w 210"/>
                <a:gd name="T41" fmla="*/ 18 h 38"/>
                <a:gd name="T42" fmla="*/ 209 w 210"/>
                <a:gd name="T43" fmla="*/ 23 h 38"/>
                <a:gd name="T44" fmla="*/ 207 w 210"/>
                <a:gd name="T45" fmla="*/ 25 h 38"/>
                <a:gd name="T46" fmla="*/ 206 w 210"/>
                <a:gd name="T47" fmla="*/ 29 h 38"/>
                <a:gd name="T48" fmla="*/ 201 w 210"/>
                <a:gd name="T49" fmla="*/ 34 h 38"/>
                <a:gd name="T50" fmla="*/ 199 w 210"/>
                <a:gd name="T51" fmla="*/ 35 h 38"/>
                <a:gd name="T52" fmla="*/ 191 w 210"/>
                <a:gd name="T53" fmla="*/ 38 h 38"/>
                <a:gd name="T54" fmla="*/ 19 w 210"/>
                <a:gd name="T55" fmla="*/ 38 h 38"/>
                <a:gd name="T56" fmla="*/ 11 w 210"/>
                <a:gd name="T57" fmla="*/ 35 h 38"/>
                <a:gd name="T58" fmla="*/ 7 w 210"/>
                <a:gd name="T59" fmla="*/ 33 h 38"/>
                <a:gd name="T60" fmla="*/ 5 w 210"/>
                <a:gd name="T61" fmla="*/ 32 h 38"/>
                <a:gd name="T62" fmla="*/ 2 w 210"/>
                <a:gd name="T63" fmla="*/ 28 h 38"/>
                <a:gd name="T64" fmla="*/ 0 w 210"/>
                <a:gd name="T65" fmla="*/ 23 h 38"/>
                <a:gd name="T66" fmla="*/ 0 w 210"/>
                <a:gd name="T67" fmla="*/ 14 h 38"/>
                <a:gd name="T68" fmla="*/ 1 w 210"/>
                <a:gd name="T69" fmla="*/ 10 h 38"/>
                <a:gd name="T70" fmla="*/ 2 w 210"/>
                <a:gd name="T71" fmla="*/ 8 h 38"/>
                <a:gd name="T72" fmla="*/ 7 w 210"/>
                <a:gd name="T73" fmla="*/ 3 h 38"/>
                <a:gd name="T74" fmla="*/ 15 w 210"/>
                <a:gd name="T7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38">
                  <a:moveTo>
                    <a:pt x="17" y="17"/>
                  </a:moveTo>
                  <a:lnTo>
                    <a:pt x="16" y="17"/>
                  </a:lnTo>
                  <a:lnTo>
                    <a:pt x="16" y="19"/>
                  </a:lnTo>
                  <a:lnTo>
                    <a:pt x="17" y="20"/>
                  </a:lnTo>
                  <a:lnTo>
                    <a:pt x="17" y="22"/>
                  </a:lnTo>
                  <a:lnTo>
                    <a:pt x="19" y="22"/>
                  </a:lnTo>
                  <a:lnTo>
                    <a:pt x="191" y="22"/>
                  </a:lnTo>
                  <a:lnTo>
                    <a:pt x="192" y="20"/>
                  </a:lnTo>
                  <a:lnTo>
                    <a:pt x="192" y="19"/>
                  </a:lnTo>
                  <a:lnTo>
                    <a:pt x="193" y="19"/>
                  </a:lnTo>
                  <a:lnTo>
                    <a:pt x="193" y="18"/>
                  </a:lnTo>
                  <a:lnTo>
                    <a:pt x="193" y="17"/>
                  </a:lnTo>
                  <a:lnTo>
                    <a:pt x="192" y="17"/>
                  </a:lnTo>
                  <a:lnTo>
                    <a:pt x="17" y="17"/>
                  </a:lnTo>
                  <a:close/>
                  <a:moveTo>
                    <a:pt x="15" y="0"/>
                  </a:moveTo>
                  <a:lnTo>
                    <a:pt x="195" y="0"/>
                  </a:lnTo>
                  <a:lnTo>
                    <a:pt x="199" y="1"/>
                  </a:lnTo>
                  <a:lnTo>
                    <a:pt x="201" y="3"/>
                  </a:lnTo>
                  <a:lnTo>
                    <a:pt x="205" y="5"/>
                  </a:lnTo>
                  <a:lnTo>
                    <a:pt x="207" y="10"/>
                  </a:lnTo>
                  <a:lnTo>
                    <a:pt x="210" y="18"/>
                  </a:lnTo>
                  <a:lnTo>
                    <a:pt x="209" y="23"/>
                  </a:lnTo>
                  <a:lnTo>
                    <a:pt x="207" y="25"/>
                  </a:lnTo>
                  <a:lnTo>
                    <a:pt x="206" y="29"/>
                  </a:lnTo>
                  <a:lnTo>
                    <a:pt x="201" y="34"/>
                  </a:lnTo>
                  <a:lnTo>
                    <a:pt x="199" y="35"/>
                  </a:lnTo>
                  <a:lnTo>
                    <a:pt x="191" y="38"/>
                  </a:lnTo>
                  <a:lnTo>
                    <a:pt x="19" y="38"/>
                  </a:lnTo>
                  <a:lnTo>
                    <a:pt x="11" y="35"/>
                  </a:lnTo>
                  <a:lnTo>
                    <a:pt x="7" y="33"/>
                  </a:lnTo>
                  <a:lnTo>
                    <a:pt x="5" y="32"/>
                  </a:lnTo>
                  <a:lnTo>
                    <a:pt x="2" y="28"/>
                  </a:lnTo>
                  <a:lnTo>
                    <a:pt x="0" y="23"/>
                  </a:lnTo>
                  <a:lnTo>
                    <a:pt x="0" y="14"/>
                  </a:lnTo>
                  <a:lnTo>
                    <a:pt x="1" y="10"/>
                  </a:lnTo>
                  <a:lnTo>
                    <a:pt x="2" y="8"/>
                  </a:lnTo>
                  <a:lnTo>
                    <a:pt x="7" y="3"/>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89" name="Freeform 83">
              <a:extLst>
                <a:ext uri="{FF2B5EF4-FFF2-40B4-BE49-F238E27FC236}">
                  <a16:creationId xmlns:a16="http://schemas.microsoft.com/office/drawing/2014/main" id="{606C053C-6331-4BB5-A906-9F18F746C3FB}"/>
                </a:ext>
              </a:extLst>
            </p:cNvPr>
            <p:cNvSpPr>
              <a:spLocks noEditPoints="1"/>
            </p:cNvSpPr>
            <p:nvPr/>
          </p:nvSpPr>
          <p:spPr bwMode="auto">
            <a:xfrm>
              <a:off x="5162551" y="2014538"/>
              <a:ext cx="474663" cy="474663"/>
            </a:xfrm>
            <a:custGeom>
              <a:avLst/>
              <a:gdLst>
                <a:gd name="T0" fmla="*/ 104 w 299"/>
                <a:gd name="T1" fmla="*/ 16 h 299"/>
                <a:gd name="T2" fmla="*/ 104 w 299"/>
                <a:gd name="T3" fmla="*/ 104 h 299"/>
                <a:gd name="T4" fmla="*/ 16 w 299"/>
                <a:gd name="T5" fmla="*/ 104 h 299"/>
                <a:gd name="T6" fmla="*/ 16 w 299"/>
                <a:gd name="T7" fmla="*/ 195 h 299"/>
                <a:gd name="T8" fmla="*/ 104 w 299"/>
                <a:gd name="T9" fmla="*/ 195 h 299"/>
                <a:gd name="T10" fmla="*/ 104 w 299"/>
                <a:gd name="T11" fmla="*/ 283 h 299"/>
                <a:gd name="T12" fmla="*/ 195 w 299"/>
                <a:gd name="T13" fmla="*/ 283 h 299"/>
                <a:gd name="T14" fmla="*/ 195 w 299"/>
                <a:gd name="T15" fmla="*/ 195 h 299"/>
                <a:gd name="T16" fmla="*/ 283 w 299"/>
                <a:gd name="T17" fmla="*/ 195 h 299"/>
                <a:gd name="T18" fmla="*/ 283 w 299"/>
                <a:gd name="T19" fmla="*/ 104 h 299"/>
                <a:gd name="T20" fmla="*/ 195 w 299"/>
                <a:gd name="T21" fmla="*/ 104 h 299"/>
                <a:gd name="T22" fmla="*/ 195 w 299"/>
                <a:gd name="T23" fmla="*/ 16 h 299"/>
                <a:gd name="T24" fmla="*/ 104 w 299"/>
                <a:gd name="T25" fmla="*/ 16 h 299"/>
                <a:gd name="T26" fmla="*/ 88 w 299"/>
                <a:gd name="T27" fmla="*/ 0 h 299"/>
                <a:gd name="T28" fmla="*/ 211 w 299"/>
                <a:gd name="T29" fmla="*/ 0 h 299"/>
                <a:gd name="T30" fmla="*/ 211 w 299"/>
                <a:gd name="T31" fmla="*/ 88 h 299"/>
                <a:gd name="T32" fmla="*/ 299 w 299"/>
                <a:gd name="T33" fmla="*/ 88 h 299"/>
                <a:gd name="T34" fmla="*/ 299 w 299"/>
                <a:gd name="T35" fmla="*/ 211 h 299"/>
                <a:gd name="T36" fmla="*/ 211 w 299"/>
                <a:gd name="T37" fmla="*/ 211 h 299"/>
                <a:gd name="T38" fmla="*/ 211 w 299"/>
                <a:gd name="T39" fmla="*/ 299 h 299"/>
                <a:gd name="T40" fmla="*/ 88 w 299"/>
                <a:gd name="T41" fmla="*/ 299 h 299"/>
                <a:gd name="T42" fmla="*/ 88 w 299"/>
                <a:gd name="T43" fmla="*/ 211 h 299"/>
                <a:gd name="T44" fmla="*/ 0 w 299"/>
                <a:gd name="T45" fmla="*/ 211 h 299"/>
                <a:gd name="T46" fmla="*/ 0 w 299"/>
                <a:gd name="T47" fmla="*/ 88 h 299"/>
                <a:gd name="T48" fmla="*/ 88 w 299"/>
                <a:gd name="T49" fmla="*/ 88 h 299"/>
                <a:gd name="T50" fmla="*/ 88 w 299"/>
                <a:gd name="T51"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9" h="299">
                  <a:moveTo>
                    <a:pt x="104" y="16"/>
                  </a:moveTo>
                  <a:lnTo>
                    <a:pt x="104" y="104"/>
                  </a:lnTo>
                  <a:lnTo>
                    <a:pt x="16" y="104"/>
                  </a:lnTo>
                  <a:lnTo>
                    <a:pt x="16" y="195"/>
                  </a:lnTo>
                  <a:lnTo>
                    <a:pt x="104" y="195"/>
                  </a:lnTo>
                  <a:lnTo>
                    <a:pt x="104" y="283"/>
                  </a:lnTo>
                  <a:lnTo>
                    <a:pt x="195" y="283"/>
                  </a:lnTo>
                  <a:lnTo>
                    <a:pt x="195" y="195"/>
                  </a:lnTo>
                  <a:lnTo>
                    <a:pt x="283" y="195"/>
                  </a:lnTo>
                  <a:lnTo>
                    <a:pt x="283" y="104"/>
                  </a:lnTo>
                  <a:lnTo>
                    <a:pt x="195" y="104"/>
                  </a:lnTo>
                  <a:lnTo>
                    <a:pt x="195" y="16"/>
                  </a:lnTo>
                  <a:lnTo>
                    <a:pt x="104" y="16"/>
                  </a:lnTo>
                  <a:close/>
                  <a:moveTo>
                    <a:pt x="88" y="0"/>
                  </a:moveTo>
                  <a:lnTo>
                    <a:pt x="211" y="0"/>
                  </a:lnTo>
                  <a:lnTo>
                    <a:pt x="211" y="88"/>
                  </a:lnTo>
                  <a:lnTo>
                    <a:pt x="299" y="88"/>
                  </a:lnTo>
                  <a:lnTo>
                    <a:pt x="299" y="211"/>
                  </a:lnTo>
                  <a:lnTo>
                    <a:pt x="211" y="211"/>
                  </a:lnTo>
                  <a:lnTo>
                    <a:pt x="211" y="299"/>
                  </a:lnTo>
                  <a:lnTo>
                    <a:pt x="88" y="299"/>
                  </a:lnTo>
                  <a:lnTo>
                    <a:pt x="88" y="211"/>
                  </a:lnTo>
                  <a:lnTo>
                    <a:pt x="0" y="211"/>
                  </a:lnTo>
                  <a:lnTo>
                    <a:pt x="0" y="88"/>
                  </a:lnTo>
                  <a:lnTo>
                    <a:pt x="88" y="88"/>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90" name="Freeform 84">
              <a:extLst>
                <a:ext uri="{FF2B5EF4-FFF2-40B4-BE49-F238E27FC236}">
                  <a16:creationId xmlns:a16="http://schemas.microsoft.com/office/drawing/2014/main" id="{552920BD-938B-4DC3-B11D-F54ED06C1234}"/>
                </a:ext>
              </a:extLst>
            </p:cNvPr>
            <p:cNvSpPr>
              <a:spLocks/>
            </p:cNvSpPr>
            <p:nvPr/>
          </p:nvSpPr>
          <p:spPr bwMode="auto">
            <a:xfrm>
              <a:off x="5033963" y="1898651"/>
              <a:ext cx="731838" cy="704850"/>
            </a:xfrm>
            <a:custGeom>
              <a:avLst/>
              <a:gdLst>
                <a:gd name="T0" fmla="*/ 31 w 461"/>
                <a:gd name="T1" fmla="*/ 0 h 444"/>
                <a:gd name="T2" fmla="*/ 330 w 461"/>
                <a:gd name="T3" fmla="*/ 0 h 444"/>
                <a:gd name="T4" fmla="*/ 330 w 461"/>
                <a:gd name="T5" fmla="*/ 17 h 444"/>
                <a:gd name="T6" fmla="*/ 34 w 461"/>
                <a:gd name="T7" fmla="*/ 17 h 444"/>
                <a:gd name="T8" fmla="*/ 28 w 461"/>
                <a:gd name="T9" fmla="*/ 18 h 444"/>
                <a:gd name="T10" fmla="*/ 24 w 461"/>
                <a:gd name="T11" fmla="*/ 20 h 444"/>
                <a:gd name="T12" fmla="*/ 18 w 461"/>
                <a:gd name="T13" fmla="*/ 29 h 444"/>
                <a:gd name="T14" fmla="*/ 18 w 461"/>
                <a:gd name="T15" fmla="*/ 29 h 444"/>
                <a:gd name="T16" fmla="*/ 17 w 461"/>
                <a:gd name="T17" fmla="*/ 37 h 444"/>
                <a:gd name="T18" fmla="*/ 17 w 461"/>
                <a:gd name="T19" fmla="*/ 406 h 444"/>
                <a:gd name="T20" fmla="*/ 18 w 461"/>
                <a:gd name="T21" fmla="*/ 415 h 444"/>
                <a:gd name="T22" fmla="*/ 18 w 461"/>
                <a:gd name="T23" fmla="*/ 415 h 444"/>
                <a:gd name="T24" fmla="*/ 18 w 461"/>
                <a:gd name="T25" fmla="*/ 416 h 444"/>
                <a:gd name="T26" fmla="*/ 20 w 461"/>
                <a:gd name="T27" fmla="*/ 420 h 444"/>
                <a:gd name="T28" fmla="*/ 28 w 461"/>
                <a:gd name="T29" fmla="*/ 425 h 444"/>
                <a:gd name="T30" fmla="*/ 28 w 461"/>
                <a:gd name="T31" fmla="*/ 425 h 444"/>
                <a:gd name="T32" fmla="*/ 37 w 461"/>
                <a:gd name="T33" fmla="*/ 428 h 444"/>
                <a:gd name="T34" fmla="*/ 423 w 461"/>
                <a:gd name="T35" fmla="*/ 428 h 444"/>
                <a:gd name="T36" fmla="*/ 432 w 461"/>
                <a:gd name="T37" fmla="*/ 425 h 444"/>
                <a:gd name="T38" fmla="*/ 432 w 461"/>
                <a:gd name="T39" fmla="*/ 425 h 444"/>
                <a:gd name="T40" fmla="*/ 438 w 461"/>
                <a:gd name="T41" fmla="*/ 421 h 444"/>
                <a:gd name="T42" fmla="*/ 442 w 461"/>
                <a:gd name="T43" fmla="*/ 415 h 444"/>
                <a:gd name="T44" fmla="*/ 442 w 461"/>
                <a:gd name="T45" fmla="*/ 415 h 444"/>
                <a:gd name="T46" fmla="*/ 445 w 461"/>
                <a:gd name="T47" fmla="*/ 406 h 444"/>
                <a:gd name="T48" fmla="*/ 445 w 461"/>
                <a:gd name="T49" fmla="*/ 97 h 444"/>
                <a:gd name="T50" fmla="*/ 461 w 461"/>
                <a:gd name="T51" fmla="*/ 97 h 444"/>
                <a:gd name="T52" fmla="*/ 461 w 461"/>
                <a:gd name="T53" fmla="*/ 406 h 444"/>
                <a:gd name="T54" fmla="*/ 458 w 461"/>
                <a:gd name="T55" fmla="*/ 418 h 444"/>
                <a:gd name="T56" fmla="*/ 457 w 461"/>
                <a:gd name="T57" fmla="*/ 421 h 444"/>
                <a:gd name="T58" fmla="*/ 451 w 461"/>
                <a:gd name="T59" fmla="*/ 430 h 444"/>
                <a:gd name="T60" fmla="*/ 450 w 461"/>
                <a:gd name="T61" fmla="*/ 433 h 444"/>
                <a:gd name="T62" fmla="*/ 447 w 461"/>
                <a:gd name="T63" fmla="*/ 434 h 444"/>
                <a:gd name="T64" fmla="*/ 438 w 461"/>
                <a:gd name="T65" fmla="*/ 440 h 444"/>
                <a:gd name="T66" fmla="*/ 435 w 461"/>
                <a:gd name="T67" fmla="*/ 442 h 444"/>
                <a:gd name="T68" fmla="*/ 423 w 461"/>
                <a:gd name="T69" fmla="*/ 444 h 444"/>
                <a:gd name="T70" fmla="*/ 37 w 461"/>
                <a:gd name="T71" fmla="*/ 444 h 444"/>
                <a:gd name="T72" fmla="*/ 26 w 461"/>
                <a:gd name="T73" fmla="*/ 442 h 444"/>
                <a:gd name="T74" fmla="*/ 22 w 461"/>
                <a:gd name="T75" fmla="*/ 440 h 444"/>
                <a:gd name="T76" fmla="*/ 13 w 461"/>
                <a:gd name="T77" fmla="*/ 434 h 444"/>
                <a:gd name="T78" fmla="*/ 10 w 461"/>
                <a:gd name="T79" fmla="*/ 433 h 444"/>
                <a:gd name="T80" fmla="*/ 4 w 461"/>
                <a:gd name="T81" fmla="*/ 424 h 444"/>
                <a:gd name="T82" fmla="*/ 3 w 461"/>
                <a:gd name="T83" fmla="*/ 421 h 444"/>
                <a:gd name="T84" fmla="*/ 2 w 461"/>
                <a:gd name="T85" fmla="*/ 418 h 444"/>
                <a:gd name="T86" fmla="*/ 0 w 461"/>
                <a:gd name="T87" fmla="*/ 406 h 444"/>
                <a:gd name="T88" fmla="*/ 0 w 461"/>
                <a:gd name="T89" fmla="*/ 37 h 444"/>
                <a:gd name="T90" fmla="*/ 2 w 461"/>
                <a:gd name="T91" fmla="*/ 25 h 444"/>
                <a:gd name="T92" fmla="*/ 3 w 461"/>
                <a:gd name="T93" fmla="*/ 23 h 444"/>
                <a:gd name="T94" fmla="*/ 9 w 461"/>
                <a:gd name="T95" fmla="*/ 14 h 444"/>
                <a:gd name="T96" fmla="*/ 10 w 461"/>
                <a:gd name="T97" fmla="*/ 10 h 444"/>
                <a:gd name="T98" fmla="*/ 13 w 461"/>
                <a:gd name="T99" fmla="*/ 9 h 444"/>
                <a:gd name="T100" fmla="*/ 22 w 461"/>
                <a:gd name="T101" fmla="*/ 3 h 444"/>
                <a:gd name="T102" fmla="*/ 28 w 461"/>
                <a:gd name="T103" fmla="*/ 1 h 444"/>
                <a:gd name="T104" fmla="*/ 31 w 461"/>
                <a:gd name="T105"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1" h="444">
                  <a:moveTo>
                    <a:pt x="31" y="0"/>
                  </a:moveTo>
                  <a:lnTo>
                    <a:pt x="330" y="0"/>
                  </a:lnTo>
                  <a:lnTo>
                    <a:pt x="330" y="17"/>
                  </a:lnTo>
                  <a:lnTo>
                    <a:pt x="34" y="17"/>
                  </a:lnTo>
                  <a:lnTo>
                    <a:pt x="28" y="18"/>
                  </a:lnTo>
                  <a:lnTo>
                    <a:pt x="24" y="20"/>
                  </a:lnTo>
                  <a:lnTo>
                    <a:pt x="18" y="29"/>
                  </a:lnTo>
                  <a:lnTo>
                    <a:pt x="18" y="29"/>
                  </a:lnTo>
                  <a:lnTo>
                    <a:pt x="17" y="37"/>
                  </a:lnTo>
                  <a:lnTo>
                    <a:pt x="17" y="406"/>
                  </a:lnTo>
                  <a:lnTo>
                    <a:pt x="18" y="415"/>
                  </a:lnTo>
                  <a:lnTo>
                    <a:pt x="18" y="415"/>
                  </a:lnTo>
                  <a:lnTo>
                    <a:pt x="18" y="416"/>
                  </a:lnTo>
                  <a:lnTo>
                    <a:pt x="20" y="420"/>
                  </a:lnTo>
                  <a:lnTo>
                    <a:pt x="28" y="425"/>
                  </a:lnTo>
                  <a:lnTo>
                    <a:pt x="28" y="425"/>
                  </a:lnTo>
                  <a:lnTo>
                    <a:pt x="37" y="428"/>
                  </a:lnTo>
                  <a:lnTo>
                    <a:pt x="423" y="428"/>
                  </a:lnTo>
                  <a:lnTo>
                    <a:pt x="432" y="425"/>
                  </a:lnTo>
                  <a:lnTo>
                    <a:pt x="432" y="425"/>
                  </a:lnTo>
                  <a:lnTo>
                    <a:pt x="438" y="421"/>
                  </a:lnTo>
                  <a:lnTo>
                    <a:pt x="442" y="415"/>
                  </a:lnTo>
                  <a:lnTo>
                    <a:pt x="442" y="415"/>
                  </a:lnTo>
                  <a:lnTo>
                    <a:pt x="445" y="406"/>
                  </a:lnTo>
                  <a:lnTo>
                    <a:pt x="445" y="97"/>
                  </a:lnTo>
                  <a:lnTo>
                    <a:pt x="461" y="97"/>
                  </a:lnTo>
                  <a:lnTo>
                    <a:pt x="461" y="406"/>
                  </a:lnTo>
                  <a:lnTo>
                    <a:pt x="458" y="418"/>
                  </a:lnTo>
                  <a:lnTo>
                    <a:pt x="457" y="421"/>
                  </a:lnTo>
                  <a:lnTo>
                    <a:pt x="451" y="430"/>
                  </a:lnTo>
                  <a:lnTo>
                    <a:pt x="450" y="433"/>
                  </a:lnTo>
                  <a:lnTo>
                    <a:pt x="447" y="434"/>
                  </a:lnTo>
                  <a:lnTo>
                    <a:pt x="438" y="440"/>
                  </a:lnTo>
                  <a:lnTo>
                    <a:pt x="435" y="442"/>
                  </a:lnTo>
                  <a:lnTo>
                    <a:pt x="423" y="444"/>
                  </a:lnTo>
                  <a:lnTo>
                    <a:pt x="37" y="444"/>
                  </a:lnTo>
                  <a:lnTo>
                    <a:pt x="26" y="442"/>
                  </a:lnTo>
                  <a:lnTo>
                    <a:pt x="22" y="440"/>
                  </a:lnTo>
                  <a:lnTo>
                    <a:pt x="13" y="434"/>
                  </a:lnTo>
                  <a:lnTo>
                    <a:pt x="10" y="433"/>
                  </a:lnTo>
                  <a:lnTo>
                    <a:pt x="4" y="424"/>
                  </a:lnTo>
                  <a:lnTo>
                    <a:pt x="3" y="421"/>
                  </a:lnTo>
                  <a:lnTo>
                    <a:pt x="2" y="418"/>
                  </a:lnTo>
                  <a:lnTo>
                    <a:pt x="0" y="406"/>
                  </a:lnTo>
                  <a:lnTo>
                    <a:pt x="0" y="37"/>
                  </a:lnTo>
                  <a:lnTo>
                    <a:pt x="2" y="25"/>
                  </a:lnTo>
                  <a:lnTo>
                    <a:pt x="3" y="23"/>
                  </a:lnTo>
                  <a:lnTo>
                    <a:pt x="9" y="14"/>
                  </a:lnTo>
                  <a:lnTo>
                    <a:pt x="10" y="10"/>
                  </a:lnTo>
                  <a:lnTo>
                    <a:pt x="13" y="9"/>
                  </a:lnTo>
                  <a:lnTo>
                    <a:pt x="22" y="3"/>
                  </a:lnTo>
                  <a:lnTo>
                    <a:pt x="28" y="1"/>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sp>
          <p:nvSpPr>
            <p:cNvPr id="391" name="Freeform 85">
              <a:extLst>
                <a:ext uri="{FF2B5EF4-FFF2-40B4-BE49-F238E27FC236}">
                  <a16:creationId xmlns:a16="http://schemas.microsoft.com/office/drawing/2014/main" id="{6B198B71-A9A7-40B3-A353-859F299D4872}"/>
                </a:ext>
              </a:extLst>
            </p:cNvPr>
            <p:cNvSpPr>
              <a:spLocks noEditPoints="1"/>
            </p:cNvSpPr>
            <p:nvPr/>
          </p:nvSpPr>
          <p:spPr bwMode="auto">
            <a:xfrm>
              <a:off x="5546726" y="1751013"/>
              <a:ext cx="320675" cy="322263"/>
            </a:xfrm>
            <a:custGeom>
              <a:avLst/>
              <a:gdLst>
                <a:gd name="T0" fmla="*/ 85 w 202"/>
                <a:gd name="T1" fmla="*/ 18 h 203"/>
                <a:gd name="T2" fmla="*/ 67 w 202"/>
                <a:gd name="T3" fmla="*/ 23 h 203"/>
                <a:gd name="T4" fmla="*/ 51 w 202"/>
                <a:gd name="T5" fmla="*/ 32 h 203"/>
                <a:gd name="T6" fmla="*/ 31 w 202"/>
                <a:gd name="T7" fmla="*/ 52 h 203"/>
                <a:gd name="T8" fmla="*/ 22 w 202"/>
                <a:gd name="T9" fmla="*/ 68 h 203"/>
                <a:gd name="T10" fmla="*/ 17 w 202"/>
                <a:gd name="T11" fmla="*/ 86 h 203"/>
                <a:gd name="T12" fmla="*/ 17 w 202"/>
                <a:gd name="T13" fmla="*/ 116 h 203"/>
                <a:gd name="T14" fmla="*/ 22 w 202"/>
                <a:gd name="T15" fmla="*/ 133 h 203"/>
                <a:gd name="T16" fmla="*/ 31 w 202"/>
                <a:gd name="T17" fmla="*/ 150 h 203"/>
                <a:gd name="T18" fmla="*/ 51 w 202"/>
                <a:gd name="T19" fmla="*/ 170 h 203"/>
                <a:gd name="T20" fmla="*/ 67 w 202"/>
                <a:gd name="T21" fmla="*/ 179 h 203"/>
                <a:gd name="T22" fmla="*/ 100 w 202"/>
                <a:gd name="T23" fmla="*/ 186 h 203"/>
                <a:gd name="T24" fmla="*/ 133 w 202"/>
                <a:gd name="T25" fmla="*/ 179 h 203"/>
                <a:gd name="T26" fmla="*/ 149 w 202"/>
                <a:gd name="T27" fmla="*/ 170 h 203"/>
                <a:gd name="T28" fmla="*/ 169 w 202"/>
                <a:gd name="T29" fmla="*/ 150 h 203"/>
                <a:gd name="T30" fmla="*/ 178 w 202"/>
                <a:gd name="T31" fmla="*/ 133 h 203"/>
                <a:gd name="T32" fmla="*/ 186 w 202"/>
                <a:gd name="T33" fmla="*/ 101 h 203"/>
                <a:gd name="T34" fmla="*/ 178 w 202"/>
                <a:gd name="T35" fmla="*/ 68 h 203"/>
                <a:gd name="T36" fmla="*/ 169 w 202"/>
                <a:gd name="T37" fmla="*/ 52 h 203"/>
                <a:gd name="T38" fmla="*/ 149 w 202"/>
                <a:gd name="T39" fmla="*/ 32 h 203"/>
                <a:gd name="T40" fmla="*/ 133 w 202"/>
                <a:gd name="T41" fmla="*/ 23 h 203"/>
                <a:gd name="T42" fmla="*/ 115 w 202"/>
                <a:gd name="T43" fmla="*/ 18 h 203"/>
                <a:gd name="T44" fmla="*/ 100 w 202"/>
                <a:gd name="T45" fmla="*/ 0 h 203"/>
                <a:gd name="T46" fmla="*/ 122 w 202"/>
                <a:gd name="T47" fmla="*/ 3 h 203"/>
                <a:gd name="T48" fmla="*/ 156 w 202"/>
                <a:gd name="T49" fmla="*/ 17 h 203"/>
                <a:gd name="T50" fmla="*/ 172 w 202"/>
                <a:gd name="T51" fmla="*/ 29 h 203"/>
                <a:gd name="T52" fmla="*/ 185 w 202"/>
                <a:gd name="T53" fmla="*/ 45 h 203"/>
                <a:gd name="T54" fmla="*/ 200 w 202"/>
                <a:gd name="T55" fmla="*/ 79 h 203"/>
                <a:gd name="T56" fmla="*/ 202 w 202"/>
                <a:gd name="T57" fmla="*/ 101 h 203"/>
                <a:gd name="T58" fmla="*/ 200 w 202"/>
                <a:gd name="T59" fmla="*/ 122 h 203"/>
                <a:gd name="T60" fmla="*/ 185 w 202"/>
                <a:gd name="T61" fmla="*/ 156 h 203"/>
                <a:gd name="T62" fmla="*/ 172 w 202"/>
                <a:gd name="T63" fmla="*/ 172 h 203"/>
                <a:gd name="T64" fmla="*/ 156 w 202"/>
                <a:gd name="T65" fmla="*/ 185 h 203"/>
                <a:gd name="T66" fmla="*/ 122 w 202"/>
                <a:gd name="T67" fmla="*/ 200 h 203"/>
                <a:gd name="T68" fmla="*/ 100 w 202"/>
                <a:gd name="T69" fmla="*/ 203 h 203"/>
                <a:gd name="T70" fmla="*/ 79 w 202"/>
                <a:gd name="T71" fmla="*/ 200 h 203"/>
                <a:gd name="T72" fmla="*/ 45 w 202"/>
                <a:gd name="T73" fmla="*/ 185 h 203"/>
                <a:gd name="T74" fmla="*/ 28 w 202"/>
                <a:gd name="T75" fmla="*/ 172 h 203"/>
                <a:gd name="T76" fmla="*/ 16 w 202"/>
                <a:gd name="T77" fmla="*/ 156 h 203"/>
                <a:gd name="T78" fmla="*/ 2 w 202"/>
                <a:gd name="T79" fmla="*/ 122 h 203"/>
                <a:gd name="T80" fmla="*/ 0 w 202"/>
                <a:gd name="T81" fmla="*/ 101 h 203"/>
                <a:gd name="T82" fmla="*/ 2 w 202"/>
                <a:gd name="T83" fmla="*/ 79 h 203"/>
                <a:gd name="T84" fmla="*/ 16 w 202"/>
                <a:gd name="T85" fmla="*/ 45 h 203"/>
                <a:gd name="T86" fmla="*/ 28 w 202"/>
                <a:gd name="T87" fmla="*/ 29 h 203"/>
                <a:gd name="T88" fmla="*/ 45 w 202"/>
                <a:gd name="T89" fmla="*/ 17 h 203"/>
                <a:gd name="T90" fmla="*/ 79 w 202"/>
                <a:gd name="T91" fmla="*/ 3 h 203"/>
                <a:gd name="T92" fmla="*/ 100 w 202"/>
                <a:gd name="T9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 h="203">
                  <a:moveTo>
                    <a:pt x="100" y="17"/>
                  </a:moveTo>
                  <a:lnTo>
                    <a:pt x="85" y="18"/>
                  </a:lnTo>
                  <a:lnTo>
                    <a:pt x="85" y="18"/>
                  </a:lnTo>
                  <a:lnTo>
                    <a:pt x="67" y="23"/>
                  </a:lnTo>
                  <a:lnTo>
                    <a:pt x="51" y="32"/>
                  </a:lnTo>
                  <a:lnTo>
                    <a:pt x="51" y="32"/>
                  </a:lnTo>
                  <a:lnTo>
                    <a:pt x="40" y="40"/>
                  </a:lnTo>
                  <a:lnTo>
                    <a:pt x="31" y="52"/>
                  </a:lnTo>
                  <a:lnTo>
                    <a:pt x="31" y="52"/>
                  </a:lnTo>
                  <a:lnTo>
                    <a:pt x="22" y="68"/>
                  </a:lnTo>
                  <a:lnTo>
                    <a:pt x="17" y="86"/>
                  </a:lnTo>
                  <a:lnTo>
                    <a:pt x="17" y="86"/>
                  </a:lnTo>
                  <a:lnTo>
                    <a:pt x="16" y="101"/>
                  </a:lnTo>
                  <a:lnTo>
                    <a:pt x="17" y="116"/>
                  </a:lnTo>
                  <a:lnTo>
                    <a:pt x="17" y="116"/>
                  </a:lnTo>
                  <a:lnTo>
                    <a:pt x="22" y="133"/>
                  </a:lnTo>
                  <a:lnTo>
                    <a:pt x="31" y="150"/>
                  </a:lnTo>
                  <a:lnTo>
                    <a:pt x="31" y="150"/>
                  </a:lnTo>
                  <a:lnTo>
                    <a:pt x="40" y="161"/>
                  </a:lnTo>
                  <a:lnTo>
                    <a:pt x="51" y="170"/>
                  </a:lnTo>
                  <a:lnTo>
                    <a:pt x="51" y="170"/>
                  </a:lnTo>
                  <a:lnTo>
                    <a:pt x="67" y="179"/>
                  </a:lnTo>
                  <a:lnTo>
                    <a:pt x="81" y="184"/>
                  </a:lnTo>
                  <a:lnTo>
                    <a:pt x="100" y="186"/>
                  </a:lnTo>
                  <a:lnTo>
                    <a:pt x="119" y="184"/>
                  </a:lnTo>
                  <a:lnTo>
                    <a:pt x="133" y="179"/>
                  </a:lnTo>
                  <a:lnTo>
                    <a:pt x="149" y="170"/>
                  </a:lnTo>
                  <a:lnTo>
                    <a:pt x="149" y="170"/>
                  </a:lnTo>
                  <a:lnTo>
                    <a:pt x="161" y="161"/>
                  </a:lnTo>
                  <a:lnTo>
                    <a:pt x="169" y="150"/>
                  </a:lnTo>
                  <a:lnTo>
                    <a:pt x="169" y="150"/>
                  </a:lnTo>
                  <a:lnTo>
                    <a:pt x="178" y="133"/>
                  </a:lnTo>
                  <a:lnTo>
                    <a:pt x="183" y="120"/>
                  </a:lnTo>
                  <a:lnTo>
                    <a:pt x="186" y="101"/>
                  </a:lnTo>
                  <a:lnTo>
                    <a:pt x="183" y="82"/>
                  </a:lnTo>
                  <a:lnTo>
                    <a:pt x="178" y="68"/>
                  </a:lnTo>
                  <a:lnTo>
                    <a:pt x="169" y="52"/>
                  </a:lnTo>
                  <a:lnTo>
                    <a:pt x="169" y="52"/>
                  </a:lnTo>
                  <a:lnTo>
                    <a:pt x="161" y="40"/>
                  </a:lnTo>
                  <a:lnTo>
                    <a:pt x="149" y="32"/>
                  </a:lnTo>
                  <a:lnTo>
                    <a:pt x="149" y="32"/>
                  </a:lnTo>
                  <a:lnTo>
                    <a:pt x="133" y="23"/>
                  </a:lnTo>
                  <a:lnTo>
                    <a:pt x="115" y="18"/>
                  </a:lnTo>
                  <a:lnTo>
                    <a:pt x="115" y="18"/>
                  </a:lnTo>
                  <a:lnTo>
                    <a:pt x="100" y="17"/>
                  </a:lnTo>
                  <a:close/>
                  <a:moveTo>
                    <a:pt x="100" y="0"/>
                  </a:moveTo>
                  <a:lnTo>
                    <a:pt x="119" y="1"/>
                  </a:lnTo>
                  <a:lnTo>
                    <a:pt x="122" y="3"/>
                  </a:lnTo>
                  <a:lnTo>
                    <a:pt x="139" y="8"/>
                  </a:lnTo>
                  <a:lnTo>
                    <a:pt x="156" y="17"/>
                  </a:lnTo>
                  <a:lnTo>
                    <a:pt x="158" y="18"/>
                  </a:lnTo>
                  <a:lnTo>
                    <a:pt x="172" y="29"/>
                  </a:lnTo>
                  <a:lnTo>
                    <a:pt x="183" y="43"/>
                  </a:lnTo>
                  <a:lnTo>
                    <a:pt x="185" y="45"/>
                  </a:lnTo>
                  <a:lnTo>
                    <a:pt x="193" y="62"/>
                  </a:lnTo>
                  <a:lnTo>
                    <a:pt x="200" y="79"/>
                  </a:lnTo>
                  <a:lnTo>
                    <a:pt x="200" y="82"/>
                  </a:lnTo>
                  <a:lnTo>
                    <a:pt x="202" y="101"/>
                  </a:lnTo>
                  <a:lnTo>
                    <a:pt x="200" y="120"/>
                  </a:lnTo>
                  <a:lnTo>
                    <a:pt x="200" y="122"/>
                  </a:lnTo>
                  <a:lnTo>
                    <a:pt x="193" y="140"/>
                  </a:lnTo>
                  <a:lnTo>
                    <a:pt x="185" y="156"/>
                  </a:lnTo>
                  <a:lnTo>
                    <a:pt x="183" y="159"/>
                  </a:lnTo>
                  <a:lnTo>
                    <a:pt x="172" y="172"/>
                  </a:lnTo>
                  <a:lnTo>
                    <a:pt x="158" y="184"/>
                  </a:lnTo>
                  <a:lnTo>
                    <a:pt x="156" y="185"/>
                  </a:lnTo>
                  <a:lnTo>
                    <a:pt x="139" y="194"/>
                  </a:lnTo>
                  <a:lnTo>
                    <a:pt x="122" y="200"/>
                  </a:lnTo>
                  <a:lnTo>
                    <a:pt x="119" y="200"/>
                  </a:lnTo>
                  <a:lnTo>
                    <a:pt x="100" y="203"/>
                  </a:lnTo>
                  <a:lnTo>
                    <a:pt x="81" y="200"/>
                  </a:lnTo>
                  <a:lnTo>
                    <a:pt x="79" y="200"/>
                  </a:lnTo>
                  <a:lnTo>
                    <a:pt x="61" y="194"/>
                  </a:lnTo>
                  <a:lnTo>
                    <a:pt x="45" y="185"/>
                  </a:lnTo>
                  <a:lnTo>
                    <a:pt x="42" y="184"/>
                  </a:lnTo>
                  <a:lnTo>
                    <a:pt x="28" y="172"/>
                  </a:lnTo>
                  <a:lnTo>
                    <a:pt x="17" y="159"/>
                  </a:lnTo>
                  <a:lnTo>
                    <a:pt x="16" y="156"/>
                  </a:lnTo>
                  <a:lnTo>
                    <a:pt x="7" y="140"/>
                  </a:lnTo>
                  <a:lnTo>
                    <a:pt x="2" y="122"/>
                  </a:lnTo>
                  <a:lnTo>
                    <a:pt x="1" y="120"/>
                  </a:lnTo>
                  <a:lnTo>
                    <a:pt x="0" y="101"/>
                  </a:lnTo>
                  <a:lnTo>
                    <a:pt x="1" y="82"/>
                  </a:lnTo>
                  <a:lnTo>
                    <a:pt x="2" y="79"/>
                  </a:lnTo>
                  <a:lnTo>
                    <a:pt x="7" y="62"/>
                  </a:lnTo>
                  <a:lnTo>
                    <a:pt x="16" y="45"/>
                  </a:lnTo>
                  <a:lnTo>
                    <a:pt x="17" y="43"/>
                  </a:lnTo>
                  <a:lnTo>
                    <a:pt x="28" y="29"/>
                  </a:lnTo>
                  <a:lnTo>
                    <a:pt x="42" y="18"/>
                  </a:lnTo>
                  <a:lnTo>
                    <a:pt x="45" y="17"/>
                  </a:lnTo>
                  <a:lnTo>
                    <a:pt x="61" y="8"/>
                  </a:lnTo>
                  <a:lnTo>
                    <a:pt x="79" y="3"/>
                  </a:lnTo>
                  <a:lnTo>
                    <a:pt x="81" y="1"/>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Calibri Light" charset="0"/>
                <a:ea typeface="Calibri Light" charset="0"/>
                <a:cs typeface="Calibri Light" charset="0"/>
              </a:endParaRPr>
            </a:p>
          </p:txBody>
        </p:sp>
      </p:grpSp>
    </p:spTree>
    <p:extLst>
      <p:ext uri="{BB962C8B-B14F-4D97-AF65-F5344CB8AC3E}">
        <p14:creationId xmlns:p14="http://schemas.microsoft.com/office/powerpoint/2010/main" val="146515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F574-C24F-4B32-A091-5E9BE38910F3}"/>
              </a:ext>
            </a:extLst>
          </p:cNvPr>
          <p:cNvSpPr>
            <a:spLocks noGrp="1"/>
          </p:cNvSpPr>
          <p:nvPr>
            <p:ph type="title"/>
          </p:nvPr>
        </p:nvSpPr>
        <p:spPr>
          <a:xfrm>
            <a:off x="550452" y="852071"/>
            <a:ext cx="9531927" cy="1325563"/>
          </a:xfrm>
        </p:spPr>
        <p:txBody>
          <a:bodyPr>
            <a:normAutofit/>
          </a:bodyPr>
          <a:lstStyle/>
          <a:p>
            <a:r>
              <a:rPr lang="en-US" sz="2400" dirty="0"/>
              <a:t>Enforcement</a:t>
            </a:r>
          </a:p>
        </p:txBody>
      </p:sp>
      <p:pic>
        <p:nvPicPr>
          <p:cNvPr id="5" name="Picture 4">
            <a:extLst>
              <a:ext uri="{FF2B5EF4-FFF2-40B4-BE49-F238E27FC236}">
                <a16:creationId xmlns:a16="http://schemas.microsoft.com/office/drawing/2014/main" id="{BD14343F-9F50-46D4-9677-1225240B15C8}"/>
              </a:ext>
            </a:extLst>
          </p:cNvPr>
          <p:cNvPicPr>
            <a:picLocks noChangeAspect="1"/>
          </p:cNvPicPr>
          <p:nvPr/>
        </p:nvPicPr>
        <p:blipFill>
          <a:blip r:embed="rId2"/>
          <a:stretch>
            <a:fillRect/>
          </a:stretch>
        </p:blipFill>
        <p:spPr>
          <a:xfrm>
            <a:off x="5513364" y="1200043"/>
            <a:ext cx="6553200" cy="5038725"/>
          </a:xfrm>
          <a:prstGeom prst="rect">
            <a:avLst/>
          </a:prstGeom>
        </p:spPr>
      </p:pic>
      <p:pic>
        <p:nvPicPr>
          <p:cNvPr id="6" name="Picture 5">
            <a:extLst>
              <a:ext uri="{FF2B5EF4-FFF2-40B4-BE49-F238E27FC236}">
                <a16:creationId xmlns:a16="http://schemas.microsoft.com/office/drawing/2014/main" id="{578D2FB4-92F5-4FFD-8BA1-1A3FE6384D10}"/>
              </a:ext>
            </a:extLst>
          </p:cNvPr>
          <p:cNvPicPr>
            <a:picLocks noChangeAspect="1"/>
          </p:cNvPicPr>
          <p:nvPr/>
        </p:nvPicPr>
        <p:blipFill>
          <a:blip r:embed="rId3"/>
          <a:stretch>
            <a:fillRect/>
          </a:stretch>
        </p:blipFill>
        <p:spPr>
          <a:xfrm>
            <a:off x="415143" y="2771335"/>
            <a:ext cx="5295647" cy="2221010"/>
          </a:xfrm>
          <a:prstGeom prst="rect">
            <a:avLst/>
          </a:prstGeom>
        </p:spPr>
      </p:pic>
    </p:spTree>
    <p:extLst>
      <p:ext uri="{BB962C8B-B14F-4D97-AF65-F5344CB8AC3E}">
        <p14:creationId xmlns:p14="http://schemas.microsoft.com/office/powerpoint/2010/main" val="41096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reeform 43">
            <a:extLst>
              <a:ext uri="{FF2B5EF4-FFF2-40B4-BE49-F238E27FC236}">
                <a16:creationId xmlns:a16="http://schemas.microsoft.com/office/drawing/2014/main" id="{7C3A536D-2AA0-4BC9-BDE9-CA4EF2761328}"/>
              </a:ext>
            </a:extLst>
          </p:cNvPr>
          <p:cNvSpPr>
            <a:spLocks/>
          </p:cNvSpPr>
          <p:nvPr/>
        </p:nvSpPr>
        <p:spPr bwMode="auto">
          <a:xfrm>
            <a:off x="4983800" y="3199296"/>
            <a:ext cx="2227159" cy="2225777"/>
          </a:xfrm>
          <a:custGeom>
            <a:avLst/>
            <a:gdLst>
              <a:gd name="T0" fmla="*/ 1735 w 3228"/>
              <a:gd name="T1" fmla="*/ 3 h 3226"/>
              <a:gd name="T2" fmla="*/ 1968 w 3228"/>
              <a:gd name="T3" fmla="*/ 39 h 3226"/>
              <a:gd name="T4" fmla="*/ 2189 w 3228"/>
              <a:gd name="T5" fmla="*/ 105 h 3226"/>
              <a:gd name="T6" fmla="*/ 2396 w 3228"/>
              <a:gd name="T7" fmla="*/ 202 h 3226"/>
              <a:gd name="T8" fmla="*/ 2586 w 3228"/>
              <a:gd name="T9" fmla="*/ 324 h 3226"/>
              <a:gd name="T10" fmla="*/ 2756 w 3228"/>
              <a:gd name="T11" fmla="*/ 472 h 3226"/>
              <a:gd name="T12" fmla="*/ 2904 w 3228"/>
              <a:gd name="T13" fmla="*/ 642 h 3226"/>
              <a:gd name="T14" fmla="*/ 3026 w 3228"/>
              <a:gd name="T15" fmla="*/ 832 h 3226"/>
              <a:gd name="T16" fmla="*/ 3123 w 3228"/>
              <a:gd name="T17" fmla="*/ 1038 h 3226"/>
              <a:gd name="T18" fmla="*/ 3189 w 3228"/>
              <a:gd name="T19" fmla="*/ 1260 h 3226"/>
              <a:gd name="T20" fmla="*/ 3223 w 3228"/>
              <a:gd name="T21" fmla="*/ 1493 h 3226"/>
              <a:gd name="T22" fmla="*/ 3223 w 3228"/>
              <a:gd name="T23" fmla="*/ 1733 h 3226"/>
              <a:gd name="T24" fmla="*/ 3189 w 3228"/>
              <a:gd name="T25" fmla="*/ 1967 h 3226"/>
              <a:gd name="T26" fmla="*/ 3123 w 3228"/>
              <a:gd name="T27" fmla="*/ 2188 h 3226"/>
              <a:gd name="T28" fmla="*/ 3026 w 3228"/>
              <a:gd name="T29" fmla="*/ 2394 h 3226"/>
              <a:gd name="T30" fmla="*/ 2904 w 3228"/>
              <a:gd name="T31" fmla="*/ 2583 h 3226"/>
              <a:gd name="T32" fmla="*/ 2756 w 3228"/>
              <a:gd name="T33" fmla="*/ 2753 h 3226"/>
              <a:gd name="T34" fmla="*/ 2586 w 3228"/>
              <a:gd name="T35" fmla="*/ 2901 h 3226"/>
              <a:gd name="T36" fmla="*/ 2396 w 3228"/>
              <a:gd name="T37" fmla="*/ 3025 h 3226"/>
              <a:gd name="T38" fmla="*/ 2189 w 3228"/>
              <a:gd name="T39" fmla="*/ 3121 h 3226"/>
              <a:gd name="T40" fmla="*/ 1968 w 3228"/>
              <a:gd name="T41" fmla="*/ 3188 h 3226"/>
              <a:gd name="T42" fmla="*/ 1735 w 3228"/>
              <a:gd name="T43" fmla="*/ 3222 h 3226"/>
              <a:gd name="T44" fmla="*/ 1493 w 3228"/>
              <a:gd name="T45" fmla="*/ 3222 h 3226"/>
              <a:gd name="T46" fmla="*/ 1260 w 3228"/>
              <a:gd name="T47" fmla="*/ 3188 h 3226"/>
              <a:gd name="T48" fmla="*/ 1039 w 3228"/>
              <a:gd name="T49" fmla="*/ 3121 h 3226"/>
              <a:gd name="T50" fmla="*/ 832 w 3228"/>
              <a:gd name="T51" fmla="*/ 3025 h 3226"/>
              <a:gd name="T52" fmla="*/ 642 w 3228"/>
              <a:gd name="T53" fmla="*/ 2901 h 3226"/>
              <a:gd name="T54" fmla="*/ 472 w 3228"/>
              <a:gd name="T55" fmla="*/ 2753 h 3226"/>
              <a:gd name="T56" fmla="*/ 324 w 3228"/>
              <a:gd name="T57" fmla="*/ 2583 h 3226"/>
              <a:gd name="T58" fmla="*/ 202 w 3228"/>
              <a:gd name="T59" fmla="*/ 2394 h 3226"/>
              <a:gd name="T60" fmla="*/ 105 w 3228"/>
              <a:gd name="T61" fmla="*/ 2188 h 3226"/>
              <a:gd name="T62" fmla="*/ 39 w 3228"/>
              <a:gd name="T63" fmla="*/ 1967 h 3226"/>
              <a:gd name="T64" fmla="*/ 5 w 3228"/>
              <a:gd name="T65" fmla="*/ 1733 h 3226"/>
              <a:gd name="T66" fmla="*/ 5 w 3228"/>
              <a:gd name="T67" fmla="*/ 1493 h 3226"/>
              <a:gd name="T68" fmla="*/ 39 w 3228"/>
              <a:gd name="T69" fmla="*/ 1260 h 3226"/>
              <a:gd name="T70" fmla="*/ 105 w 3228"/>
              <a:gd name="T71" fmla="*/ 1038 h 3226"/>
              <a:gd name="T72" fmla="*/ 202 w 3228"/>
              <a:gd name="T73" fmla="*/ 832 h 3226"/>
              <a:gd name="T74" fmla="*/ 324 w 3228"/>
              <a:gd name="T75" fmla="*/ 642 h 3226"/>
              <a:gd name="T76" fmla="*/ 472 w 3228"/>
              <a:gd name="T77" fmla="*/ 472 h 3226"/>
              <a:gd name="T78" fmla="*/ 642 w 3228"/>
              <a:gd name="T79" fmla="*/ 324 h 3226"/>
              <a:gd name="T80" fmla="*/ 832 w 3228"/>
              <a:gd name="T81" fmla="*/ 202 h 3226"/>
              <a:gd name="T82" fmla="*/ 1039 w 3228"/>
              <a:gd name="T83" fmla="*/ 105 h 3226"/>
              <a:gd name="T84" fmla="*/ 1260 w 3228"/>
              <a:gd name="T85" fmla="*/ 39 h 3226"/>
              <a:gd name="T86" fmla="*/ 1493 w 3228"/>
              <a:gd name="T87" fmla="*/ 3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8" h="3226">
                <a:moveTo>
                  <a:pt x="1614" y="0"/>
                </a:moveTo>
                <a:lnTo>
                  <a:pt x="1735" y="3"/>
                </a:lnTo>
                <a:lnTo>
                  <a:pt x="1853" y="17"/>
                </a:lnTo>
                <a:lnTo>
                  <a:pt x="1968" y="39"/>
                </a:lnTo>
                <a:lnTo>
                  <a:pt x="2080" y="68"/>
                </a:lnTo>
                <a:lnTo>
                  <a:pt x="2189" y="105"/>
                </a:lnTo>
                <a:lnTo>
                  <a:pt x="2295" y="150"/>
                </a:lnTo>
                <a:lnTo>
                  <a:pt x="2396" y="202"/>
                </a:lnTo>
                <a:lnTo>
                  <a:pt x="2493" y="260"/>
                </a:lnTo>
                <a:lnTo>
                  <a:pt x="2586" y="324"/>
                </a:lnTo>
                <a:lnTo>
                  <a:pt x="2673" y="396"/>
                </a:lnTo>
                <a:lnTo>
                  <a:pt x="2756" y="472"/>
                </a:lnTo>
                <a:lnTo>
                  <a:pt x="2832" y="554"/>
                </a:lnTo>
                <a:lnTo>
                  <a:pt x="2904" y="642"/>
                </a:lnTo>
                <a:lnTo>
                  <a:pt x="2968" y="735"/>
                </a:lnTo>
                <a:lnTo>
                  <a:pt x="3026" y="832"/>
                </a:lnTo>
                <a:lnTo>
                  <a:pt x="3079" y="933"/>
                </a:lnTo>
                <a:lnTo>
                  <a:pt x="3123" y="1038"/>
                </a:lnTo>
                <a:lnTo>
                  <a:pt x="3159" y="1146"/>
                </a:lnTo>
                <a:lnTo>
                  <a:pt x="3189" y="1260"/>
                </a:lnTo>
                <a:lnTo>
                  <a:pt x="3210" y="1375"/>
                </a:lnTo>
                <a:lnTo>
                  <a:pt x="3223" y="1493"/>
                </a:lnTo>
                <a:lnTo>
                  <a:pt x="3228" y="1613"/>
                </a:lnTo>
                <a:lnTo>
                  <a:pt x="3223" y="1733"/>
                </a:lnTo>
                <a:lnTo>
                  <a:pt x="3210" y="1851"/>
                </a:lnTo>
                <a:lnTo>
                  <a:pt x="3189" y="1967"/>
                </a:lnTo>
                <a:lnTo>
                  <a:pt x="3159" y="2079"/>
                </a:lnTo>
                <a:lnTo>
                  <a:pt x="3123" y="2188"/>
                </a:lnTo>
                <a:lnTo>
                  <a:pt x="3079" y="2294"/>
                </a:lnTo>
                <a:lnTo>
                  <a:pt x="3026" y="2394"/>
                </a:lnTo>
                <a:lnTo>
                  <a:pt x="2968" y="2491"/>
                </a:lnTo>
                <a:lnTo>
                  <a:pt x="2904" y="2583"/>
                </a:lnTo>
                <a:lnTo>
                  <a:pt x="2832" y="2671"/>
                </a:lnTo>
                <a:lnTo>
                  <a:pt x="2756" y="2753"/>
                </a:lnTo>
                <a:lnTo>
                  <a:pt x="2673" y="2831"/>
                </a:lnTo>
                <a:lnTo>
                  <a:pt x="2586" y="2901"/>
                </a:lnTo>
                <a:lnTo>
                  <a:pt x="2493" y="2967"/>
                </a:lnTo>
                <a:lnTo>
                  <a:pt x="2396" y="3025"/>
                </a:lnTo>
                <a:lnTo>
                  <a:pt x="2295" y="3076"/>
                </a:lnTo>
                <a:lnTo>
                  <a:pt x="2189" y="3121"/>
                </a:lnTo>
                <a:lnTo>
                  <a:pt x="2080" y="3158"/>
                </a:lnTo>
                <a:lnTo>
                  <a:pt x="1968" y="3188"/>
                </a:lnTo>
                <a:lnTo>
                  <a:pt x="1853" y="3209"/>
                </a:lnTo>
                <a:lnTo>
                  <a:pt x="1735" y="3222"/>
                </a:lnTo>
                <a:lnTo>
                  <a:pt x="1614" y="3226"/>
                </a:lnTo>
                <a:lnTo>
                  <a:pt x="1493" y="3222"/>
                </a:lnTo>
                <a:lnTo>
                  <a:pt x="1375" y="3209"/>
                </a:lnTo>
                <a:lnTo>
                  <a:pt x="1260" y="3188"/>
                </a:lnTo>
                <a:lnTo>
                  <a:pt x="1148" y="3158"/>
                </a:lnTo>
                <a:lnTo>
                  <a:pt x="1039" y="3121"/>
                </a:lnTo>
                <a:lnTo>
                  <a:pt x="933" y="3076"/>
                </a:lnTo>
                <a:lnTo>
                  <a:pt x="832" y="3025"/>
                </a:lnTo>
                <a:lnTo>
                  <a:pt x="735" y="2967"/>
                </a:lnTo>
                <a:lnTo>
                  <a:pt x="642" y="2901"/>
                </a:lnTo>
                <a:lnTo>
                  <a:pt x="555" y="2831"/>
                </a:lnTo>
                <a:lnTo>
                  <a:pt x="472" y="2753"/>
                </a:lnTo>
                <a:lnTo>
                  <a:pt x="396" y="2671"/>
                </a:lnTo>
                <a:lnTo>
                  <a:pt x="324" y="2583"/>
                </a:lnTo>
                <a:lnTo>
                  <a:pt x="260" y="2491"/>
                </a:lnTo>
                <a:lnTo>
                  <a:pt x="202" y="2394"/>
                </a:lnTo>
                <a:lnTo>
                  <a:pt x="149" y="2294"/>
                </a:lnTo>
                <a:lnTo>
                  <a:pt x="105" y="2188"/>
                </a:lnTo>
                <a:lnTo>
                  <a:pt x="69" y="2079"/>
                </a:lnTo>
                <a:lnTo>
                  <a:pt x="39" y="1967"/>
                </a:lnTo>
                <a:lnTo>
                  <a:pt x="18" y="1851"/>
                </a:lnTo>
                <a:lnTo>
                  <a:pt x="5" y="1733"/>
                </a:lnTo>
                <a:lnTo>
                  <a:pt x="0" y="1613"/>
                </a:lnTo>
                <a:lnTo>
                  <a:pt x="5" y="1493"/>
                </a:lnTo>
                <a:lnTo>
                  <a:pt x="18" y="1375"/>
                </a:lnTo>
                <a:lnTo>
                  <a:pt x="39" y="1260"/>
                </a:lnTo>
                <a:lnTo>
                  <a:pt x="69" y="1146"/>
                </a:lnTo>
                <a:lnTo>
                  <a:pt x="105" y="1038"/>
                </a:lnTo>
                <a:lnTo>
                  <a:pt x="149" y="933"/>
                </a:lnTo>
                <a:lnTo>
                  <a:pt x="202" y="832"/>
                </a:lnTo>
                <a:lnTo>
                  <a:pt x="260" y="735"/>
                </a:lnTo>
                <a:lnTo>
                  <a:pt x="324" y="642"/>
                </a:lnTo>
                <a:lnTo>
                  <a:pt x="396" y="554"/>
                </a:lnTo>
                <a:lnTo>
                  <a:pt x="472" y="472"/>
                </a:lnTo>
                <a:lnTo>
                  <a:pt x="555" y="396"/>
                </a:lnTo>
                <a:lnTo>
                  <a:pt x="642" y="324"/>
                </a:lnTo>
                <a:lnTo>
                  <a:pt x="735" y="260"/>
                </a:lnTo>
                <a:lnTo>
                  <a:pt x="832" y="202"/>
                </a:lnTo>
                <a:lnTo>
                  <a:pt x="933" y="150"/>
                </a:lnTo>
                <a:lnTo>
                  <a:pt x="1039" y="105"/>
                </a:lnTo>
                <a:lnTo>
                  <a:pt x="1148" y="68"/>
                </a:lnTo>
                <a:lnTo>
                  <a:pt x="1260" y="39"/>
                </a:lnTo>
                <a:lnTo>
                  <a:pt x="1375" y="17"/>
                </a:lnTo>
                <a:lnTo>
                  <a:pt x="1493" y="3"/>
                </a:lnTo>
                <a:lnTo>
                  <a:pt x="1614" y="0"/>
                </a:lnTo>
                <a:close/>
              </a:path>
            </a:pathLst>
          </a:custGeom>
          <a:solidFill>
            <a:sysClr val="window" lastClr="FFFFFF"/>
          </a:solidFill>
          <a:ln w="0">
            <a:noFill/>
            <a:prstDash val="solid"/>
            <a:round/>
            <a:headEnd/>
            <a:tailEnd/>
          </a:ln>
          <a:effectLst>
            <a:outerShdw blurRad="381000" dist="1905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1" name="Freeform 44">
            <a:extLst>
              <a:ext uri="{FF2B5EF4-FFF2-40B4-BE49-F238E27FC236}">
                <a16:creationId xmlns:a16="http://schemas.microsoft.com/office/drawing/2014/main" id="{C2A04840-BF24-4380-BEFF-60E8E420FE47}"/>
              </a:ext>
            </a:extLst>
          </p:cNvPr>
          <p:cNvSpPr>
            <a:spLocks/>
          </p:cNvSpPr>
          <p:nvPr/>
        </p:nvSpPr>
        <p:spPr bwMode="auto">
          <a:xfrm>
            <a:off x="5791270" y="3571904"/>
            <a:ext cx="1485177" cy="1498500"/>
          </a:xfrm>
          <a:custGeom>
            <a:avLst/>
            <a:gdLst>
              <a:gd name="T0" fmla="*/ 1403 w 2582"/>
              <a:gd name="T1" fmla="*/ 4 h 2581"/>
              <a:gd name="T2" fmla="*/ 1616 w 2582"/>
              <a:gd name="T3" fmla="*/ 42 h 2581"/>
              <a:gd name="T4" fmla="*/ 1818 w 2582"/>
              <a:gd name="T5" fmla="*/ 112 h 2581"/>
              <a:gd name="T6" fmla="*/ 2002 w 2582"/>
              <a:gd name="T7" fmla="*/ 213 h 2581"/>
              <a:gd name="T8" fmla="*/ 2166 w 2582"/>
              <a:gd name="T9" fmla="*/ 341 h 2581"/>
              <a:gd name="T10" fmla="*/ 2308 w 2582"/>
              <a:gd name="T11" fmla="*/ 495 h 2581"/>
              <a:gd name="T12" fmla="*/ 2423 w 2582"/>
              <a:gd name="T13" fmla="*/ 670 h 2581"/>
              <a:gd name="T14" fmla="*/ 2509 w 2582"/>
              <a:gd name="T15" fmla="*/ 862 h 2581"/>
              <a:gd name="T16" fmla="*/ 2563 w 2582"/>
              <a:gd name="T17" fmla="*/ 1070 h 2581"/>
              <a:gd name="T18" fmla="*/ 2582 w 2582"/>
              <a:gd name="T19" fmla="*/ 1290 h 2581"/>
              <a:gd name="T20" fmla="*/ 2563 w 2582"/>
              <a:gd name="T21" fmla="*/ 1510 h 2581"/>
              <a:gd name="T22" fmla="*/ 2509 w 2582"/>
              <a:gd name="T23" fmla="*/ 1719 h 2581"/>
              <a:gd name="T24" fmla="*/ 2423 w 2582"/>
              <a:gd name="T25" fmla="*/ 1911 h 2581"/>
              <a:gd name="T26" fmla="*/ 2308 w 2582"/>
              <a:gd name="T27" fmla="*/ 2086 h 2581"/>
              <a:gd name="T28" fmla="*/ 2166 w 2582"/>
              <a:gd name="T29" fmla="*/ 2239 h 2581"/>
              <a:gd name="T30" fmla="*/ 2002 w 2582"/>
              <a:gd name="T31" fmla="*/ 2368 h 2581"/>
              <a:gd name="T32" fmla="*/ 1818 w 2582"/>
              <a:gd name="T33" fmla="*/ 2469 h 2581"/>
              <a:gd name="T34" fmla="*/ 1616 w 2582"/>
              <a:gd name="T35" fmla="*/ 2539 h 2581"/>
              <a:gd name="T36" fmla="*/ 1403 w 2582"/>
              <a:gd name="T37" fmla="*/ 2575 h 2581"/>
              <a:gd name="T38" fmla="*/ 1179 w 2582"/>
              <a:gd name="T39" fmla="*/ 2575 h 2581"/>
              <a:gd name="T40" fmla="*/ 966 w 2582"/>
              <a:gd name="T41" fmla="*/ 2539 h 2581"/>
              <a:gd name="T42" fmla="*/ 764 w 2582"/>
              <a:gd name="T43" fmla="*/ 2469 h 2581"/>
              <a:gd name="T44" fmla="*/ 580 w 2582"/>
              <a:gd name="T45" fmla="*/ 2368 h 2581"/>
              <a:gd name="T46" fmla="*/ 416 w 2582"/>
              <a:gd name="T47" fmla="*/ 2239 h 2581"/>
              <a:gd name="T48" fmla="*/ 274 w 2582"/>
              <a:gd name="T49" fmla="*/ 2086 h 2581"/>
              <a:gd name="T50" fmla="*/ 159 w 2582"/>
              <a:gd name="T51" fmla="*/ 1911 h 2581"/>
              <a:gd name="T52" fmla="*/ 73 w 2582"/>
              <a:gd name="T53" fmla="*/ 1719 h 2581"/>
              <a:gd name="T54" fmla="*/ 19 w 2582"/>
              <a:gd name="T55" fmla="*/ 1510 h 2581"/>
              <a:gd name="T56" fmla="*/ 0 w 2582"/>
              <a:gd name="T57" fmla="*/ 1290 h 2581"/>
              <a:gd name="T58" fmla="*/ 19 w 2582"/>
              <a:gd name="T59" fmla="*/ 1070 h 2581"/>
              <a:gd name="T60" fmla="*/ 73 w 2582"/>
              <a:gd name="T61" fmla="*/ 862 h 2581"/>
              <a:gd name="T62" fmla="*/ 159 w 2582"/>
              <a:gd name="T63" fmla="*/ 670 h 2581"/>
              <a:gd name="T64" fmla="*/ 274 w 2582"/>
              <a:gd name="T65" fmla="*/ 495 h 2581"/>
              <a:gd name="T66" fmla="*/ 416 w 2582"/>
              <a:gd name="T67" fmla="*/ 341 h 2581"/>
              <a:gd name="T68" fmla="*/ 580 w 2582"/>
              <a:gd name="T69" fmla="*/ 213 h 2581"/>
              <a:gd name="T70" fmla="*/ 764 w 2582"/>
              <a:gd name="T71" fmla="*/ 112 h 2581"/>
              <a:gd name="T72" fmla="*/ 966 w 2582"/>
              <a:gd name="T73" fmla="*/ 42 h 2581"/>
              <a:gd name="T74" fmla="*/ 1179 w 2582"/>
              <a:gd name="T75" fmla="*/ 4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2" h="2581">
                <a:moveTo>
                  <a:pt x="1291" y="0"/>
                </a:moveTo>
                <a:lnTo>
                  <a:pt x="1403" y="4"/>
                </a:lnTo>
                <a:lnTo>
                  <a:pt x="1512" y="18"/>
                </a:lnTo>
                <a:lnTo>
                  <a:pt x="1616" y="42"/>
                </a:lnTo>
                <a:lnTo>
                  <a:pt x="1719" y="71"/>
                </a:lnTo>
                <a:lnTo>
                  <a:pt x="1818" y="112"/>
                </a:lnTo>
                <a:lnTo>
                  <a:pt x="1912" y="158"/>
                </a:lnTo>
                <a:lnTo>
                  <a:pt x="2002" y="213"/>
                </a:lnTo>
                <a:lnTo>
                  <a:pt x="2087" y="274"/>
                </a:lnTo>
                <a:lnTo>
                  <a:pt x="2166" y="341"/>
                </a:lnTo>
                <a:lnTo>
                  <a:pt x="2241" y="415"/>
                </a:lnTo>
                <a:lnTo>
                  <a:pt x="2308" y="495"/>
                </a:lnTo>
                <a:lnTo>
                  <a:pt x="2369" y="579"/>
                </a:lnTo>
                <a:lnTo>
                  <a:pt x="2423" y="670"/>
                </a:lnTo>
                <a:lnTo>
                  <a:pt x="2470" y="764"/>
                </a:lnTo>
                <a:lnTo>
                  <a:pt x="2509" y="862"/>
                </a:lnTo>
                <a:lnTo>
                  <a:pt x="2541" y="964"/>
                </a:lnTo>
                <a:lnTo>
                  <a:pt x="2563" y="1070"/>
                </a:lnTo>
                <a:lnTo>
                  <a:pt x="2578" y="1179"/>
                </a:lnTo>
                <a:lnTo>
                  <a:pt x="2582" y="1290"/>
                </a:lnTo>
                <a:lnTo>
                  <a:pt x="2578" y="1401"/>
                </a:lnTo>
                <a:lnTo>
                  <a:pt x="2563" y="1510"/>
                </a:lnTo>
                <a:lnTo>
                  <a:pt x="2541" y="1616"/>
                </a:lnTo>
                <a:lnTo>
                  <a:pt x="2509" y="1719"/>
                </a:lnTo>
                <a:lnTo>
                  <a:pt x="2470" y="1817"/>
                </a:lnTo>
                <a:lnTo>
                  <a:pt x="2423" y="1911"/>
                </a:lnTo>
                <a:lnTo>
                  <a:pt x="2369" y="2001"/>
                </a:lnTo>
                <a:lnTo>
                  <a:pt x="2308" y="2086"/>
                </a:lnTo>
                <a:lnTo>
                  <a:pt x="2241" y="2165"/>
                </a:lnTo>
                <a:lnTo>
                  <a:pt x="2166" y="2239"/>
                </a:lnTo>
                <a:lnTo>
                  <a:pt x="2087" y="2307"/>
                </a:lnTo>
                <a:lnTo>
                  <a:pt x="2002" y="2368"/>
                </a:lnTo>
                <a:lnTo>
                  <a:pt x="1912" y="2421"/>
                </a:lnTo>
                <a:lnTo>
                  <a:pt x="1818" y="2469"/>
                </a:lnTo>
                <a:lnTo>
                  <a:pt x="1719" y="2508"/>
                </a:lnTo>
                <a:lnTo>
                  <a:pt x="1616" y="2539"/>
                </a:lnTo>
                <a:lnTo>
                  <a:pt x="1512" y="2562"/>
                </a:lnTo>
                <a:lnTo>
                  <a:pt x="1403" y="2575"/>
                </a:lnTo>
                <a:lnTo>
                  <a:pt x="1291" y="2581"/>
                </a:lnTo>
                <a:lnTo>
                  <a:pt x="1179" y="2575"/>
                </a:lnTo>
                <a:lnTo>
                  <a:pt x="1070" y="2562"/>
                </a:lnTo>
                <a:lnTo>
                  <a:pt x="966" y="2539"/>
                </a:lnTo>
                <a:lnTo>
                  <a:pt x="863" y="2508"/>
                </a:lnTo>
                <a:lnTo>
                  <a:pt x="764" y="2469"/>
                </a:lnTo>
                <a:lnTo>
                  <a:pt x="670" y="2421"/>
                </a:lnTo>
                <a:lnTo>
                  <a:pt x="580" y="2368"/>
                </a:lnTo>
                <a:lnTo>
                  <a:pt x="495" y="2307"/>
                </a:lnTo>
                <a:lnTo>
                  <a:pt x="416" y="2239"/>
                </a:lnTo>
                <a:lnTo>
                  <a:pt x="341" y="2165"/>
                </a:lnTo>
                <a:lnTo>
                  <a:pt x="274" y="2086"/>
                </a:lnTo>
                <a:lnTo>
                  <a:pt x="213" y="2001"/>
                </a:lnTo>
                <a:lnTo>
                  <a:pt x="159" y="1911"/>
                </a:lnTo>
                <a:lnTo>
                  <a:pt x="112" y="1817"/>
                </a:lnTo>
                <a:lnTo>
                  <a:pt x="73" y="1719"/>
                </a:lnTo>
                <a:lnTo>
                  <a:pt x="41" y="1616"/>
                </a:lnTo>
                <a:lnTo>
                  <a:pt x="19" y="1510"/>
                </a:lnTo>
                <a:lnTo>
                  <a:pt x="4" y="1401"/>
                </a:lnTo>
                <a:lnTo>
                  <a:pt x="0" y="1290"/>
                </a:lnTo>
                <a:lnTo>
                  <a:pt x="4" y="1179"/>
                </a:lnTo>
                <a:lnTo>
                  <a:pt x="19" y="1070"/>
                </a:lnTo>
                <a:lnTo>
                  <a:pt x="41" y="964"/>
                </a:lnTo>
                <a:lnTo>
                  <a:pt x="73" y="862"/>
                </a:lnTo>
                <a:lnTo>
                  <a:pt x="112" y="764"/>
                </a:lnTo>
                <a:lnTo>
                  <a:pt x="159" y="670"/>
                </a:lnTo>
                <a:lnTo>
                  <a:pt x="213" y="579"/>
                </a:lnTo>
                <a:lnTo>
                  <a:pt x="274" y="495"/>
                </a:lnTo>
                <a:lnTo>
                  <a:pt x="341" y="415"/>
                </a:lnTo>
                <a:lnTo>
                  <a:pt x="416" y="341"/>
                </a:lnTo>
                <a:lnTo>
                  <a:pt x="495" y="274"/>
                </a:lnTo>
                <a:lnTo>
                  <a:pt x="580" y="213"/>
                </a:lnTo>
                <a:lnTo>
                  <a:pt x="670" y="158"/>
                </a:lnTo>
                <a:lnTo>
                  <a:pt x="764" y="112"/>
                </a:lnTo>
                <a:lnTo>
                  <a:pt x="863" y="71"/>
                </a:lnTo>
                <a:lnTo>
                  <a:pt x="966" y="42"/>
                </a:lnTo>
                <a:lnTo>
                  <a:pt x="1070" y="18"/>
                </a:lnTo>
                <a:lnTo>
                  <a:pt x="1179" y="4"/>
                </a:lnTo>
                <a:lnTo>
                  <a:pt x="1291" y="0"/>
                </a:lnTo>
                <a:close/>
              </a:path>
            </a:pathLst>
          </a:custGeom>
          <a:solidFill>
            <a:srgbClr val="2D97CB">
              <a:lumMod val="20000"/>
              <a:lumOff val="80000"/>
            </a:srgbClr>
          </a:solidFill>
          <a:ln w="0">
            <a:noFill/>
            <a:prstDash val="solid"/>
            <a:round/>
            <a:headEnd/>
            <a:tailEnd/>
          </a:ln>
          <a:effectLst>
            <a:outerShdw blurRad="381000" dist="190500" dir="2700000" algn="tl" rotWithShape="0">
              <a:prstClr val="black">
                <a:alpha val="27000"/>
              </a:prstClr>
            </a:outerShdw>
          </a:effectLst>
        </p:spPr>
        <p:txBody>
          <a:bodyPr vert="horz" wrap="square" lIns="91440" tIns="45720" rIns="91440" bIns="45720" numCol="1" anchor="ctr" anchorCtr="0" compatLnSpc="1">
            <a:prstTxWarp prst="textNoShape">
              <a:avLst/>
            </a:prstTxWarp>
          </a:bodyPr>
          <a:lstStyle/>
          <a:p>
            <a:pPr marL="0" marR="0" lvl="0" indent="0" algn="r" defTabSz="1218987"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dirty="0">
                <a:ln>
                  <a:noFill/>
                </a:ln>
                <a:solidFill>
                  <a:prstClr val="black"/>
                </a:solidFill>
                <a:effectLst/>
                <a:uLnTx/>
                <a:uFillTx/>
                <a:latin typeface="Calibri"/>
              </a:rPr>
              <a:t>Security      </a:t>
            </a:r>
          </a:p>
        </p:txBody>
      </p:sp>
      <p:sp>
        <p:nvSpPr>
          <p:cNvPr id="212" name="Freeform 44">
            <a:extLst>
              <a:ext uri="{FF2B5EF4-FFF2-40B4-BE49-F238E27FC236}">
                <a16:creationId xmlns:a16="http://schemas.microsoft.com/office/drawing/2014/main" id="{0B49227A-C135-4536-9F41-439752EB160B}"/>
              </a:ext>
            </a:extLst>
          </p:cNvPr>
          <p:cNvSpPr>
            <a:spLocks/>
          </p:cNvSpPr>
          <p:nvPr/>
        </p:nvSpPr>
        <p:spPr bwMode="auto">
          <a:xfrm>
            <a:off x="4789729" y="3545435"/>
            <a:ext cx="1488968" cy="1521280"/>
          </a:xfrm>
          <a:custGeom>
            <a:avLst/>
            <a:gdLst>
              <a:gd name="T0" fmla="*/ 1403 w 2582"/>
              <a:gd name="T1" fmla="*/ 4 h 2581"/>
              <a:gd name="T2" fmla="*/ 1616 w 2582"/>
              <a:gd name="T3" fmla="*/ 42 h 2581"/>
              <a:gd name="T4" fmla="*/ 1818 w 2582"/>
              <a:gd name="T5" fmla="*/ 112 h 2581"/>
              <a:gd name="T6" fmla="*/ 2002 w 2582"/>
              <a:gd name="T7" fmla="*/ 213 h 2581"/>
              <a:gd name="T8" fmla="*/ 2166 w 2582"/>
              <a:gd name="T9" fmla="*/ 341 h 2581"/>
              <a:gd name="T10" fmla="*/ 2308 w 2582"/>
              <a:gd name="T11" fmla="*/ 495 h 2581"/>
              <a:gd name="T12" fmla="*/ 2423 w 2582"/>
              <a:gd name="T13" fmla="*/ 670 h 2581"/>
              <a:gd name="T14" fmla="*/ 2509 w 2582"/>
              <a:gd name="T15" fmla="*/ 862 h 2581"/>
              <a:gd name="T16" fmla="*/ 2563 w 2582"/>
              <a:gd name="T17" fmla="*/ 1070 h 2581"/>
              <a:gd name="T18" fmla="*/ 2582 w 2582"/>
              <a:gd name="T19" fmla="*/ 1290 h 2581"/>
              <a:gd name="T20" fmla="*/ 2563 w 2582"/>
              <a:gd name="T21" fmla="*/ 1510 h 2581"/>
              <a:gd name="T22" fmla="*/ 2509 w 2582"/>
              <a:gd name="T23" fmla="*/ 1719 h 2581"/>
              <a:gd name="T24" fmla="*/ 2423 w 2582"/>
              <a:gd name="T25" fmla="*/ 1911 h 2581"/>
              <a:gd name="T26" fmla="*/ 2308 w 2582"/>
              <a:gd name="T27" fmla="*/ 2086 h 2581"/>
              <a:gd name="T28" fmla="*/ 2166 w 2582"/>
              <a:gd name="T29" fmla="*/ 2239 h 2581"/>
              <a:gd name="T30" fmla="*/ 2002 w 2582"/>
              <a:gd name="T31" fmla="*/ 2368 h 2581"/>
              <a:gd name="T32" fmla="*/ 1818 w 2582"/>
              <a:gd name="T33" fmla="*/ 2469 h 2581"/>
              <a:gd name="T34" fmla="*/ 1616 w 2582"/>
              <a:gd name="T35" fmla="*/ 2539 h 2581"/>
              <a:gd name="T36" fmla="*/ 1403 w 2582"/>
              <a:gd name="T37" fmla="*/ 2575 h 2581"/>
              <a:gd name="T38" fmla="*/ 1179 w 2582"/>
              <a:gd name="T39" fmla="*/ 2575 h 2581"/>
              <a:gd name="T40" fmla="*/ 966 w 2582"/>
              <a:gd name="T41" fmla="*/ 2539 h 2581"/>
              <a:gd name="T42" fmla="*/ 764 w 2582"/>
              <a:gd name="T43" fmla="*/ 2469 h 2581"/>
              <a:gd name="T44" fmla="*/ 580 w 2582"/>
              <a:gd name="T45" fmla="*/ 2368 h 2581"/>
              <a:gd name="T46" fmla="*/ 416 w 2582"/>
              <a:gd name="T47" fmla="*/ 2239 h 2581"/>
              <a:gd name="T48" fmla="*/ 274 w 2582"/>
              <a:gd name="T49" fmla="*/ 2086 h 2581"/>
              <a:gd name="T50" fmla="*/ 159 w 2582"/>
              <a:gd name="T51" fmla="*/ 1911 h 2581"/>
              <a:gd name="T52" fmla="*/ 73 w 2582"/>
              <a:gd name="T53" fmla="*/ 1719 h 2581"/>
              <a:gd name="T54" fmla="*/ 19 w 2582"/>
              <a:gd name="T55" fmla="*/ 1510 h 2581"/>
              <a:gd name="T56" fmla="*/ 0 w 2582"/>
              <a:gd name="T57" fmla="*/ 1290 h 2581"/>
              <a:gd name="T58" fmla="*/ 19 w 2582"/>
              <a:gd name="T59" fmla="*/ 1070 h 2581"/>
              <a:gd name="T60" fmla="*/ 73 w 2582"/>
              <a:gd name="T61" fmla="*/ 862 h 2581"/>
              <a:gd name="T62" fmla="*/ 159 w 2582"/>
              <a:gd name="T63" fmla="*/ 670 h 2581"/>
              <a:gd name="T64" fmla="*/ 274 w 2582"/>
              <a:gd name="T65" fmla="*/ 495 h 2581"/>
              <a:gd name="T66" fmla="*/ 416 w 2582"/>
              <a:gd name="T67" fmla="*/ 341 h 2581"/>
              <a:gd name="T68" fmla="*/ 580 w 2582"/>
              <a:gd name="T69" fmla="*/ 213 h 2581"/>
              <a:gd name="T70" fmla="*/ 764 w 2582"/>
              <a:gd name="T71" fmla="*/ 112 h 2581"/>
              <a:gd name="T72" fmla="*/ 966 w 2582"/>
              <a:gd name="T73" fmla="*/ 42 h 2581"/>
              <a:gd name="T74" fmla="*/ 1179 w 2582"/>
              <a:gd name="T75" fmla="*/ 4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2" h="2581">
                <a:moveTo>
                  <a:pt x="1291" y="0"/>
                </a:moveTo>
                <a:lnTo>
                  <a:pt x="1403" y="4"/>
                </a:lnTo>
                <a:lnTo>
                  <a:pt x="1512" y="18"/>
                </a:lnTo>
                <a:lnTo>
                  <a:pt x="1616" y="42"/>
                </a:lnTo>
                <a:lnTo>
                  <a:pt x="1719" y="71"/>
                </a:lnTo>
                <a:lnTo>
                  <a:pt x="1818" y="112"/>
                </a:lnTo>
                <a:lnTo>
                  <a:pt x="1912" y="158"/>
                </a:lnTo>
                <a:lnTo>
                  <a:pt x="2002" y="213"/>
                </a:lnTo>
                <a:lnTo>
                  <a:pt x="2087" y="274"/>
                </a:lnTo>
                <a:lnTo>
                  <a:pt x="2166" y="341"/>
                </a:lnTo>
                <a:lnTo>
                  <a:pt x="2241" y="415"/>
                </a:lnTo>
                <a:lnTo>
                  <a:pt x="2308" y="495"/>
                </a:lnTo>
                <a:lnTo>
                  <a:pt x="2369" y="579"/>
                </a:lnTo>
                <a:lnTo>
                  <a:pt x="2423" y="670"/>
                </a:lnTo>
                <a:lnTo>
                  <a:pt x="2470" y="764"/>
                </a:lnTo>
                <a:lnTo>
                  <a:pt x="2509" y="862"/>
                </a:lnTo>
                <a:lnTo>
                  <a:pt x="2541" y="964"/>
                </a:lnTo>
                <a:lnTo>
                  <a:pt x="2563" y="1070"/>
                </a:lnTo>
                <a:lnTo>
                  <a:pt x="2578" y="1179"/>
                </a:lnTo>
                <a:lnTo>
                  <a:pt x="2582" y="1290"/>
                </a:lnTo>
                <a:lnTo>
                  <a:pt x="2578" y="1401"/>
                </a:lnTo>
                <a:lnTo>
                  <a:pt x="2563" y="1510"/>
                </a:lnTo>
                <a:lnTo>
                  <a:pt x="2541" y="1616"/>
                </a:lnTo>
                <a:lnTo>
                  <a:pt x="2509" y="1719"/>
                </a:lnTo>
                <a:lnTo>
                  <a:pt x="2470" y="1817"/>
                </a:lnTo>
                <a:lnTo>
                  <a:pt x="2423" y="1911"/>
                </a:lnTo>
                <a:lnTo>
                  <a:pt x="2369" y="2001"/>
                </a:lnTo>
                <a:lnTo>
                  <a:pt x="2308" y="2086"/>
                </a:lnTo>
                <a:lnTo>
                  <a:pt x="2241" y="2165"/>
                </a:lnTo>
                <a:lnTo>
                  <a:pt x="2166" y="2239"/>
                </a:lnTo>
                <a:lnTo>
                  <a:pt x="2087" y="2307"/>
                </a:lnTo>
                <a:lnTo>
                  <a:pt x="2002" y="2368"/>
                </a:lnTo>
                <a:lnTo>
                  <a:pt x="1912" y="2421"/>
                </a:lnTo>
                <a:lnTo>
                  <a:pt x="1818" y="2469"/>
                </a:lnTo>
                <a:lnTo>
                  <a:pt x="1719" y="2508"/>
                </a:lnTo>
                <a:lnTo>
                  <a:pt x="1616" y="2539"/>
                </a:lnTo>
                <a:lnTo>
                  <a:pt x="1512" y="2562"/>
                </a:lnTo>
                <a:lnTo>
                  <a:pt x="1403" y="2575"/>
                </a:lnTo>
                <a:lnTo>
                  <a:pt x="1291" y="2581"/>
                </a:lnTo>
                <a:lnTo>
                  <a:pt x="1179" y="2575"/>
                </a:lnTo>
                <a:lnTo>
                  <a:pt x="1070" y="2562"/>
                </a:lnTo>
                <a:lnTo>
                  <a:pt x="966" y="2539"/>
                </a:lnTo>
                <a:lnTo>
                  <a:pt x="863" y="2508"/>
                </a:lnTo>
                <a:lnTo>
                  <a:pt x="764" y="2469"/>
                </a:lnTo>
                <a:lnTo>
                  <a:pt x="670" y="2421"/>
                </a:lnTo>
                <a:lnTo>
                  <a:pt x="580" y="2368"/>
                </a:lnTo>
                <a:lnTo>
                  <a:pt x="495" y="2307"/>
                </a:lnTo>
                <a:lnTo>
                  <a:pt x="416" y="2239"/>
                </a:lnTo>
                <a:lnTo>
                  <a:pt x="341" y="2165"/>
                </a:lnTo>
                <a:lnTo>
                  <a:pt x="274" y="2086"/>
                </a:lnTo>
                <a:lnTo>
                  <a:pt x="213" y="2001"/>
                </a:lnTo>
                <a:lnTo>
                  <a:pt x="159" y="1911"/>
                </a:lnTo>
                <a:lnTo>
                  <a:pt x="112" y="1817"/>
                </a:lnTo>
                <a:lnTo>
                  <a:pt x="73" y="1719"/>
                </a:lnTo>
                <a:lnTo>
                  <a:pt x="41" y="1616"/>
                </a:lnTo>
                <a:lnTo>
                  <a:pt x="19" y="1510"/>
                </a:lnTo>
                <a:lnTo>
                  <a:pt x="4" y="1401"/>
                </a:lnTo>
                <a:lnTo>
                  <a:pt x="0" y="1290"/>
                </a:lnTo>
                <a:lnTo>
                  <a:pt x="4" y="1179"/>
                </a:lnTo>
                <a:lnTo>
                  <a:pt x="19" y="1070"/>
                </a:lnTo>
                <a:lnTo>
                  <a:pt x="41" y="964"/>
                </a:lnTo>
                <a:lnTo>
                  <a:pt x="73" y="862"/>
                </a:lnTo>
                <a:lnTo>
                  <a:pt x="112" y="764"/>
                </a:lnTo>
                <a:lnTo>
                  <a:pt x="159" y="670"/>
                </a:lnTo>
                <a:lnTo>
                  <a:pt x="213" y="579"/>
                </a:lnTo>
                <a:lnTo>
                  <a:pt x="274" y="495"/>
                </a:lnTo>
                <a:lnTo>
                  <a:pt x="341" y="415"/>
                </a:lnTo>
                <a:lnTo>
                  <a:pt x="416" y="341"/>
                </a:lnTo>
                <a:lnTo>
                  <a:pt x="495" y="274"/>
                </a:lnTo>
                <a:lnTo>
                  <a:pt x="580" y="213"/>
                </a:lnTo>
                <a:lnTo>
                  <a:pt x="670" y="158"/>
                </a:lnTo>
                <a:lnTo>
                  <a:pt x="764" y="112"/>
                </a:lnTo>
                <a:lnTo>
                  <a:pt x="863" y="71"/>
                </a:lnTo>
                <a:lnTo>
                  <a:pt x="966" y="42"/>
                </a:lnTo>
                <a:lnTo>
                  <a:pt x="1070" y="18"/>
                </a:lnTo>
                <a:lnTo>
                  <a:pt x="1179" y="4"/>
                </a:lnTo>
                <a:lnTo>
                  <a:pt x="1291" y="0"/>
                </a:lnTo>
                <a:close/>
              </a:path>
            </a:pathLst>
          </a:custGeom>
          <a:solidFill>
            <a:sysClr val="window" lastClr="FFFFFF">
              <a:lumMod val="85000"/>
              <a:alpha val="47000"/>
            </a:sysClr>
          </a:solidFill>
          <a:ln w="0">
            <a:noFill/>
            <a:prstDash val="solid"/>
            <a:round/>
            <a:headEnd/>
            <a:tailEnd/>
          </a:ln>
          <a:effectLst>
            <a:outerShdw blurRad="381000" dist="190500" dir="2700000" algn="tl" rotWithShape="0">
              <a:prstClr val="black">
                <a:alpha val="27000"/>
              </a:prstClr>
            </a:outerShdw>
          </a:effectLst>
        </p:spPr>
        <p:txBody>
          <a:bodyPr vert="horz" wrap="square" lIns="91440" tIns="45720" rIns="91440" bIns="45720" numCol="1" anchor="ctr" anchorCtr="0" compatLnSpc="1">
            <a:prstTxWarp prst="textNoShape">
              <a:avLst/>
            </a:prstTxWarp>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dirty="0">
                <a:ln>
                  <a:noFill/>
                </a:ln>
                <a:solidFill>
                  <a:prstClr val="black"/>
                </a:solidFill>
                <a:effectLst/>
                <a:uLnTx/>
                <a:uFillTx/>
                <a:latin typeface="Calibri"/>
              </a:rPr>
              <a:t>   Compliance</a:t>
            </a:r>
          </a:p>
        </p:txBody>
      </p:sp>
      <p:sp>
        <p:nvSpPr>
          <p:cNvPr id="213" name="Freeform 45">
            <a:extLst>
              <a:ext uri="{FF2B5EF4-FFF2-40B4-BE49-F238E27FC236}">
                <a16:creationId xmlns:a16="http://schemas.microsoft.com/office/drawing/2014/main" id="{8EB11801-911D-405A-BDCC-DB5FB739D14C}"/>
              </a:ext>
            </a:extLst>
          </p:cNvPr>
          <p:cNvSpPr>
            <a:spLocks/>
          </p:cNvSpPr>
          <p:nvPr/>
        </p:nvSpPr>
        <p:spPr bwMode="auto">
          <a:xfrm>
            <a:off x="6096000" y="2618358"/>
            <a:ext cx="1200513" cy="510562"/>
          </a:xfrm>
          <a:custGeom>
            <a:avLst/>
            <a:gdLst>
              <a:gd name="T0" fmla="*/ 0 w 1739"/>
              <a:gd name="T1" fmla="*/ 0 h 739"/>
              <a:gd name="T2" fmla="*/ 62 w 1739"/>
              <a:gd name="T3" fmla="*/ 0 h 739"/>
              <a:gd name="T4" fmla="*/ 188 w 1739"/>
              <a:gd name="T5" fmla="*/ 6 h 739"/>
              <a:gd name="T6" fmla="*/ 250 w 1739"/>
              <a:gd name="T7" fmla="*/ 12 h 739"/>
              <a:gd name="T8" fmla="*/ 373 w 1739"/>
              <a:gd name="T9" fmla="*/ 27 h 739"/>
              <a:gd name="T10" fmla="*/ 492 w 1739"/>
              <a:gd name="T11" fmla="*/ 49 h 739"/>
              <a:gd name="T12" fmla="*/ 498 w 1739"/>
              <a:gd name="T13" fmla="*/ 49 h 739"/>
              <a:gd name="T14" fmla="*/ 616 w 1739"/>
              <a:gd name="T15" fmla="*/ 78 h 739"/>
              <a:gd name="T16" fmla="*/ 733 w 1739"/>
              <a:gd name="T17" fmla="*/ 110 h 739"/>
              <a:gd name="T18" fmla="*/ 846 w 1739"/>
              <a:gd name="T19" fmla="*/ 148 h 739"/>
              <a:gd name="T20" fmla="*/ 957 w 1739"/>
              <a:gd name="T21" fmla="*/ 192 h 739"/>
              <a:gd name="T22" fmla="*/ 1066 w 1739"/>
              <a:gd name="T23" fmla="*/ 240 h 739"/>
              <a:gd name="T24" fmla="*/ 1170 w 1739"/>
              <a:gd name="T25" fmla="*/ 294 h 739"/>
              <a:gd name="T26" fmla="*/ 1273 w 1739"/>
              <a:gd name="T27" fmla="*/ 354 h 739"/>
              <a:gd name="T28" fmla="*/ 1372 w 1739"/>
              <a:gd name="T29" fmla="*/ 416 h 739"/>
              <a:gd name="T30" fmla="*/ 1378 w 1739"/>
              <a:gd name="T31" fmla="*/ 421 h 739"/>
              <a:gd name="T32" fmla="*/ 1473 w 1739"/>
              <a:gd name="T33" fmla="*/ 488 h 739"/>
              <a:gd name="T34" fmla="*/ 1566 w 1739"/>
              <a:gd name="T35" fmla="*/ 561 h 739"/>
              <a:gd name="T36" fmla="*/ 1654 w 1739"/>
              <a:gd name="T37" fmla="*/ 637 h 739"/>
              <a:gd name="T38" fmla="*/ 1739 w 1739"/>
              <a:gd name="T39" fmla="*/ 719 h 739"/>
              <a:gd name="T40" fmla="*/ 1719 w 1739"/>
              <a:gd name="T41" fmla="*/ 739 h 739"/>
              <a:gd name="T42" fmla="*/ 1633 w 1739"/>
              <a:gd name="T43" fmla="*/ 656 h 739"/>
              <a:gd name="T44" fmla="*/ 1545 w 1739"/>
              <a:gd name="T45" fmla="*/ 580 h 739"/>
              <a:gd name="T46" fmla="*/ 1452 w 1739"/>
              <a:gd name="T47" fmla="*/ 507 h 739"/>
              <a:gd name="T48" fmla="*/ 1358 w 1739"/>
              <a:gd name="T49" fmla="*/ 442 h 739"/>
              <a:gd name="T50" fmla="*/ 1263 w 1739"/>
              <a:gd name="T51" fmla="*/ 380 h 739"/>
              <a:gd name="T52" fmla="*/ 1160 w 1739"/>
              <a:gd name="T53" fmla="*/ 321 h 739"/>
              <a:gd name="T54" fmla="*/ 1055 w 1739"/>
              <a:gd name="T55" fmla="*/ 267 h 739"/>
              <a:gd name="T56" fmla="*/ 946 w 1739"/>
              <a:gd name="T57" fmla="*/ 219 h 739"/>
              <a:gd name="T58" fmla="*/ 836 w 1739"/>
              <a:gd name="T59" fmla="*/ 174 h 739"/>
              <a:gd name="T60" fmla="*/ 722 w 1739"/>
              <a:gd name="T61" fmla="*/ 137 h 739"/>
              <a:gd name="T62" fmla="*/ 606 w 1739"/>
              <a:gd name="T63" fmla="*/ 104 h 739"/>
              <a:gd name="T64" fmla="*/ 492 w 1739"/>
              <a:gd name="T65" fmla="*/ 78 h 739"/>
              <a:gd name="T66" fmla="*/ 492 w 1739"/>
              <a:gd name="T67" fmla="*/ 78 h 739"/>
              <a:gd name="T68" fmla="*/ 373 w 1739"/>
              <a:gd name="T69" fmla="*/ 55 h 739"/>
              <a:gd name="T70" fmla="*/ 250 w 1739"/>
              <a:gd name="T71" fmla="*/ 40 h 739"/>
              <a:gd name="T72" fmla="*/ 188 w 1739"/>
              <a:gd name="T73" fmla="*/ 34 h 739"/>
              <a:gd name="T74" fmla="*/ 62 w 1739"/>
              <a:gd name="T75" fmla="*/ 28 h 739"/>
              <a:gd name="T76" fmla="*/ 0 w 1739"/>
              <a:gd name="T77" fmla="*/ 28 h 739"/>
              <a:gd name="T78" fmla="*/ 0 w 1739"/>
              <a:gd name="T7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9" h="739">
                <a:moveTo>
                  <a:pt x="0" y="0"/>
                </a:moveTo>
                <a:lnTo>
                  <a:pt x="62" y="0"/>
                </a:lnTo>
                <a:lnTo>
                  <a:pt x="188" y="6"/>
                </a:lnTo>
                <a:lnTo>
                  <a:pt x="250" y="12"/>
                </a:lnTo>
                <a:lnTo>
                  <a:pt x="373" y="27"/>
                </a:lnTo>
                <a:lnTo>
                  <a:pt x="492" y="49"/>
                </a:lnTo>
                <a:lnTo>
                  <a:pt x="498" y="49"/>
                </a:lnTo>
                <a:lnTo>
                  <a:pt x="616" y="78"/>
                </a:lnTo>
                <a:lnTo>
                  <a:pt x="733" y="110"/>
                </a:lnTo>
                <a:lnTo>
                  <a:pt x="846" y="148"/>
                </a:lnTo>
                <a:lnTo>
                  <a:pt x="957" y="192"/>
                </a:lnTo>
                <a:lnTo>
                  <a:pt x="1066" y="240"/>
                </a:lnTo>
                <a:lnTo>
                  <a:pt x="1170" y="294"/>
                </a:lnTo>
                <a:lnTo>
                  <a:pt x="1273" y="354"/>
                </a:lnTo>
                <a:lnTo>
                  <a:pt x="1372" y="416"/>
                </a:lnTo>
                <a:lnTo>
                  <a:pt x="1378" y="421"/>
                </a:lnTo>
                <a:lnTo>
                  <a:pt x="1473" y="488"/>
                </a:lnTo>
                <a:lnTo>
                  <a:pt x="1566" y="561"/>
                </a:lnTo>
                <a:lnTo>
                  <a:pt x="1654" y="637"/>
                </a:lnTo>
                <a:lnTo>
                  <a:pt x="1739" y="719"/>
                </a:lnTo>
                <a:lnTo>
                  <a:pt x="1719" y="739"/>
                </a:lnTo>
                <a:lnTo>
                  <a:pt x="1633" y="656"/>
                </a:lnTo>
                <a:lnTo>
                  <a:pt x="1545" y="580"/>
                </a:lnTo>
                <a:lnTo>
                  <a:pt x="1452" y="507"/>
                </a:lnTo>
                <a:lnTo>
                  <a:pt x="1358" y="442"/>
                </a:lnTo>
                <a:lnTo>
                  <a:pt x="1263" y="380"/>
                </a:lnTo>
                <a:lnTo>
                  <a:pt x="1160" y="321"/>
                </a:lnTo>
                <a:lnTo>
                  <a:pt x="1055" y="267"/>
                </a:lnTo>
                <a:lnTo>
                  <a:pt x="946" y="219"/>
                </a:lnTo>
                <a:lnTo>
                  <a:pt x="836" y="174"/>
                </a:lnTo>
                <a:lnTo>
                  <a:pt x="722" y="137"/>
                </a:lnTo>
                <a:lnTo>
                  <a:pt x="606" y="104"/>
                </a:lnTo>
                <a:lnTo>
                  <a:pt x="492" y="78"/>
                </a:lnTo>
                <a:lnTo>
                  <a:pt x="492" y="78"/>
                </a:lnTo>
                <a:lnTo>
                  <a:pt x="373" y="55"/>
                </a:lnTo>
                <a:lnTo>
                  <a:pt x="250" y="40"/>
                </a:lnTo>
                <a:lnTo>
                  <a:pt x="188" y="34"/>
                </a:lnTo>
                <a:lnTo>
                  <a:pt x="62" y="28"/>
                </a:lnTo>
                <a:lnTo>
                  <a:pt x="0" y="28"/>
                </a:lnTo>
                <a:lnTo>
                  <a:pt x="0" y="0"/>
                </a:lnTo>
                <a:close/>
              </a:path>
            </a:pathLst>
          </a:custGeom>
          <a:solidFill>
            <a:srgbClr val="EA222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4" name="Freeform 46">
            <a:extLst>
              <a:ext uri="{FF2B5EF4-FFF2-40B4-BE49-F238E27FC236}">
                <a16:creationId xmlns:a16="http://schemas.microsoft.com/office/drawing/2014/main" id="{70227606-4612-4397-9B88-DD41447C74B2}"/>
              </a:ext>
            </a:extLst>
          </p:cNvPr>
          <p:cNvSpPr>
            <a:spLocks/>
          </p:cNvSpPr>
          <p:nvPr/>
        </p:nvSpPr>
        <p:spPr bwMode="auto">
          <a:xfrm>
            <a:off x="4402860" y="3115122"/>
            <a:ext cx="510564" cy="1197752"/>
          </a:xfrm>
          <a:custGeom>
            <a:avLst/>
            <a:gdLst>
              <a:gd name="T0" fmla="*/ 720 w 739"/>
              <a:gd name="T1" fmla="*/ 0 h 1735"/>
              <a:gd name="T2" fmla="*/ 739 w 739"/>
              <a:gd name="T3" fmla="*/ 20 h 1735"/>
              <a:gd name="T4" fmla="*/ 657 w 739"/>
              <a:gd name="T5" fmla="*/ 103 h 1735"/>
              <a:gd name="T6" fmla="*/ 581 w 739"/>
              <a:gd name="T7" fmla="*/ 193 h 1735"/>
              <a:gd name="T8" fmla="*/ 508 w 739"/>
              <a:gd name="T9" fmla="*/ 284 h 1735"/>
              <a:gd name="T10" fmla="*/ 442 w 739"/>
              <a:gd name="T11" fmla="*/ 378 h 1735"/>
              <a:gd name="T12" fmla="*/ 381 w 739"/>
              <a:gd name="T13" fmla="*/ 475 h 1735"/>
              <a:gd name="T14" fmla="*/ 321 w 739"/>
              <a:gd name="T15" fmla="*/ 578 h 1735"/>
              <a:gd name="T16" fmla="*/ 267 w 739"/>
              <a:gd name="T17" fmla="*/ 682 h 1735"/>
              <a:gd name="T18" fmla="*/ 219 w 739"/>
              <a:gd name="T19" fmla="*/ 791 h 1735"/>
              <a:gd name="T20" fmla="*/ 175 w 739"/>
              <a:gd name="T21" fmla="*/ 901 h 1735"/>
              <a:gd name="T22" fmla="*/ 137 w 739"/>
              <a:gd name="T23" fmla="*/ 1015 h 1735"/>
              <a:gd name="T24" fmla="*/ 105 w 739"/>
              <a:gd name="T25" fmla="*/ 1131 h 1735"/>
              <a:gd name="T26" fmla="*/ 78 w 739"/>
              <a:gd name="T27" fmla="*/ 1243 h 1735"/>
              <a:gd name="T28" fmla="*/ 78 w 739"/>
              <a:gd name="T29" fmla="*/ 1243 h 1735"/>
              <a:gd name="T30" fmla="*/ 55 w 739"/>
              <a:gd name="T31" fmla="*/ 1364 h 1735"/>
              <a:gd name="T32" fmla="*/ 40 w 739"/>
              <a:gd name="T33" fmla="*/ 1486 h 1735"/>
              <a:gd name="T34" fmla="*/ 34 w 739"/>
              <a:gd name="T35" fmla="*/ 1547 h 1735"/>
              <a:gd name="T36" fmla="*/ 28 w 739"/>
              <a:gd name="T37" fmla="*/ 1673 h 1735"/>
              <a:gd name="T38" fmla="*/ 28 w 739"/>
              <a:gd name="T39" fmla="*/ 1735 h 1735"/>
              <a:gd name="T40" fmla="*/ 0 w 739"/>
              <a:gd name="T41" fmla="*/ 1735 h 1735"/>
              <a:gd name="T42" fmla="*/ 0 w 739"/>
              <a:gd name="T43" fmla="*/ 1673 h 1735"/>
              <a:gd name="T44" fmla="*/ 6 w 739"/>
              <a:gd name="T45" fmla="*/ 1547 h 1735"/>
              <a:gd name="T46" fmla="*/ 12 w 739"/>
              <a:gd name="T47" fmla="*/ 1486 h 1735"/>
              <a:gd name="T48" fmla="*/ 27 w 739"/>
              <a:gd name="T49" fmla="*/ 1364 h 1735"/>
              <a:gd name="T50" fmla="*/ 49 w 739"/>
              <a:gd name="T51" fmla="*/ 1243 h 1735"/>
              <a:gd name="T52" fmla="*/ 49 w 739"/>
              <a:gd name="T53" fmla="*/ 1239 h 1735"/>
              <a:gd name="T54" fmla="*/ 78 w 739"/>
              <a:gd name="T55" fmla="*/ 1121 h 1735"/>
              <a:gd name="T56" fmla="*/ 110 w 739"/>
              <a:gd name="T57" fmla="*/ 1004 h 1735"/>
              <a:gd name="T58" fmla="*/ 148 w 739"/>
              <a:gd name="T59" fmla="*/ 891 h 1735"/>
              <a:gd name="T60" fmla="*/ 193 w 739"/>
              <a:gd name="T61" fmla="*/ 781 h 1735"/>
              <a:gd name="T62" fmla="*/ 240 w 739"/>
              <a:gd name="T63" fmla="*/ 672 h 1735"/>
              <a:gd name="T64" fmla="*/ 294 w 739"/>
              <a:gd name="T65" fmla="*/ 567 h 1735"/>
              <a:gd name="T66" fmla="*/ 354 w 739"/>
              <a:gd name="T67" fmla="*/ 464 h 1735"/>
              <a:gd name="T68" fmla="*/ 417 w 739"/>
              <a:gd name="T69" fmla="*/ 366 h 1735"/>
              <a:gd name="T70" fmla="*/ 421 w 739"/>
              <a:gd name="T71" fmla="*/ 361 h 1735"/>
              <a:gd name="T72" fmla="*/ 488 w 739"/>
              <a:gd name="T73" fmla="*/ 264 h 1735"/>
              <a:gd name="T74" fmla="*/ 561 w 739"/>
              <a:gd name="T75" fmla="*/ 173 h 1735"/>
              <a:gd name="T76" fmla="*/ 638 w 739"/>
              <a:gd name="T77" fmla="*/ 84 h 1735"/>
              <a:gd name="T78" fmla="*/ 720 w 739"/>
              <a:gd name="T7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9" h="1735">
                <a:moveTo>
                  <a:pt x="720" y="0"/>
                </a:moveTo>
                <a:lnTo>
                  <a:pt x="739" y="20"/>
                </a:lnTo>
                <a:lnTo>
                  <a:pt x="657" y="103"/>
                </a:lnTo>
                <a:lnTo>
                  <a:pt x="581" y="193"/>
                </a:lnTo>
                <a:lnTo>
                  <a:pt x="508" y="284"/>
                </a:lnTo>
                <a:lnTo>
                  <a:pt x="442" y="378"/>
                </a:lnTo>
                <a:lnTo>
                  <a:pt x="381" y="475"/>
                </a:lnTo>
                <a:lnTo>
                  <a:pt x="321" y="578"/>
                </a:lnTo>
                <a:lnTo>
                  <a:pt x="267" y="682"/>
                </a:lnTo>
                <a:lnTo>
                  <a:pt x="219" y="791"/>
                </a:lnTo>
                <a:lnTo>
                  <a:pt x="175" y="901"/>
                </a:lnTo>
                <a:lnTo>
                  <a:pt x="137" y="1015"/>
                </a:lnTo>
                <a:lnTo>
                  <a:pt x="105" y="1131"/>
                </a:lnTo>
                <a:lnTo>
                  <a:pt x="78" y="1243"/>
                </a:lnTo>
                <a:lnTo>
                  <a:pt x="78" y="1243"/>
                </a:lnTo>
                <a:lnTo>
                  <a:pt x="55" y="1364"/>
                </a:lnTo>
                <a:lnTo>
                  <a:pt x="40" y="1486"/>
                </a:lnTo>
                <a:lnTo>
                  <a:pt x="34" y="1547"/>
                </a:lnTo>
                <a:lnTo>
                  <a:pt x="28" y="1673"/>
                </a:lnTo>
                <a:lnTo>
                  <a:pt x="28" y="1735"/>
                </a:lnTo>
                <a:lnTo>
                  <a:pt x="0" y="1735"/>
                </a:lnTo>
                <a:lnTo>
                  <a:pt x="0" y="1673"/>
                </a:lnTo>
                <a:lnTo>
                  <a:pt x="6" y="1547"/>
                </a:lnTo>
                <a:lnTo>
                  <a:pt x="12" y="1486"/>
                </a:lnTo>
                <a:lnTo>
                  <a:pt x="27" y="1364"/>
                </a:lnTo>
                <a:lnTo>
                  <a:pt x="49" y="1243"/>
                </a:lnTo>
                <a:lnTo>
                  <a:pt x="49" y="1239"/>
                </a:lnTo>
                <a:lnTo>
                  <a:pt x="78" y="1121"/>
                </a:lnTo>
                <a:lnTo>
                  <a:pt x="110" y="1004"/>
                </a:lnTo>
                <a:lnTo>
                  <a:pt x="148" y="891"/>
                </a:lnTo>
                <a:lnTo>
                  <a:pt x="193" y="781"/>
                </a:lnTo>
                <a:lnTo>
                  <a:pt x="240" y="672"/>
                </a:lnTo>
                <a:lnTo>
                  <a:pt x="294" y="567"/>
                </a:lnTo>
                <a:lnTo>
                  <a:pt x="354" y="464"/>
                </a:lnTo>
                <a:lnTo>
                  <a:pt x="417" y="366"/>
                </a:lnTo>
                <a:lnTo>
                  <a:pt x="421" y="361"/>
                </a:lnTo>
                <a:lnTo>
                  <a:pt x="488" y="264"/>
                </a:lnTo>
                <a:lnTo>
                  <a:pt x="561" y="173"/>
                </a:lnTo>
                <a:lnTo>
                  <a:pt x="638" y="84"/>
                </a:lnTo>
                <a:lnTo>
                  <a:pt x="720" y="0"/>
                </a:lnTo>
                <a:close/>
              </a:path>
            </a:pathLst>
          </a:custGeom>
          <a:solidFill>
            <a:srgbClr val="F6AC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5" name="Freeform 47">
            <a:extLst>
              <a:ext uri="{FF2B5EF4-FFF2-40B4-BE49-F238E27FC236}">
                <a16:creationId xmlns:a16="http://schemas.microsoft.com/office/drawing/2014/main" id="{4DAC016F-607A-4A5A-B96C-2D4CD72F2428}"/>
              </a:ext>
            </a:extLst>
          </p:cNvPr>
          <p:cNvSpPr>
            <a:spLocks/>
          </p:cNvSpPr>
          <p:nvPr/>
        </p:nvSpPr>
        <p:spPr bwMode="auto">
          <a:xfrm>
            <a:off x="7282713" y="3115122"/>
            <a:ext cx="509184" cy="1197752"/>
          </a:xfrm>
          <a:custGeom>
            <a:avLst/>
            <a:gdLst>
              <a:gd name="T0" fmla="*/ 20 w 738"/>
              <a:gd name="T1" fmla="*/ 0 h 1735"/>
              <a:gd name="T2" fmla="*/ 100 w 738"/>
              <a:gd name="T3" fmla="*/ 84 h 1735"/>
              <a:gd name="T4" fmla="*/ 178 w 738"/>
              <a:gd name="T5" fmla="*/ 173 h 1735"/>
              <a:gd name="T6" fmla="*/ 250 w 738"/>
              <a:gd name="T7" fmla="*/ 264 h 1735"/>
              <a:gd name="T8" fmla="*/ 318 w 738"/>
              <a:gd name="T9" fmla="*/ 361 h 1735"/>
              <a:gd name="T10" fmla="*/ 321 w 738"/>
              <a:gd name="T11" fmla="*/ 366 h 1735"/>
              <a:gd name="T12" fmla="*/ 384 w 738"/>
              <a:gd name="T13" fmla="*/ 464 h 1735"/>
              <a:gd name="T14" fmla="*/ 444 w 738"/>
              <a:gd name="T15" fmla="*/ 567 h 1735"/>
              <a:gd name="T16" fmla="*/ 498 w 738"/>
              <a:gd name="T17" fmla="*/ 672 h 1735"/>
              <a:gd name="T18" fmla="*/ 547 w 738"/>
              <a:gd name="T19" fmla="*/ 781 h 1735"/>
              <a:gd name="T20" fmla="*/ 590 w 738"/>
              <a:gd name="T21" fmla="*/ 891 h 1735"/>
              <a:gd name="T22" fmla="*/ 629 w 738"/>
              <a:gd name="T23" fmla="*/ 1004 h 1735"/>
              <a:gd name="T24" fmla="*/ 662 w 738"/>
              <a:gd name="T25" fmla="*/ 1121 h 1735"/>
              <a:gd name="T26" fmla="*/ 689 w 738"/>
              <a:gd name="T27" fmla="*/ 1239 h 1735"/>
              <a:gd name="T28" fmla="*/ 689 w 738"/>
              <a:gd name="T29" fmla="*/ 1243 h 1735"/>
              <a:gd name="T30" fmla="*/ 711 w 738"/>
              <a:gd name="T31" fmla="*/ 1364 h 1735"/>
              <a:gd name="T32" fmla="*/ 726 w 738"/>
              <a:gd name="T33" fmla="*/ 1486 h 1735"/>
              <a:gd name="T34" fmla="*/ 732 w 738"/>
              <a:gd name="T35" fmla="*/ 1547 h 1735"/>
              <a:gd name="T36" fmla="*/ 738 w 738"/>
              <a:gd name="T37" fmla="*/ 1673 h 1735"/>
              <a:gd name="T38" fmla="*/ 738 w 738"/>
              <a:gd name="T39" fmla="*/ 1692 h 1735"/>
              <a:gd name="T40" fmla="*/ 738 w 738"/>
              <a:gd name="T41" fmla="*/ 1735 h 1735"/>
              <a:gd name="T42" fmla="*/ 711 w 738"/>
              <a:gd name="T43" fmla="*/ 1735 h 1735"/>
              <a:gd name="T44" fmla="*/ 710 w 738"/>
              <a:gd name="T45" fmla="*/ 1673 h 1735"/>
              <a:gd name="T46" fmla="*/ 704 w 738"/>
              <a:gd name="T47" fmla="*/ 1547 h 1735"/>
              <a:gd name="T48" fmla="*/ 698 w 738"/>
              <a:gd name="T49" fmla="*/ 1486 h 1735"/>
              <a:gd name="T50" fmla="*/ 683 w 738"/>
              <a:gd name="T51" fmla="*/ 1364 h 1735"/>
              <a:gd name="T52" fmla="*/ 660 w 738"/>
              <a:gd name="T53" fmla="*/ 1243 h 1735"/>
              <a:gd name="T54" fmla="*/ 660 w 738"/>
              <a:gd name="T55" fmla="*/ 1243 h 1735"/>
              <a:gd name="T56" fmla="*/ 635 w 738"/>
              <a:gd name="T57" fmla="*/ 1131 h 1735"/>
              <a:gd name="T58" fmla="*/ 602 w 738"/>
              <a:gd name="T59" fmla="*/ 1015 h 1735"/>
              <a:gd name="T60" fmla="*/ 563 w 738"/>
              <a:gd name="T61" fmla="*/ 901 h 1735"/>
              <a:gd name="T62" fmla="*/ 520 w 738"/>
              <a:gd name="T63" fmla="*/ 791 h 1735"/>
              <a:gd name="T64" fmla="*/ 471 w 738"/>
              <a:gd name="T65" fmla="*/ 682 h 1735"/>
              <a:gd name="T66" fmla="*/ 417 w 738"/>
              <a:gd name="T67" fmla="*/ 578 h 1735"/>
              <a:gd name="T68" fmla="*/ 357 w 738"/>
              <a:gd name="T69" fmla="*/ 475 h 1735"/>
              <a:gd name="T70" fmla="*/ 296 w 738"/>
              <a:gd name="T71" fmla="*/ 379 h 1735"/>
              <a:gd name="T72" fmla="*/ 229 w 738"/>
              <a:gd name="T73" fmla="*/ 284 h 1735"/>
              <a:gd name="T74" fmla="*/ 157 w 738"/>
              <a:gd name="T75" fmla="*/ 193 h 1735"/>
              <a:gd name="T76" fmla="*/ 80 w 738"/>
              <a:gd name="T77" fmla="*/ 103 h 1735"/>
              <a:gd name="T78" fmla="*/ 0 w 738"/>
              <a:gd name="T79" fmla="*/ 20 h 1735"/>
              <a:gd name="T80" fmla="*/ 20 w 738"/>
              <a:gd name="T81"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1735">
                <a:moveTo>
                  <a:pt x="20" y="0"/>
                </a:moveTo>
                <a:lnTo>
                  <a:pt x="100" y="84"/>
                </a:lnTo>
                <a:lnTo>
                  <a:pt x="178" y="173"/>
                </a:lnTo>
                <a:lnTo>
                  <a:pt x="250" y="264"/>
                </a:lnTo>
                <a:lnTo>
                  <a:pt x="318" y="361"/>
                </a:lnTo>
                <a:lnTo>
                  <a:pt x="321" y="366"/>
                </a:lnTo>
                <a:lnTo>
                  <a:pt x="384" y="464"/>
                </a:lnTo>
                <a:lnTo>
                  <a:pt x="444" y="567"/>
                </a:lnTo>
                <a:lnTo>
                  <a:pt x="498" y="672"/>
                </a:lnTo>
                <a:lnTo>
                  <a:pt x="547" y="781"/>
                </a:lnTo>
                <a:lnTo>
                  <a:pt x="590" y="891"/>
                </a:lnTo>
                <a:lnTo>
                  <a:pt x="629" y="1004"/>
                </a:lnTo>
                <a:lnTo>
                  <a:pt x="662" y="1121"/>
                </a:lnTo>
                <a:lnTo>
                  <a:pt x="689" y="1239"/>
                </a:lnTo>
                <a:lnTo>
                  <a:pt x="689" y="1243"/>
                </a:lnTo>
                <a:lnTo>
                  <a:pt x="711" y="1364"/>
                </a:lnTo>
                <a:lnTo>
                  <a:pt x="726" y="1486"/>
                </a:lnTo>
                <a:lnTo>
                  <a:pt x="732" y="1547"/>
                </a:lnTo>
                <a:lnTo>
                  <a:pt x="738" y="1673"/>
                </a:lnTo>
                <a:lnTo>
                  <a:pt x="738" y="1692"/>
                </a:lnTo>
                <a:lnTo>
                  <a:pt x="738" y="1735"/>
                </a:lnTo>
                <a:lnTo>
                  <a:pt x="711" y="1735"/>
                </a:lnTo>
                <a:lnTo>
                  <a:pt x="710" y="1673"/>
                </a:lnTo>
                <a:lnTo>
                  <a:pt x="704" y="1547"/>
                </a:lnTo>
                <a:lnTo>
                  <a:pt x="698" y="1486"/>
                </a:lnTo>
                <a:lnTo>
                  <a:pt x="683" y="1364"/>
                </a:lnTo>
                <a:lnTo>
                  <a:pt x="660" y="1243"/>
                </a:lnTo>
                <a:lnTo>
                  <a:pt x="660" y="1243"/>
                </a:lnTo>
                <a:lnTo>
                  <a:pt x="635" y="1131"/>
                </a:lnTo>
                <a:lnTo>
                  <a:pt x="602" y="1015"/>
                </a:lnTo>
                <a:lnTo>
                  <a:pt x="563" y="901"/>
                </a:lnTo>
                <a:lnTo>
                  <a:pt x="520" y="791"/>
                </a:lnTo>
                <a:lnTo>
                  <a:pt x="471" y="682"/>
                </a:lnTo>
                <a:lnTo>
                  <a:pt x="417" y="578"/>
                </a:lnTo>
                <a:lnTo>
                  <a:pt x="357" y="475"/>
                </a:lnTo>
                <a:lnTo>
                  <a:pt x="296" y="379"/>
                </a:lnTo>
                <a:lnTo>
                  <a:pt x="229" y="284"/>
                </a:lnTo>
                <a:lnTo>
                  <a:pt x="157" y="193"/>
                </a:lnTo>
                <a:lnTo>
                  <a:pt x="80" y="103"/>
                </a:lnTo>
                <a:lnTo>
                  <a:pt x="0" y="20"/>
                </a:lnTo>
                <a:lnTo>
                  <a:pt x="20" y="0"/>
                </a:lnTo>
                <a:close/>
              </a:path>
            </a:pathLst>
          </a:custGeom>
          <a:solidFill>
            <a:srgbClr val="EE932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6" name="Freeform 48">
            <a:extLst>
              <a:ext uri="{FF2B5EF4-FFF2-40B4-BE49-F238E27FC236}">
                <a16:creationId xmlns:a16="http://schemas.microsoft.com/office/drawing/2014/main" id="{D6683BA2-5B11-4CE3-97BC-DB452995B1B4}"/>
              </a:ext>
            </a:extLst>
          </p:cNvPr>
          <p:cNvSpPr>
            <a:spLocks/>
          </p:cNvSpPr>
          <p:nvPr/>
        </p:nvSpPr>
        <p:spPr bwMode="auto">
          <a:xfrm>
            <a:off x="4899625" y="2618358"/>
            <a:ext cx="1196374" cy="510562"/>
          </a:xfrm>
          <a:custGeom>
            <a:avLst/>
            <a:gdLst>
              <a:gd name="T0" fmla="*/ 1672 w 1735"/>
              <a:gd name="T1" fmla="*/ 0 h 739"/>
              <a:gd name="T2" fmla="*/ 1735 w 1735"/>
              <a:gd name="T3" fmla="*/ 0 h 739"/>
              <a:gd name="T4" fmla="*/ 1735 w 1735"/>
              <a:gd name="T5" fmla="*/ 28 h 739"/>
              <a:gd name="T6" fmla="*/ 1672 w 1735"/>
              <a:gd name="T7" fmla="*/ 28 h 739"/>
              <a:gd name="T8" fmla="*/ 1546 w 1735"/>
              <a:gd name="T9" fmla="*/ 34 h 739"/>
              <a:gd name="T10" fmla="*/ 1485 w 1735"/>
              <a:gd name="T11" fmla="*/ 40 h 739"/>
              <a:gd name="T12" fmla="*/ 1363 w 1735"/>
              <a:gd name="T13" fmla="*/ 55 h 739"/>
              <a:gd name="T14" fmla="*/ 1243 w 1735"/>
              <a:gd name="T15" fmla="*/ 78 h 739"/>
              <a:gd name="T16" fmla="*/ 1243 w 1735"/>
              <a:gd name="T17" fmla="*/ 78 h 739"/>
              <a:gd name="T18" fmla="*/ 1130 w 1735"/>
              <a:gd name="T19" fmla="*/ 104 h 739"/>
              <a:gd name="T20" fmla="*/ 1015 w 1735"/>
              <a:gd name="T21" fmla="*/ 137 h 739"/>
              <a:gd name="T22" fmla="*/ 901 w 1735"/>
              <a:gd name="T23" fmla="*/ 174 h 739"/>
              <a:gd name="T24" fmla="*/ 789 w 1735"/>
              <a:gd name="T25" fmla="*/ 219 h 739"/>
              <a:gd name="T26" fmla="*/ 682 w 1735"/>
              <a:gd name="T27" fmla="*/ 267 h 739"/>
              <a:gd name="T28" fmla="*/ 576 w 1735"/>
              <a:gd name="T29" fmla="*/ 321 h 739"/>
              <a:gd name="T30" fmla="*/ 474 w 1735"/>
              <a:gd name="T31" fmla="*/ 380 h 739"/>
              <a:gd name="T32" fmla="*/ 377 w 1735"/>
              <a:gd name="T33" fmla="*/ 442 h 739"/>
              <a:gd name="T34" fmla="*/ 283 w 1735"/>
              <a:gd name="T35" fmla="*/ 507 h 739"/>
              <a:gd name="T36" fmla="*/ 192 w 1735"/>
              <a:gd name="T37" fmla="*/ 580 h 739"/>
              <a:gd name="T38" fmla="*/ 103 w 1735"/>
              <a:gd name="T39" fmla="*/ 656 h 739"/>
              <a:gd name="T40" fmla="*/ 19 w 1735"/>
              <a:gd name="T41" fmla="*/ 739 h 739"/>
              <a:gd name="T42" fmla="*/ 0 w 1735"/>
              <a:gd name="T43" fmla="*/ 719 h 739"/>
              <a:gd name="T44" fmla="*/ 83 w 1735"/>
              <a:gd name="T45" fmla="*/ 637 h 739"/>
              <a:gd name="T46" fmla="*/ 173 w 1735"/>
              <a:gd name="T47" fmla="*/ 561 h 739"/>
              <a:gd name="T48" fmla="*/ 264 w 1735"/>
              <a:gd name="T49" fmla="*/ 488 h 739"/>
              <a:gd name="T50" fmla="*/ 361 w 1735"/>
              <a:gd name="T51" fmla="*/ 421 h 739"/>
              <a:gd name="T52" fmla="*/ 365 w 1735"/>
              <a:gd name="T53" fmla="*/ 416 h 739"/>
              <a:gd name="T54" fmla="*/ 464 w 1735"/>
              <a:gd name="T55" fmla="*/ 354 h 739"/>
              <a:gd name="T56" fmla="*/ 565 w 1735"/>
              <a:gd name="T57" fmla="*/ 294 h 739"/>
              <a:gd name="T58" fmla="*/ 671 w 1735"/>
              <a:gd name="T59" fmla="*/ 240 h 739"/>
              <a:gd name="T60" fmla="*/ 779 w 1735"/>
              <a:gd name="T61" fmla="*/ 192 h 739"/>
              <a:gd name="T62" fmla="*/ 891 w 1735"/>
              <a:gd name="T63" fmla="*/ 148 h 739"/>
              <a:gd name="T64" fmla="*/ 1004 w 1735"/>
              <a:gd name="T65" fmla="*/ 110 h 739"/>
              <a:gd name="T66" fmla="*/ 1119 w 1735"/>
              <a:gd name="T67" fmla="*/ 78 h 739"/>
              <a:gd name="T68" fmla="*/ 1237 w 1735"/>
              <a:gd name="T69" fmla="*/ 49 h 739"/>
              <a:gd name="T70" fmla="*/ 1243 w 1735"/>
              <a:gd name="T71" fmla="*/ 49 h 739"/>
              <a:gd name="T72" fmla="*/ 1363 w 1735"/>
              <a:gd name="T73" fmla="*/ 27 h 739"/>
              <a:gd name="T74" fmla="*/ 1485 w 1735"/>
              <a:gd name="T75" fmla="*/ 12 h 739"/>
              <a:gd name="T76" fmla="*/ 1546 w 1735"/>
              <a:gd name="T77" fmla="*/ 6 h 739"/>
              <a:gd name="T78" fmla="*/ 1672 w 1735"/>
              <a:gd name="T7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5" h="739">
                <a:moveTo>
                  <a:pt x="1672" y="0"/>
                </a:moveTo>
                <a:lnTo>
                  <a:pt x="1735" y="0"/>
                </a:lnTo>
                <a:lnTo>
                  <a:pt x="1735" y="28"/>
                </a:lnTo>
                <a:lnTo>
                  <a:pt x="1672" y="28"/>
                </a:lnTo>
                <a:lnTo>
                  <a:pt x="1546" y="34"/>
                </a:lnTo>
                <a:lnTo>
                  <a:pt x="1485" y="40"/>
                </a:lnTo>
                <a:lnTo>
                  <a:pt x="1363" y="55"/>
                </a:lnTo>
                <a:lnTo>
                  <a:pt x="1243" y="78"/>
                </a:lnTo>
                <a:lnTo>
                  <a:pt x="1243" y="78"/>
                </a:lnTo>
                <a:lnTo>
                  <a:pt x="1130" y="104"/>
                </a:lnTo>
                <a:lnTo>
                  <a:pt x="1015" y="137"/>
                </a:lnTo>
                <a:lnTo>
                  <a:pt x="901" y="174"/>
                </a:lnTo>
                <a:lnTo>
                  <a:pt x="789" y="219"/>
                </a:lnTo>
                <a:lnTo>
                  <a:pt x="682" y="267"/>
                </a:lnTo>
                <a:lnTo>
                  <a:pt x="576" y="321"/>
                </a:lnTo>
                <a:lnTo>
                  <a:pt x="474" y="380"/>
                </a:lnTo>
                <a:lnTo>
                  <a:pt x="377" y="442"/>
                </a:lnTo>
                <a:lnTo>
                  <a:pt x="283" y="507"/>
                </a:lnTo>
                <a:lnTo>
                  <a:pt x="192" y="580"/>
                </a:lnTo>
                <a:lnTo>
                  <a:pt x="103" y="656"/>
                </a:lnTo>
                <a:lnTo>
                  <a:pt x="19" y="739"/>
                </a:lnTo>
                <a:lnTo>
                  <a:pt x="0" y="719"/>
                </a:lnTo>
                <a:lnTo>
                  <a:pt x="83" y="637"/>
                </a:lnTo>
                <a:lnTo>
                  <a:pt x="173" y="561"/>
                </a:lnTo>
                <a:lnTo>
                  <a:pt x="264" y="488"/>
                </a:lnTo>
                <a:lnTo>
                  <a:pt x="361" y="421"/>
                </a:lnTo>
                <a:lnTo>
                  <a:pt x="365" y="416"/>
                </a:lnTo>
                <a:lnTo>
                  <a:pt x="464" y="354"/>
                </a:lnTo>
                <a:lnTo>
                  <a:pt x="565" y="294"/>
                </a:lnTo>
                <a:lnTo>
                  <a:pt x="671" y="240"/>
                </a:lnTo>
                <a:lnTo>
                  <a:pt x="779" y="192"/>
                </a:lnTo>
                <a:lnTo>
                  <a:pt x="891" y="148"/>
                </a:lnTo>
                <a:lnTo>
                  <a:pt x="1004" y="110"/>
                </a:lnTo>
                <a:lnTo>
                  <a:pt x="1119" y="78"/>
                </a:lnTo>
                <a:lnTo>
                  <a:pt x="1237" y="49"/>
                </a:lnTo>
                <a:lnTo>
                  <a:pt x="1243" y="49"/>
                </a:lnTo>
                <a:lnTo>
                  <a:pt x="1363" y="27"/>
                </a:lnTo>
                <a:lnTo>
                  <a:pt x="1485" y="12"/>
                </a:lnTo>
                <a:lnTo>
                  <a:pt x="1546" y="6"/>
                </a:lnTo>
                <a:lnTo>
                  <a:pt x="1672" y="0"/>
                </a:lnTo>
                <a:close/>
              </a:path>
            </a:pathLst>
          </a:custGeom>
          <a:solidFill>
            <a:srgbClr val="97005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7" name="Freeform 49">
            <a:extLst>
              <a:ext uri="{FF2B5EF4-FFF2-40B4-BE49-F238E27FC236}">
                <a16:creationId xmlns:a16="http://schemas.microsoft.com/office/drawing/2014/main" id="{24AA5193-5FE6-48D5-B9D8-413C9484EB5C}"/>
              </a:ext>
            </a:extLst>
          </p:cNvPr>
          <p:cNvSpPr>
            <a:spLocks/>
          </p:cNvSpPr>
          <p:nvPr/>
        </p:nvSpPr>
        <p:spPr bwMode="auto">
          <a:xfrm>
            <a:off x="4899625" y="5496829"/>
            <a:ext cx="1196374" cy="509183"/>
          </a:xfrm>
          <a:custGeom>
            <a:avLst/>
            <a:gdLst>
              <a:gd name="T0" fmla="*/ 19 w 1735"/>
              <a:gd name="T1" fmla="*/ 0 h 739"/>
              <a:gd name="T2" fmla="*/ 104 w 1735"/>
              <a:gd name="T3" fmla="*/ 81 h 739"/>
              <a:gd name="T4" fmla="*/ 192 w 1735"/>
              <a:gd name="T5" fmla="*/ 157 h 739"/>
              <a:gd name="T6" fmla="*/ 285 w 1735"/>
              <a:gd name="T7" fmla="*/ 230 h 739"/>
              <a:gd name="T8" fmla="*/ 379 w 1735"/>
              <a:gd name="T9" fmla="*/ 296 h 739"/>
              <a:gd name="T10" fmla="*/ 474 w 1735"/>
              <a:gd name="T11" fmla="*/ 359 h 739"/>
              <a:gd name="T12" fmla="*/ 576 w 1735"/>
              <a:gd name="T13" fmla="*/ 417 h 739"/>
              <a:gd name="T14" fmla="*/ 682 w 1735"/>
              <a:gd name="T15" fmla="*/ 470 h 739"/>
              <a:gd name="T16" fmla="*/ 789 w 1735"/>
              <a:gd name="T17" fmla="*/ 520 h 739"/>
              <a:gd name="T18" fmla="*/ 901 w 1735"/>
              <a:gd name="T19" fmla="*/ 563 h 739"/>
              <a:gd name="T20" fmla="*/ 1015 w 1735"/>
              <a:gd name="T21" fmla="*/ 602 h 739"/>
              <a:gd name="T22" fmla="*/ 1130 w 1735"/>
              <a:gd name="T23" fmla="*/ 635 h 739"/>
              <a:gd name="T24" fmla="*/ 1243 w 1735"/>
              <a:gd name="T25" fmla="*/ 661 h 739"/>
              <a:gd name="T26" fmla="*/ 1243 w 1735"/>
              <a:gd name="T27" fmla="*/ 661 h 739"/>
              <a:gd name="T28" fmla="*/ 1363 w 1735"/>
              <a:gd name="T29" fmla="*/ 684 h 739"/>
              <a:gd name="T30" fmla="*/ 1485 w 1735"/>
              <a:gd name="T31" fmla="*/ 699 h 739"/>
              <a:gd name="T32" fmla="*/ 1546 w 1735"/>
              <a:gd name="T33" fmla="*/ 705 h 739"/>
              <a:gd name="T34" fmla="*/ 1672 w 1735"/>
              <a:gd name="T35" fmla="*/ 711 h 739"/>
              <a:gd name="T36" fmla="*/ 1735 w 1735"/>
              <a:gd name="T37" fmla="*/ 712 h 739"/>
              <a:gd name="T38" fmla="*/ 1735 w 1735"/>
              <a:gd name="T39" fmla="*/ 739 h 739"/>
              <a:gd name="T40" fmla="*/ 1672 w 1735"/>
              <a:gd name="T41" fmla="*/ 739 h 739"/>
              <a:gd name="T42" fmla="*/ 1546 w 1735"/>
              <a:gd name="T43" fmla="*/ 733 h 739"/>
              <a:gd name="T44" fmla="*/ 1485 w 1735"/>
              <a:gd name="T45" fmla="*/ 727 h 739"/>
              <a:gd name="T46" fmla="*/ 1363 w 1735"/>
              <a:gd name="T47" fmla="*/ 712 h 739"/>
              <a:gd name="T48" fmla="*/ 1243 w 1735"/>
              <a:gd name="T49" fmla="*/ 690 h 739"/>
              <a:gd name="T50" fmla="*/ 1237 w 1735"/>
              <a:gd name="T51" fmla="*/ 690 h 739"/>
              <a:gd name="T52" fmla="*/ 1119 w 1735"/>
              <a:gd name="T53" fmla="*/ 661 h 739"/>
              <a:gd name="T54" fmla="*/ 1004 w 1735"/>
              <a:gd name="T55" fmla="*/ 629 h 739"/>
              <a:gd name="T56" fmla="*/ 891 w 1735"/>
              <a:gd name="T57" fmla="*/ 590 h 739"/>
              <a:gd name="T58" fmla="*/ 779 w 1735"/>
              <a:gd name="T59" fmla="*/ 547 h 739"/>
              <a:gd name="T60" fmla="*/ 671 w 1735"/>
              <a:gd name="T61" fmla="*/ 497 h 739"/>
              <a:gd name="T62" fmla="*/ 565 w 1735"/>
              <a:gd name="T63" fmla="*/ 444 h 739"/>
              <a:gd name="T64" fmla="*/ 464 w 1735"/>
              <a:gd name="T65" fmla="*/ 385 h 739"/>
              <a:gd name="T66" fmla="*/ 365 w 1735"/>
              <a:gd name="T67" fmla="*/ 321 h 739"/>
              <a:gd name="T68" fmla="*/ 359 w 1735"/>
              <a:gd name="T69" fmla="*/ 317 h 739"/>
              <a:gd name="T70" fmla="*/ 264 w 1735"/>
              <a:gd name="T71" fmla="*/ 250 h 739"/>
              <a:gd name="T72" fmla="*/ 171 w 1735"/>
              <a:gd name="T73" fmla="*/ 176 h 739"/>
              <a:gd name="T74" fmla="*/ 83 w 1735"/>
              <a:gd name="T75" fmla="*/ 100 h 739"/>
              <a:gd name="T76" fmla="*/ 0 w 1735"/>
              <a:gd name="T77" fmla="*/ 20 h 739"/>
              <a:gd name="T78" fmla="*/ 19 w 1735"/>
              <a:gd name="T7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5" h="739">
                <a:moveTo>
                  <a:pt x="19" y="0"/>
                </a:moveTo>
                <a:lnTo>
                  <a:pt x="104" y="81"/>
                </a:lnTo>
                <a:lnTo>
                  <a:pt x="192" y="157"/>
                </a:lnTo>
                <a:lnTo>
                  <a:pt x="285" y="230"/>
                </a:lnTo>
                <a:lnTo>
                  <a:pt x="379" y="296"/>
                </a:lnTo>
                <a:lnTo>
                  <a:pt x="474" y="359"/>
                </a:lnTo>
                <a:lnTo>
                  <a:pt x="576" y="417"/>
                </a:lnTo>
                <a:lnTo>
                  <a:pt x="682" y="470"/>
                </a:lnTo>
                <a:lnTo>
                  <a:pt x="789" y="520"/>
                </a:lnTo>
                <a:lnTo>
                  <a:pt x="901" y="563"/>
                </a:lnTo>
                <a:lnTo>
                  <a:pt x="1015" y="602"/>
                </a:lnTo>
                <a:lnTo>
                  <a:pt x="1130" y="635"/>
                </a:lnTo>
                <a:lnTo>
                  <a:pt x="1243" y="661"/>
                </a:lnTo>
                <a:lnTo>
                  <a:pt x="1243" y="661"/>
                </a:lnTo>
                <a:lnTo>
                  <a:pt x="1363" y="684"/>
                </a:lnTo>
                <a:lnTo>
                  <a:pt x="1485" y="699"/>
                </a:lnTo>
                <a:lnTo>
                  <a:pt x="1546" y="705"/>
                </a:lnTo>
                <a:lnTo>
                  <a:pt x="1672" y="711"/>
                </a:lnTo>
                <a:lnTo>
                  <a:pt x="1735" y="712"/>
                </a:lnTo>
                <a:lnTo>
                  <a:pt x="1735" y="739"/>
                </a:lnTo>
                <a:lnTo>
                  <a:pt x="1672" y="739"/>
                </a:lnTo>
                <a:lnTo>
                  <a:pt x="1546" y="733"/>
                </a:lnTo>
                <a:lnTo>
                  <a:pt x="1485" y="727"/>
                </a:lnTo>
                <a:lnTo>
                  <a:pt x="1363" y="712"/>
                </a:lnTo>
                <a:lnTo>
                  <a:pt x="1243" y="690"/>
                </a:lnTo>
                <a:lnTo>
                  <a:pt x="1237" y="690"/>
                </a:lnTo>
                <a:lnTo>
                  <a:pt x="1119" y="661"/>
                </a:lnTo>
                <a:lnTo>
                  <a:pt x="1004" y="629"/>
                </a:lnTo>
                <a:lnTo>
                  <a:pt x="891" y="590"/>
                </a:lnTo>
                <a:lnTo>
                  <a:pt x="779" y="547"/>
                </a:lnTo>
                <a:lnTo>
                  <a:pt x="671" y="497"/>
                </a:lnTo>
                <a:lnTo>
                  <a:pt x="565" y="444"/>
                </a:lnTo>
                <a:lnTo>
                  <a:pt x="464" y="385"/>
                </a:lnTo>
                <a:lnTo>
                  <a:pt x="365" y="321"/>
                </a:lnTo>
                <a:lnTo>
                  <a:pt x="359" y="317"/>
                </a:lnTo>
                <a:lnTo>
                  <a:pt x="264" y="250"/>
                </a:lnTo>
                <a:lnTo>
                  <a:pt x="171" y="176"/>
                </a:lnTo>
                <a:lnTo>
                  <a:pt x="83" y="100"/>
                </a:lnTo>
                <a:lnTo>
                  <a:pt x="0" y="20"/>
                </a:lnTo>
                <a:lnTo>
                  <a:pt x="19" y="0"/>
                </a:lnTo>
                <a:close/>
              </a:path>
            </a:pathLst>
          </a:custGeom>
          <a:solidFill>
            <a:srgbClr val="2D97C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8" name="Freeform 50">
            <a:extLst>
              <a:ext uri="{FF2B5EF4-FFF2-40B4-BE49-F238E27FC236}">
                <a16:creationId xmlns:a16="http://schemas.microsoft.com/office/drawing/2014/main" id="{7AA60B6B-E546-404E-89E0-94D375F622B5}"/>
              </a:ext>
            </a:extLst>
          </p:cNvPr>
          <p:cNvSpPr>
            <a:spLocks/>
          </p:cNvSpPr>
          <p:nvPr/>
        </p:nvSpPr>
        <p:spPr bwMode="auto">
          <a:xfrm>
            <a:off x="7282713" y="4312875"/>
            <a:ext cx="509184" cy="1196373"/>
          </a:xfrm>
          <a:custGeom>
            <a:avLst/>
            <a:gdLst>
              <a:gd name="T0" fmla="*/ 711 w 738"/>
              <a:gd name="T1" fmla="*/ 0 h 1736"/>
              <a:gd name="T2" fmla="*/ 738 w 738"/>
              <a:gd name="T3" fmla="*/ 0 h 1736"/>
              <a:gd name="T4" fmla="*/ 738 w 738"/>
              <a:gd name="T5" fmla="*/ 44 h 1736"/>
              <a:gd name="T6" fmla="*/ 738 w 738"/>
              <a:gd name="T7" fmla="*/ 63 h 1736"/>
              <a:gd name="T8" fmla="*/ 732 w 738"/>
              <a:gd name="T9" fmla="*/ 188 h 1736"/>
              <a:gd name="T10" fmla="*/ 726 w 738"/>
              <a:gd name="T11" fmla="*/ 250 h 1736"/>
              <a:gd name="T12" fmla="*/ 711 w 738"/>
              <a:gd name="T13" fmla="*/ 372 h 1736"/>
              <a:gd name="T14" fmla="*/ 689 w 738"/>
              <a:gd name="T15" fmla="*/ 491 h 1736"/>
              <a:gd name="T16" fmla="*/ 689 w 738"/>
              <a:gd name="T17" fmla="*/ 497 h 1736"/>
              <a:gd name="T18" fmla="*/ 662 w 738"/>
              <a:gd name="T19" fmla="*/ 615 h 1736"/>
              <a:gd name="T20" fmla="*/ 629 w 738"/>
              <a:gd name="T21" fmla="*/ 730 h 1736"/>
              <a:gd name="T22" fmla="*/ 590 w 738"/>
              <a:gd name="T23" fmla="*/ 844 h 1736"/>
              <a:gd name="T24" fmla="*/ 547 w 738"/>
              <a:gd name="T25" fmla="*/ 955 h 1736"/>
              <a:gd name="T26" fmla="*/ 498 w 738"/>
              <a:gd name="T27" fmla="*/ 1063 h 1736"/>
              <a:gd name="T28" fmla="*/ 444 w 738"/>
              <a:gd name="T29" fmla="*/ 1169 h 1736"/>
              <a:gd name="T30" fmla="*/ 384 w 738"/>
              <a:gd name="T31" fmla="*/ 1270 h 1736"/>
              <a:gd name="T32" fmla="*/ 321 w 738"/>
              <a:gd name="T33" fmla="*/ 1369 h 1736"/>
              <a:gd name="T34" fmla="*/ 317 w 738"/>
              <a:gd name="T35" fmla="*/ 1373 h 1736"/>
              <a:gd name="T36" fmla="*/ 250 w 738"/>
              <a:gd name="T37" fmla="*/ 1470 h 1736"/>
              <a:gd name="T38" fmla="*/ 177 w 738"/>
              <a:gd name="T39" fmla="*/ 1561 h 1736"/>
              <a:gd name="T40" fmla="*/ 100 w 738"/>
              <a:gd name="T41" fmla="*/ 1651 h 1736"/>
              <a:gd name="T42" fmla="*/ 20 w 738"/>
              <a:gd name="T43" fmla="*/ 1736 h 1736"/>
              <a:gd name="T44" fmla="*/ 0 w 738"/>
              <a:gd name="T45" fmla="*/ 1716 h 1736"/>
              <a:gd name="T46" fmla="*/ 81 w 738"/>
              <a:gd name="T47" fmla="*/ 1631 h 1736"/>
              <a:gd name="T48" fmla="*/ 157 w 738"/>
              <a:gd name="T49" fmla="*/ 1542 h 1736"/>
              <a:gd name="T50" fmla="*/ 230 w 738"/>
              <a:gd name="T51" fmla="*/ 1451 h 1736"/>
              <a:gd name="T52" fmla="*/ 296 w 738"/>
              <a:gd name="T53" fmla="*/ 1357 h 1736"/>
              <a:gd name="T54" fmla="*/ 357 w 738"/>
              <a:gd name="T55" fmla="*/ 1260 h 1736"/>
              <a:gd name="T56" fmla="*/ 417 w 738"/>
              <a:gd name="T57" fmla="*/ 1158 h 1736"/>
              <a:gd name="T58" fmla="*/ 471 w 738"/>
              <a:gd name="T59" fmla="*/ 1052 h 1736"/>
              <a:gd name="T60" fmla="*/ 520 w 738"/>
              <a:gd name="T61" fmla="*/ 945 h 1736"/>
              <a:gd name="T62" fmla="*/ 563 w 738"/>
              <a:gd name="T63" fmla="*/ 833 h 1736"/>
              <a:gd name="T64" fmla="*/ 602 w 738"/>
              <a:gd name="T65" fmla="*/ 720 h 1736"/>
              <a:gd name="T66" fmla="*/ 635 w 738"/>
              <a:gd name="T67" fmla="*/ 605 h 1736"/>
              <a:gd name="T68" fmla="*/ 660 w 738"/>
              <a:gd name="T69" fmla="*/ 491 h 1736"/>
              <a:gd name="T70" fmla="*/ 660 w 738"/>
              <a:gd name="T71" fmla="*/ 491 h 1736"/>
              <a:gd name="T72" fmla="*/ 683 w 738"/>
              <a:gd name="T73" fmla="*/ 372 h 1736"/>
              <a:gd name="T74" fmla="*/ 698 w 738"/>
              <a:gd name="T75" fmla="*/ 250 h 1736"/>
              <a:gd name="T76" fmla="*/ 704 w 738"/>
              <a:gd name="T77" fmla="*/ 188 h 1736"/>
              <a:gd name="T78" fmla="*/ 710 w 738"/>
              <a:gd name="T79" fmla="*/ 63 h 1736"/>
              <a:gd name="T80" fmla="*/ 711 w 738"/>
              <a:gd name="T81"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1736">
                <a:moveTo>
                  <a:pt x="711" y="0"/>
                </a:moveTo>
                <a:lnTo>
                  <a:pt x="738" y="0"/>
                </a:lnTo>
                <a:lnTo>
                  <a:pt x="738" y="44"/>
                </a:lnTo>
                <a:lnTo>
                  <a:pt x="738" y="63"/>
                </a:lnTo>
                <a:lnTo>
                  <a:pt x="732" y="188"/>
                </a:lnTo>
                <a:lnTo>
                  <a:pt x="726" y="250"/>
                </a:lnTo>
                <a:lnTo>
                  <a:pt x="711" y="372"/>
                </a:lnTo>
                <a:lnTo>
                  <a:pt x="689" y="491"/>
                </a:lnTo>
                <a:lnTo>
                  <a:pt x="689" y="497"/>
                </a:lnTo>
                <a:lnTo>
                  <a:pt x="662" y="615"/>
                </a:lnTo>
                <a:lnTo>
                  <a:pt x="629" y="730"/>
                </a:lnTo>
                <a:lnTo>
                  <a:pt x="590" y="844"/>
                </a:lnTo>
                <a:lnTo>
                  <a:pt x="547" y="955"/>
                </a:lnTo>
                <a:lnTo>
                  <a:pt x="498" y="1063"/>
                </a:lnTo>
                <a:lnTo>
                  <a:pt x="444" y="1169"/>
                </a:lnTo>
                <a:lnTo>
                  <a:pt x="384" y="1270"/>
                </a:lnTo>
                <a:lnTo>
                  <a:pt x="321" y="1369"/>
                </a:lnTo>
                <a:lnTo>
                  <a:pt x="317" y="1373"/>
                </a:lnTo>
                <a:lnTo>
                  <a:pt x="250" y="1470"/>
                </a:lnTo>
                <a:lnTo>
                  <a:pt x="177" y="1561"/>
                </a:lnTo>
                <a:lnTo>
                  <a:pt x="100" y="1651"/>
                </a:lnTo>
                <a:lnTo>
                  <a:pt x="20" y="1736"/>
                </a:lnTo>
                <a:lnTo>
                  <a:pt x="0" y="1716"/>
                </a:lnTo>
                <a:lnTo>
                  <a:pt x="81" y="1631"/>
                </a:lnTo>
                <a:lnTo>
                  <a:pt x="157" y="1542"/>
                </a:lnTo>
                <a:lnTo>
                  <a:pt x="230" y="1451"/>
                </a:lnTo>
                <a:lnTo>
                  <a:pt x="296" y="1357"/>
                </a:lnTo>
                <a:lnTo>
                  <a:pt x="357" y="1260"/>
                </a:lnTo>
                <a:lnTo>
                  <a:pt x="417" y="1158"/>
                </a:lnTo>
                <a:lnTo>
                  <a:pt x="471" y="1052"/>
                </a:lnTo>
                <a:lnTo>
                  <a:pt x="520" y="945"/>
                </a:lnTo>
                <a:lnTo>
                  <a:pt x="563" y="833"/>
                </a:lnTo>
                <a:lnTo>
                  <a:pt x="602" y="720"/>
                </a:lnTo>
                <a:lnTo>
                  <a:pt x="635" y="605"/>
                </a:lnTo>
                <a:lnTo>
                  <a:pt x="660" y="491"/>
                </a:lnTo>
                <a:lnTo>
                  <a:pt x="660" y="491"/>
                </a:lnTo>
                <a:lnTo>
                  <a:pt x="683" y="372"/>
                </a:lnTo>
                <a:lnTo>
                  <a:pt x="698" y="250"/>
                </a:lnTo>
                <a:lnTo>
                  <a:pt x="704" y="188"/>
                </a:lnTo>
                <a:lnTo>
                  <a:pt x="710" y="63"/>
                </a:lnTo>
                <a:lnTo>
                  <a:pt x="711" y="0"/>
                </a:lnTo>
                <a:close/>
              </a:path>
            </a:pathLst>
          </a:custGeom>
          <a:solidFill>
            <a:srgbClr val="79B80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19" name="Freeform 51">
            <a:extLst>
              <a:ext uri="{FF2B5EF4-FFF2-40B4-BE49-F238E27FC236}">
                <a16:creationId xmlns:a16="http://schemas.microsoft.com/office/drawing/2014/main" id="{A7B661ED-CAFA-4E64-A9CD-A0682BCCDAB0}"/>
              </a:ext>
            </a:extLst>
          </p:cNvPr>
          <p:cNvSpPr>
            <a:spLocks/>
          </p:cNvSpPr>
          <p:nvPr/>
        </p:nvSpPr>
        <p:spPr bwMode="auto">
          <a:xfrm>
            <a:off x="6096000" y="5496829"/>
            <a:ext cx="1200513" cy="509183"/>
          </a:xfrm>
          <a:custGeom>
            <a:avLst/>
            <a:gdLst>
              <a:gd name="T0" fmla="*/ 1719 w 1739"/>
              <a:gd name="T1" fmla="*/ 0 h 739"/>
              <a:gd name="T2" fmla="*/ 1739 w 1739"/>
              <a:gd name="T3" fmla="*/ 20 h 739"/>
              <a:gd name="T4" fmla="*/ 1654 w 1739"/>
              <a:gd name="T5" fmla="*/ 100 h 739"/>
              <a:gd name="T6" fmla="*/ 1564 w 1739"/>
              <a:gd name="T7" fmla="*/ 176 h 739"/>
              <a:gd name="T8" fmla="*/ 1473 w 1739"/>
              <a:gd name="T9" fmla="*/ 250 h 739"/>
              <a:gd name="T10" fmla="*/ 1376 w 1739"/>
              <a:gd name="T11" fmla="*/ 318 h 739"/>
              <a:gd name="T12" fmla="*/ 1372 w 1739"/>
              <a:gd name="T13" fmla="*/ 321 h 739"/>
              <a:gd name="T14" fmla="*/ 1273 w 1739"/>
              <a:gd name="T15" fmla="*/ 385 h 739"/>
              <a:gd name="T16" fmla="*/ 1170 w 1739"/>
              <a:gd name="T17" fmla="*/ 444 h 739"/>
              <a:gd name="T18" fmla="*/ 1066 w 1739"/>
              <a:gd name="T19" fmla="*/ 499 h 739"/>
              <a:gd name="T20" fmla="*/ 957 w 1739"/>
              <a:gd name="T21" fmla="*/ 547 h 739"/>
              <a:gd name="T22" fmla="*/ 846 w 1739"/>
              <a:gd name="T23" fmla="*/ 591 h 739"/>
              <a:gd name="T24" fmla="*/ 733 w 1739"/>
              <a:gd name="T25" fmla="*/ 629 h 739"/>
              <a:gd name="T26" fmla="*/ 616 w 1739"/>
              <a:gd name="T27" fmla="*/ 663 h 739"/>
              <a:gd name="T28" fmla="*/ 498 w 1739"/>
              <a:gd name="T29" fmla="*/ 690 h 739"/>
              <a:gd name="T30" fmla="*/ 492 w 1739"/>
              <a:gd name="T31" fmla="*/ 690 h 739"/>
              <a:gd name="T32" fmla="*/ 373 w 1739"/>
              <a:gd name="T33" fmla="*/ 712 h 739"/>
              <a:gd name="T34" fmla="*/ 250 w 1739"/>
              <a:gd name="T35" fmla="*/ 727 h 739"/>
              <a:gd name="T36" fmla="*/ 188 w 1739"/>
              <a:gd name="T37" fmla="*/ 733 h 739"/>
              <a:gd name="T38" fmla="*/ 62 w 1739"/>
              <a:gd name="T39" fmla="*/ 739 h 739"/>
              <a:gd name="T40" fmla="*/ 0 w 1739"/>
              <a:gd name="T41" fmla="*/ 739 h 739"/>
              <a:gd name="T42" fmla="*/ 0 w 1739"/>
              <a:gd name="T43" fmla="*/ 712 h 739"/>
              <a:gd name="T44" fmla="*/ 62 w 1739"/>
              <a:gd name="T45" fmla="*/ 711 h 739"/>
              <a:gd name="T46" fmla="*/ 188 w 1739"/>
              <a:gd name="T47" fmla="*/ 705 h 739"/>
              <a:gd name="T48" fmla="*/ 250 w 1739"/>
              <a:gd name="T49" fmla="*/ 699 h 739"/>
              <a:gd name="T50" fmla="*/ 373 w 1739"/>
              <a:gd name="T51" fmla="*/ 684 h 739"/>
              <a:gd name="T52" fmla="*/ 492 w 1739"/>
              <a:gd name="T53" fmla="*/ 661 h 739"/>
              <a:gd name="T54" fmla="*/ 492 w 1739"/>
              <a:gd name="T55" fmla="*/ 661 h 739"/>
              <a:gd name="T56" fmla="*/ 606 w 1739"/>
              <a:gd name="T57" fmla="*/ 636 h 739"/>
              <a:gd name="T58" fmla="*/ 722 w 1739"/>
              <a:gd name="T59" fmla="*/ 602 h 739"/>
              <a:gd name="T60" fmla="*/ 836 w 1739"/>
              <a:gd name="T61" fmla="*/ 564 h 739"/>
              <a:gd name="T62" fmla="*/ 946 w 1739"/>
              <a:gd name="T63" fmla="*/ 520 h 739"/>
              <a:gd name="T64" fmla="*/ 1055 w 1739"/>
              <a:gd name="T65" fmla="*/ 472 h 739"/>
              <a:gd name="T66" fmla="*/ 1160 w 1739"/>
              <a:gd name="T67" fmla="*/ 417 h 739"/>
              <a:gd name="T68" fmla="*/ 1263 w 1739"/>
              <a:gd name="T69" fmla="*/ 359 h 739"/>
              <a:gd name="T70" fmla="*/ 1361 w 1739"/>
              <a:gd name="T71" fmla="*/ 294 h 739"/>
              <a:gd name="T72" fmla="*/ 1361 w 1739"/>
              <a:gd name="T73" fmla="*/ 296 h 739"/>
              <a:gd name="T74" fmla="*/ 1454 w 1739"/>
              <a:gd name="T75" fmla="*/ 230 h 739"/>
              <a:gd name="T76" fmla="*/ 1545 w 1739"/>
              <a:gd name="T77" fmla="*/ 157 h 739"/>
              <a:gd name="T78" fmla="*/ 1634 w 1739"/>
              <a:gd name="T79" fmla="*/ 81 h 739"/>
              <a:gd name="T80" fmla="*/ 1719 w 1739"/>
              <a:gd name="T8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39" h="739">
                <a:moveTo>
                  <a:pt x="1719" y="0"/>
                </a:moveTo>
                <a:lnTo>
                  <a:pt x="1739" y="20"/>
                </a:lnTo>
                <a:lnTo>
                  <a:pt x="1654" y="100"/>
                </a:lnTo>
                <a:lnTo>
                  <a:pt x="1564" y="176"/>
                </a:lnTo>
                <a:lnTo>
                  <a:pt x="1473" y="250"/>
                </a:lnTo>
                <a:lnTo>
                  <a:pt x="1376" y="318"/>
                </a:lnTo>
                <a:lnTo>
                  <a:pt x="1372" y="321"/>
                </a:lnTo>
                <a:lnTo>
                  <a:pt x="1273" y="385"/>
                </a:lnTo>
                <a:lnTo>
                  <a:pt x="1170" y="444"/>
                </a:lnTo>
                <a:lnTo>
                  <a:pt x="1066" y="499"/>
                </a:lnTo>
                <a:lnTo>
                  <a:pt x="957" y="547"/>
                </a:lnTo>
                <a:lnTo>
                  <a:pt x="846" y="591"/>
                </a:lnTo>
                <a:lnTo>
                  <a:pt x="733" y="629"/>
                </a:lnTo>
                <a:lnTo>
                  <a:pt x="616" y="663"/>
                </a:lnTo>
                <a:lnTo>
                  <a:pt x="498" y="690"/>
                </a:lnTo>
                <a:lnTo>
                  <a:pt x="492" y="690"/>
                </a:lnTo>
                <a:lnTo>
                  <a:pt x="373" y="712"/>
                </a:lnTo>
                <a:lnTo>
                  <a:pt x="250" y="727"/>
                </a:lnTo>
                <a:lnTo>
                  <a:pt x="188" y="733"/>
                </a:lnTo>
                <a:lnTo>
                  <a:pt x="62" y="739"/>
                </a:lnTo>
                <a:lnTo>
                  <a:pt x="0" y="739"/>
                </a:lnTo>
                <a:lnTo>
                  <a:pt x="0" y="712"/>
                </a:lnTo>
                <a:lnTo>
                  <a:pt x="62" y="711"/>
                </a:lnTo>
                <a:lnTo>
                  <a:pt x="188" y="705"/>
                </a:lnTo>
                <a:lnTo>
                  <a:pt x="250" y="699"/>
                </a:lnTo>
                <a:lnTo>
                  <a:pt x="373" y="684"/>
                </a:lnTo>
                <a:lnTo>
                  <a:pt x="492" y="661"/>
                </a:lnTo>
                <a:lnTo>
                  <a:pt x="492" y="661"/>
                </a:lnTo>
                <a:lnTo>
                  <a:pt x="606" y="636"/>
                </a:lnTo>
                <a:lnTo>
                  <a:pt x="722" y="602"/>
                </a:lnTo>
                <a:lnTo>
                  <a:pt x="836" y="564"/>
                </a:lnTo>
                <a:lnTo>
                  <a:pt x="946" y="520"/>
                </a:lnTo>
                <a:lnTo>
                  <a:pt x="1055" y="472"/>
                </a:lnTo>
                <a:lnTo>
                  <a:pt x="1160" y="417"/>
                </a:lnTo>
                <a:lnTo>
                  <a:pt x="1263" y="359"/>
                </a:lnTo>
                <a:lnTo>
                  <a:pt x="1361" y="294"/>
                </a:lnTo>
                <a:lnTo>
                  <a:pt x="1361" y="296"/>
                </a:lnTo>
                <a:lnTo>
                  <a:pt x="1454" y="230"/>
                </a:lnTo>
                <a:lnTo>
                  <a:pt x="1545" y="157"/>
                </a:lnTo>
                <a:lnTo>
                  <a:pt x="1634" y="81"/>
                </a:lnTo>
                <a:lnTo>
                  <a:pt x="1719" y="0"/>
                </a:lnTo>
                <a:close/>
              </a:path>
            </a:pathLst>
          </a:custGeom>
          <a:solidFill>
            <a:srgbClr val="01A2A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0" name="Freeform 52">
            <a:extLst>
              <a:ext uri="{FF2B5EF4-FFF2-40B4-BE49-F238E27FC236}">
                <a16:creationId xmlns:a16="http://schemas.microsoft.com/office/drawing/2014/main" id="{50699001-2743-44B6-99A9-29FF12C6BCA3}"/>
              </a:ext>
            </a:extLst>
          </p:cNvPr>
          <p:cNvSpPr>
            <a:spLocks/>
          </p:cNvSpPr>
          <p:nvPr/>
        </p:nvSpPr>
        <p:spPr bwMode="auto">
          <a:xfrm>
            <a:off x="4402860" y="4312875"/>
            <a:ext cx="510564" cy="1196373"/>
          </a:xfrm>
          <a:custGeom>
            <a:avLst/>
            <a:gdLst>
              <a:gd name="T0" fmla="*/ 0 w 739"/>
              <a:gd name="T1" fmla="*/ 0 h 1736"/>
              <a:gd name="T2" fmla="*/ 28 w 739"/>
              <a:gd name="T3" fmla="*/ 0 h 1736"/>
              <a:gd name="T4" fmla="*/ 28 w 739"/>
              <a:gd name="T5" fmla="*/ 63 h 1736"/>
              <a:gd name="T6" fmla="*/ 34 w 739"/>
              <a:gd name="T7" fmla="*/ 188 h 1736"/>
              <a:gd name="T8" fmla="*/ 40 w 739"/>
              <a:gd name="T9" fmla="*/ 250 h 1736"/>
              <a:gd name="T10" fmla="*/ 55 w 739"/>
              <a:gd name="T11" fmla="*/ 372 h 1736"/>
              <a:gd name="T12" fmla="*/ 78 w 739"/>
              <a:gd name="T13" fmla="*/ 491 h 1736"/>
              <a:gd name="T14" fmla="*/ 78 w 739"/>
              <a:gd name="T15" fmla="*/ 491 h 1736"/>
              <a:gd name="T16" fmla="*/ 105 w 739"/>
              <a:gd name="T17" fmla="*/ 605 h 1736"/>
              <a:gd name="T18" fmla="*/ 137 w 739"/>
              <a:gd name="T19" fmla="*/ 720 h 1736"/>
              <a:gd name="T20" fmla="*/ 175 w 739"/>
              <a:gd name="T21" fmla="*/ 833 h 1736"/>
              <a:gd name="T22" fmla="*/ 219 w 739"/>
              <a:gd name="T23" fmla="*/ 945 h 1736"/>
              <a:gd name="T24" fmla="*/ 267 w 739"/>
              <a:gd name="T25" fmla="*/ 1052 h 1736"/>
              <a:gd name="T26" fmla="*/ 321 w 739"/>
              <a:gd name="T27" fmla="*/ 1158 h 1736"/>
              <a:gd name="T28" fmla="*/ 381 w 739"/>
              <a:gd name="T29" fmla="*/ 1260 h 1736"/>
              <a:gd name="T30" fmla="*/ 442 w 739"/>
              <a:gd name="T31" fmla="*/ 1355 h 1736"/>
              <a:gd name="T32" fmla="*/ 509 w 739"/>
              <a:gd name="T33" fmla="*/ 1451 h 1736"/>
              <a:gd name="T34" fmla="*/ 581 w 739"/>
              <a:gd name="T35" fmla="*/ 1542 h 1736"/>
              <a:gd name="T36" fmla="*/ 658 w 739"/>
              <a:gd name="T37" fmla="*/ 1631 h 1736"/>
              <a:gd name="T38" fmla="*/ 739 w 739"/>
              <a:gd name="T39" fmla="*/ 1716 h 1736"/>
              <a:gd name="T40" fmla="*/ 720 w 739"/>
              <a:gd name="T41" fmla="*/ 1736 h 1736"/>
              <a:gd name="T42" fmla="*/ 638 w 739"/>
              <a:gd name="T43" fmla="*/ 1651 h 1736"/>
              <a:gd name="T44" fmla="*/ 560 w 739"/>
              <a:gd name="T45" fmla="*/ 1561 h 1736"/>
              <a:gd name="T46" fmla="*/ 488 w 739"/>
              <a:gd name="T47" fmla="*/ 1470 h 1736"/>
              <a:gd name="T48" fmla="*/ 420 w 739"/>
              <a:gd name="T49" fmla="*/ 1373 h 1736"/>
              <a:gd name="T50" fmla="*/ 417 w 739"/>
              <a:gd name="T51" fmla="*/ 1369 h 1736"/>
              <a:gd name="T52" fmla="*/ 354 w 739"/>
              <a:gd name="T53" fmla="*/ 1270 h 1736"/>
              <a:gd name="T54" fmla="*/ 294 w 739"/>
              <a:gd name="T55" fmla="*/ 1169 h 1736"/>
              <a:gd name="T56" fmla="*/ 240 w 739"/>
              <a:gd name="T57" fmla="*/ 1063 h 1736"/>
              <a:gd name="T58" fmla="*/ 193 w 739"/>
              <a:gd name="T59" fmla="*/ 955 h 1736"/>
              <a:gd name="T60" fmla="*/ 148 w 739"/>
              <a:gd name="T61" fmla="*/ 844 h 1736"/>
              <a:gd name="T62" fmla="*/ 110 w 739"/>
              <a:gd name="T63" fmla="*/ 730 h 1736"/>
              <a:gd name="T64" fmla="*/ 78 w 739"/>
              <a:gd name="T65" fmla="*/ 615 h 1736"/>
              <a:gd name="T66" fmla="*/ 49 w 739"/>
              <a:gd name="T67" fmla="*/ 497 h 1736"/>
              <a:gd name="T68" fmla="*/ 49 w 739"/>
              <a:gd name="T69" fmla="*/ 491 h 1736"/>
              <a:gd name="T70" fmla="*/ 27 w 739"/>
              <a:gd name="T71" fmla="*/ 372 h 1736"/>
              <a:gd name="T72" fmla="*/ 12 w 739"/>
              <a:gd name="T73" fmla="*/ 250 h 1736"/>
              <a:gd name="T74" fmla="*/ 6 w 739"/>
              <a:gd name="T75" fmla="*/ 188 h 1736"/>
              <a:gd name="T76" fmla="*/ 0 w 739"/>
              <a:gd name="T77" fmla="*/ 63 h 1736"/>
              <a:gd name="T78" fmla="*/ 0 w 739"/>
              <a:gd name="T79"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9" h="1736">
                <a:moveTo>
                  <a:pt x="0" y="0"/>
                </a:moveTo>
                <a:lnTo>
                  <a:pt x="28" y="0"/>
                </a:lnTo>
                <a:lnTo>
                  <a:pt x="28" y="63"/>
                </a:lnTo>
                <a:lnTo>
                  <a:pt x="34" y="188"/>
                </a:lnTo>
                <a:lnTo>
                  <a:pt x="40" y="250"/>
                </a:lnTo>
                <a:lnTo>
                  <a:pt x="55" y="372"/>
                </a:lnTo>
                <a:lnTo>
                  <a:pt x="78" y="491"/>
                </a:lnTo>
                <a:lnTo>
                  <a:pt x="78" y="491"/>
                </a:lnTo>
                <a:lnTo>
                  <a:pt x="105" y="605"/>
                </a:lnTo>
                <a:lnTo>
                  <a:pt x="137" y="720"/>
                </a:lnTo>
                <a:lnTo>
                  <a:pt x="175" y="833"/>
                </a:lnTo>
                <a:lnTo>
                  <a:pt x="219" y="945"/>
                </a:lnTo>
                <a:lnTo>
                  <a:pt x="267" y="1052"/>
                </a:lnTo>
                <a:lnTo>
                  <a:pt x="321" y="1158"/>
                </a:lnTo>
                <a:lnTo>
                  <a:pt x="381" y="1260"/>
                </a:lnTo>
                <a:lnTo>
                  <a:pt x="442" y="1355"/>
                </a:lnTo>
                <a:lnTo>
                  <a:pt x="509" y="1451"/>
                </a:lnTo>
                <a:lnTo>
                  <a:pt x="581" y="1542"/>
                </a:lnTo>
                <a:lnTo>
                  <a:pt x="658" y="1631"/>
                </a:lnTo>
                <a:lnTo>
                  <a:pt x="739" y="1716"/>
                </a:lnTo>
                <a:lnTo>
                  <a:pt x="720" y="1736"/>
                </a:lnTo>
                <a:lnTo>
                  <a:pt x="638" y="1651"/>
                </a:lnTo>
                <a:lnTo>
                  <a:pt x="560" y="1561"/>
                </a:lnTo>
                <a:lnTo>
                  <a:pt x="488" y="1470"/>
                </a:lnTo>
                <a:lnTo>
                  <a:pt x="420" y="1373"/>
                </a:lnTo>
                <a:lnTo>
                  <a:pt x="417" y="1369"/>
                </a:lnTo>
                <a:lnTo>
                  <a:pt x="354" y="1270"/>
                </a:lnTo>
                <a:lnTo>
                  <a:pt x="294" y="1169"/>
                </a:lnTo>
                <a:lnTo>
                  <a:pt x="240" y="1063"/>
                </a:lnTo>
                <a:lnTo>
                  <a:pt x="193" y="955"/>
                </a:lnTo>
                <a:lnTo>
                  <a:pt x="148" y="844"/>
                </a:lnTo>
                <a:lnTo>
                  <a:pt x="110" y="730"/>
                </a:lnTo>
                <a:lnTo>
                  <a:pt x="78" y="615"/>
                </a:lnTo>
                <a:lnTo>
                  <a:pt x="49" y="497"/>
                </a:lnTo>
                <a:lnTo>
                  <a:pt x="49" y="491"/>
                </a:lnTo>
                <a:lnTo>
                  <a:pt x="27" y="372"/>
                </a:lnTo>
                <a:lnTo>
                  <a:pt x="12" y="250"/>
                </a:lnTo>
                <a:lnTo>
                  <a:pt x="6" y="188"/>
                </a:lnTo>
                <a:lnTo>
                  <a:pt x="0" y="63"/>
                </a:lnTo>
                <a:lnTo>
                  <a:pt x="0" y="0"/>
                </a:lnTo>
                <a:close/>
              </a:path>
            </a:pathLst>
          </a:custGeom>
          <a:solidFill>
            <a:srgbClr val="9A499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1" name="Freeform 53">
            <a:extLst>
              <a:ext uri="{FF2B5EF4-FFF2-40B4-BE49-F238E27FC236}">
                <a16:creationId xmlns:a16="http://schemas.microsoft.com/office/drawing/2014/main" id="{66352C91-0BA1-4683-91CB-3BDE39585A72}"/>
              </a:ext>
            </a:extLst>
          </p:cNvPr>
          <p:cNvSpPr>
            <a:spLocks/>
          </p:cNvSpPr>
          <p:nvPr/>
        </p:nvSpPr>
        <p:spPr bwMode="auto">
          <a:xfrm>
            <a:off x="6096000" y="3191015"/>
            <a:ext cx="796203" cy="340836"/>
          </a:xfrm>
          <a:custGeom>
            <a:avLst/>
            <a:gdLst>
              <a:gd name="T0" fmla="*/ 0 w 1152"/>
              <a:gd name="T1" fmla="*/ 0 h 495"/>
              <a:gd name="T2" fmla="*/ 83 w 1152"/>
              <a:gd name="T3" fmla="*/ 2 h 495"/>
              <a:gd name="T4" fmla="*/ 165 w 1152"/>
              <a:gd name="T5" fmla="*/ 8 h 495"/>
              <a:gd name="T6" fmla="*/ 246 w 1152"/>
              <a:gd name="T7" fmla="*/ 18 h 495"/>
              <a:gd name="T8" fmla="*/ 326 w 1152"/>
              <a:gd name="T9" fmla="*/ 31 h 495"/>
              <a:gd name="T10" fmla="*/ 331 w 1152"/>
              <a:gd name="T11" fmla="*/ 33 h 495"/>
              <a:gd name="T12" fmla="*/ 410 w 1152"/>
              <a:gd name="T13" fmla="*/ 51 h 495"/>
              <a:gd name="T14" fmla="*/ 486 w 1152"/>
              <a:gd name="T15" fmla="*/ 73 h 495"/>
              <a:gd name="T16" fmla="*/ 561 w 1152"/>
              <a:gd name="T17" fmla="*/ 99 h 495"/>
              <a:gd name="T18" fmla="*/ 634 w 1152"/>
              <a:gd name="T19" fmla="*/ 127 h 495"/>
              <a:gd name="T20" fmla="*/ 706 w 1152"/>
              <a:gd name="T21" fmla="*/ 160 h 495"/>
              <a:gd name="T22" fmla="*/ 776 w 1152"/>
              <a:gd name="T23" fmla="*/ 194 h 495"/>
              <a:gd name="T24" fmla="*/ 843 w 1152"/>
              <a:gd name="T25" fmla="*/ 233 h 495"/>
              <a:gd name="T26" fmla="*/ 909 w 1152"/>
              <a:gd name="T27" fmla="*/ 275 h 495"/>
              <a:gd name="T28" fmla="*/ 913 w 1152"/>
              <a:gd name="T29" fmla="*/ 279 h 495"/>
              <a:gd name="T30" fmla="*/ 977 w 1152"/>
              <a:gd name="T31" fmla="*/ 324 h 495"/>
              <a:gd name="T32" fmla="*/ 1037 w 1152"/>
              <a:gd name="T33" fmla="*/ 372 h 495"/>
              <a:gd name="T34" fmla="*/ 1097 w 1152"/>
              <a:gd name="T35" fmla="*/ 422 h 495"/>
              <a:gd name="T36" fmla="*/ 1152 w 1152"/>
              <a:gd name="T37" fmla="*/ 476 h 495"/>
              <a:gd name="T38" fmla="*/ 1133 w 1152"/>
              <a:gd name="T39" fmla="*/ 495 h 495"/>
              <a:gd name="T40" fmla="*/ 1076 w 1152"/>
              <a:gd name="T41" fmla="*/ 442 h 495"/>
              <a:gd name="T42" fmla="*/ 1016 w 1152"/>
              <a:gd name="T43" fmla="*/ 391 h 495"/>
              <a:gd name="T44" fmla="*/ 957 w 1152"/>
              <a:gd name="T45" fmla="*/ 343 h 495"/>
              <a:gd name="T46" fmla="*/ 892 w 1152"/>
              <a:gd name="T47" fmla="*/ 298 h 495"/>
              <a:gd name="T48" fmla="*/ 892 w 1152"/>
              <a:gd name="T49" fmla="*/ 298 h 495"/>
              <a:gd name="T50" fmla="*/ 833 w 1152"/>
              <a:gd name="T51" fmla="*/ 260 h 495"/>
              <a:gd name="T52" fmla="*/ 765 w 1152"/>
              <a:gd name="T53" fmla="*/ 221 h 495"/>
              <a:gd name="T54" fmla="*/ 695 w 1152"/>
              <a:gd name="T55" fmla="*/ 187 h 495"/>
              <a:gd name="T56" fmla="*/ 624 w 1152"/>
              <a:gd name="T57" fmla="*/ 154 h 495"/>
              <a:gd name="T58" fmla="*/ 550 w 1152"/>
              <a:gd name="T59" fmla="*/ 125 h 495"/>
              <a:gd name="T60" fmla="*/ 476 w 1152"/>
              <a:gd name="T61" fmla="*/ 100 h 495"/>
              <a:gd name="T62" fmla="*/ 400 w 1152"/>
              <a:gd name="T63" fmla="*/ 78 h 495"/>
              <a:gd name="T64" fmla="*/ 321 w 1152"/>
              <a:gd name="T65" fmla="*/ 60 h 495"/>
              <a:gd name="T66" fmla="*/ 321 w 1152"/>
              <a:gd name="T67" fmla="*/ 58 h 495"/>
              <a:gd name="T68" fmla="*/ 246 w 1152"/>
              <a:gd name="T69" fmla="*/ 46 h 495"/>
              <a:gd name="T70" fmla="*/ 165 w 1152"/>
              <a:gd name="T71" fmla="*/ 36 h 495"/>
              <a:gd name="T72" fmla="*/ 83 w 1152"/>
              <a:gd name="T73" fmla="*/ 30 h 495"/>
              <a:gd name="T74" fmla="*/ 0 w 1152"/>
              <a:gd name="T75" fmla="*/ 28 h 495"/>
              <a:gd name="T76" fmla="*/ 0 w 1152"/>
              <a:gd name="T7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2" h="495">
                <a:moveTo>
                  <a:pt x="0" y="0"/>
                </a:moveTo>
                <a:lnTo>
                  <a:pt x="83" y="2"/>
                </a:lnTo>
                <a:lnTo>
                  <a:pt x="165" y="8"/>
                </a:lnTo>
                <a:lnTo>
                  <a:pt x="246" y="18"/>
                </a:lnTo>
                <a:lnTo>
                  <a:pt x="326" y="31"/>
                </a:lnTo>
                <a:lnTo>
                  <a:pt x="331" y="33"/>
                </a:lnTo>
                <a:lnTo>
                  <a:pt x="410" y="51"/>
                </a:lnTo>
                <a:lnTo>
                  <a:pt x="486" y="73"/>
                </a:lnTo>
                <a:lnTo>
                  <a:pt x="561" y="99"/>
                </a:lnTo>
                <a:lnTo>
                  <a:pt x="634" y="127"/>
                </a:lnTo>
                <a:lnTo>
                  <a:pt x="706" y="160"/>
                </a:lnTo>
                <a:lnTo>
                  <a:pt x="776" y="194"/>
                </a:lnTo>
                <a:lnTo>
                  <a:pt x="843" y="233"/>
                </a:lnTo>
                <a:lnTo>
                  <a:pt x="909" y="275"/>
                </a:lnTo>
                <a:lnTo>
                  <a:pt x="913" y="279"/>
                </a:lnTo>
                <a:lnTo>
                  <a:pt x="977" y="324"/>
                </a:lnTo>
                <a:lnTo>
                  <a:pt x="1037" y="372"/>
                </a:lnTo>
                <a:lnTo>
                  <a:pt x="1097" y="422"/>
                </a:lnTo>
                <a:lnTo>
                  <a:pt x="1152" y="476"/>
                </a:lnTo>
                <a:lnTo>
                  <a:pt x="1133" y="495"/>
                </a:lnTo>
                <a:lnTo>
                  <a:pt x="1076" y="442"/>
                </a:lnTo>
                <a:lnTo>
                  <a:pt x="1016" y="391"/>
                </a:lnTo>
                <a:lnTo>
                  <a:pt x="957" y="343"/>
                </a:lnTo>
                <a:lnTo>
                  <a:pt x="892" y="298"/>
                </a:lnTo>
                <a:lnTo>
                  <a:pt x="892" y="298"/>
                </a:lnTo>
                <a:lnTo>
                  <a:pt x="833" y="260"/>
                </a:lnTo>
                <a:lnTo>
                  <a:pt x="765" y="221"/>
                </a:lnTo>
                <a:lnTo>
                  <a:pt x="695" y="187"/>
                </a:lnTo>
                <a:lnTo>
                  <a:pt x="624" y="154"/>
                </a:lnTo>
                <a:lnTo>
                  <a:pt x="550" y="125"/>
                </a:lnTo>
                <a:lnTo>
                  <a:pt x="476" y="100"/>
                </a:lnTo>
                <a:lnTo>
                  <a:pt x="400" y="78"/>
                </a:lnTo>
                <a:lnTo>
                  <a:pt x="321" y="60"/>
                </a:lnTo>
                <a:lnTo>
                  <a:pt x="321" y="58"/>
                </a:lnTo>
                <a:lnTo>
                  <a:pt x="246" y="46"/>
                </a:lnTo>
                <a:lnTo>
                  <a:pt x="165" y="36"/>
                </a:lnTo>
                <a:lnTo>
                  <a:pt x="83" y="30"/>
                </a:lnTo>
                <a:lnTo>
                  <a:pt x="0" y="28"/>
                </a:lnTo>
                <a:lnTo>
                  <a:pt x="0" y="0"/>
                </a:lnTo>
                <a:close/>
              </a:path>
            </a:pathLst>
          </a:custGeom>
          <a:solidFill>
            <a:srgbClr val="EA222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2" name="Freeform 54">
            <a:extLst>
              <a:ext uri="{FF2B5EF4-FFF2-40B4-BE49-F238E27FC236}">
                <a16:creationId xmlns:a16="http://schemas.microsoft.com/office/drawing/2014/main" id="{961B3896-97DE-4CBA-BE5F-596B80AC2FB2}"/>
              </a:ext>
            </a:extLst>
          </p:cNvPr>
          <p:cNvSpPr>
            <a:spLocks/>
          </p:cNvSpPr>
          <p:nvPr/>
        </p:nvSpPr>
        <p:spPr bwMode="auto">
          <a:xfrm>
            <a:off x="4974140" y="3519431"/>
            <a:ext cx="343595" cy="793442"/>
          </a:xfrm>
          <a:custGeom>
            <a:avLst/>
            <a:gdLst>
              <a:gd name="T0" fmla="*/ 477 w 497"/>
              <a:gd name="T1" fmla="*/ 0 h 1150"/>
              <a:gd name="T2" fmla="*/ 497 w 497"/>
              <a:gd name="T3" fmla="*/ 19 h 1150"/>
              <a:gd name="T4" fmla="*/ 443 w 497"/>
              <a:gd name="T5" fmla="*/ 75 h 1150"/>
              <a:gd name="T6" fmla="*/ 392 w 497"/>
              <a:gd name="T7" fmla="*/ 133 h 1150"/>
              <a:gd name="T8" fmla="*/ 343 w 497"/>
              <a:gd name="T9" fmla="*/ 194 h 1150"/>
              <a:gd name="T10" fmla="*/ 301 w 497"/>
              <a:gd name="T11" fmla="*/ 254 h 1150"/>
              <a:gd name="T12" fmla="*/ 303 w 497"/>
              <a:gd name="T13" fmla="*/ 254 h 1150"/>
              <a:gd name="T14" fmla="*/ 261 w 497"/>
              <a:gd name="T15" fmla="*/ 319 h 1150"/>
              <a:gd name="T16" fmla="*/ 222 w 497"/>
              <a:gd name="T17" fmla="*/ 386 h 1150"/>
              <a:gd name="T18" fmla="*/ 186 w 497"/>
              <a:gd name="T19" fmla="*/ 457 h 1150"/>
              <a:gd name="T20" fmla="*/ 153 w 497"/>
              <a:gd name="T21" fmla="*/ 527 h 1150"/>
              <a:gd name="T22" fmla="*/ 125 w 497"/>
              <a:gd name="T23" fmla="*/ 601 h 1150"/>
              <a:gd name="T24" fmla="*/ 100 w 497"/>
              <a:gd name="T25" fmla="*/ 676 h 1150"/>
              <a:gd name="T26" fmla="*/ 77 w 497"/>
              <a:gd name="T27" fmla="*/ 752 h 1150"/>
              <a:gd name="T28" fmla="*/ 61 w 497"/>
              <a:gd name="T29" fmla="*/ 825 h 1150"/>
              <a:gd name="T30" fmla="*/ 61 w 497"/>
              <a:gd name="T31" fmla="*/ 825 h 1150"/>
              <a:gd name="T32" fmla="*/ 46 w 497"/>
              <a:gd name="T33" fmla="*/ 904 h 1150"/>
              <a:gd name="T34" fmla="*/ 35 w 497"/>
              <a:gd name="T35" fmla="*/ 985 h 1150"/>
              <a:gd name="T36" fmla="*/ 29 w 497"/>
              <a:gd name="T37" fmla="*/ 1067 h 1150"/>
              <a:gd name="T38" fmla="*/ 28 w 497"/>
              <a:gd name="T39" fmla="*/ 1150 h 1150"/>
              <a:gd name="T40" fmla="*/ 0 w 497"/>
              <a:gd name="T41" fmla="*/ 1150 h 1150"/>
              <a:gd name="T42" fmla="*/ 1 w 497"/>
              <a:gd name="T43" fmla="*/ 1067 h 1150"/>
              <a:gd name="T44" fmla="*/ 7 w 497"/>
              <a:gd name="T45" fmla="*/ 985 h 1150"/>
              <a:gd name="T46" fmla="*/ 18 w 497"/>
              <a:gd name="T47" fmla="*/ 904 h 1150"/>
              <a:gd name="T48" fmla="*/ 32 w 497"/>
              <a:gd name="T49" fmla="*/ 825 h 1150"/>
              <a:gd name="T50" fmla="*/ 32 w 497"/>
              <a:gd name="T51" fmla="*/ 819 h 1150"/>
              <a:gd name="T52" fmla="*/ 50 w 497"/>
              <a:gd name="T53" fmla="*/ 742 h 1150"/>
              <a:gd name="T54" fmla="*/ 73 w 497"/>
              <a:gd name="T55" fmla="*/ 666 h 1150"/>
              <a:gd name="T56" fmla="*/ 98 w 497"/>
              <a:gd name="T57" fmla="*/ 591 h 1150"/>
              <a:gd name="T58" fmla="*/ 127 w 497"/>
              <a:gd name="T59" fmla="*/ 516 h 1150"/>
              <a:gd name="T60" fmla="*/ 159 w 497"/>
              <a:gd name="T61" fmla="*/ 446 h 1150"/>
              <a:gd name="T62" fmla="*/ 195 w 497"/>
              <a:gd name="T63" fmla="*/ 376 h 1150"/>
              <a:gd name="T64" fmla="*/ 234 w 497"/>
              <a:gd name="T65" fmla="*/ 309 h 1150"/>
              <a:gd name="T66" fmla="*/ 276 w 497"/>
              <a:gd name="T67" fmla="*/ 243 h 1150"/>
              <a:gd name="T68" fmla="*/ 279 w 497"/>
              <a:gd name="T69" fmla="*/ 239 h 1150"/>
              <a:gd name="T70" fmla="*/ 324 w 497"/>
              <a:gd name="T71" fmla="*/ 175 h 1150"/>
              <a:gd name="T72" fmla="*/ 373 w 497"/>
              <a:gd name="T73" fmla="*/ 113 h 1150"/>
              <a:gd name="T74" fmla="*/ 424 w 497"/>
              <a:gd name="T75" fmla="*/ 55 h 1150"/>
              <a:gd name="T76" fmla="*/ 477 w 497"/>
              <a:gd name="T77"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7" h="1150">
                <a:moveTo>
                  <a:pt x="477" y="0"/>
                </a:moveTo>
                <a:lnTo>
                  <a:pt x="497" y="19"/>
                </a:lnTo>
                <a:lnTo>
                  <a:pt x="443" y="75"/>
                </a:lnTo>
                <a:lnTo>
                  <a:pt x="392" y="133"/>
                </a:lnTo>
                <a:lnTo>
                  <a:pt x="343" y="194"/>
                </a:lnTo>
                <a:lnTo>
                  <a:pt x="301" y="254"/>
                </a:lnTo>
                <a:lnTo>
                  <a:pt x="303" y="254"/>
                </a:lnTo>
                <a:lnTo>
                  <a:pt x="261" y="319"/>
                </a:lnTo>
                <a:lnTo>
                  <a:pt x="222" y="386"/>
                </a:lnTo>
                <a:lnTo>
                  <a:pt x="186" y="457"/>
                </a:lnTo>
                <a:lnTo>
                  <a:pt x="153" y="527"/>
                </a:lnTo>
                <a:lnTo>
                  <a:pt x="125" y="601"/>
                </a:lnTo>
                <a:lnTo>
                  <a:pt x="100" y="676"/>
                </a:lnTo>
                <a:lnTo>
                  <a:pt x="77" y="752"/>
                </a:lnTo>
                <a:lnTo>
                  <a:pt x="61" y="825"/>
                </a:lnTo>
                <a:lnTo>
                  <a:pt x="61" y="825"/>
                </a:lnTo>
                <a:lnTo>
                  <a:pt x="46" y="904"/>
                </a:lnTo>
                <a:lnTo>
                  <a:pt x="35" y="985"/>
                </a:lnTo>
                <a:lnTo>
                  <a:pt x="29" y="1067"/>
                </a:lnTo>
                <a:lnTo>
                  <a:pt x="28" y="1150"/>
                </a:lnTo>
                <a:lnTo>
                  <a:pt x="0" y="1150"/>
                </a:lnTo>
                <a:lnTo>
                  <a:pt x="1" y="1067"/>
                </a:lnTo>
                <a:lnTo>
                  <a:pt x="7" y="985"/>
                </a:lnTo>
                <a:lnTo>
                  <a:pt x="18" y="904"/>
                </a:lnTo>
                <a:lnTo>
                  <a:pt x="32" y="825"/>
                </a:lnTo>
                <a:lnTo>
                  <a:pt x="32" y="819"/>
                </a:lnTo>
                <a:lnTo>
                  <a:pt x="50" y="742"/>
                </a:lnTo>
                <a:lnTo>
                  <a:pt x="73" y="666"/>
                </a:lnTo>
                <a:lnTo>
                  <a:pt x="98" y="591"/>
                </a:lnTo>
                <a:lnTo>
                  <a:pt x="127" y="516"/>
                </a:lnTo>
                <a:lnTo>
                  <a:pt x="159" y="446"/>
                </a:lnTo>
                <a:lnTo>
                  <a:pt x="195" y="376"/>
                </a:lnTo>
                <a:lnTo>
                  <a:pt x="234" y="309"/>
                </a:lnTo>
                <a:lnTo>
                  <a:pt x="276" y="243"/>
                </a:lnTo>
                <a:lnTo>
                  <a:pt x="279" y="239"/>
                </a:lnTo>
                <a:lnTo>
                  <a:pt x="324" y="175"/>
                </a:lnTo>
                <a:lnTo>
                  <a:pt x="373" y="113"/>
                </a:lnTo>
                <a:lnTo>
                  <a:pt x="424" y="55"/>
                </a:lnTo>
                <a:lnTo>
                  <a:pt x="477" y="0"/>
                </a:lnTo>
                <a:close/>
              </a:path>
            </a:pathLst>
          </a:custGeom>
          <a:solidFill>
            <a:srgbClr val="F6AC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3" name="Freeform 55">
            <a:extLst>
              <a:ext uri="{FF2B5EF4-FFF2-40B4-BE49-F238E27FC236}">
                <a16:creationId xmlns:a16="http://schemas.microsoft.com/office/drawing/2014/main" id="{794B6F23-B2AA-46A6-A901-07595D97FF3B}"/>
              </a:ext>
            </a:extLst>
          </p:cNvPr>
          <p:cNvSpPr>
            <a:spLocks/>
          </p:cNvSpPr>
          <p:nvPr/>
        </p:nvSpPr>
        <p:spPr bwMode="auto">
          <a:xfrm>
            <a:off x="6878401" y="3519431"/>
            <a:ext cx="342216" cy="793442"/>
          </a:xfrm>
          <a:custGeom>
            <a:avLst/>
            <a:gdLst>
              <a:gd name="T0" fmla="*/ 19 w 497"/>
              <a:gd name="T1" fmla="*/ 0 h 1150"/>
              <a:gd name="T2" fmla="*/ 73 w 497"/>
              <a:gd name="T3" fmla="*/ 55 h 1150"/>
              <a:gd name="T4" fmla="*/ 124 w 497"/>
              <a:gd name="T5" fmla="*/ 113 h 1150"/>
              <a:gd name="T6" fmla="*/ 171 w 497"/>
              <a:gd name="T7" fmla="*/ 175 h 1150"/>
              <a:gd name="T8" fmla="*/ 216 w 497"/>
              <a:gd name="T9" fmla="*/ 239 h 1150"/>
              <a:gd name="T10" fmla="*/ 219 w 497"/>
              <a:gd name="T11" fmla="*/ 243 h 1150"/>
              <a:gd name="T12" fmla="*/ 261 w 497"/>
              <a:gd name="T13" fmla="*/ 309 h 1150"/>
              <a:gd name="T14" fmla="*/ 300 w 497"/>
              <a:gd name="T15" fmla="*/ 376 h 1150"/>
              <a:gd name="T16" fmla="*/ 336 w 497"/>
              <a:gd name="T17" fmla="*/ 446 h 1150"/>
              <a:gd name="T18" fmla="*/ 368 w 497"/>
              <a:gd name="T19" fmla="*/ 516 h 1150"/>
              <a:gd name="T20" fmla="*/ 397 w 497"/>
              <a:gd name="T21" fmla="*/ 591 h 1150"/>
              <a:gd name="T22" fmla="*/ 422 w 497"/>
              <a:gd name="T23" fmla="*/ 666 h 1150"/>
              <a:gd name="T24" fmla="*/ 445 w 497"/>
              <a:gd name="T25" fmla="*/ 742 h 1150"/>
              <a:gd name="T26" fmla="*/ 463 w 497"/>
              <a:gd name="T27" fmla="*/ 819 h 1150"/>
              <a:gd name="T28" fmla="*/ 464 w 497"/>
              <a:gd name="T29" fmla="*/ 825 h 1150"/>
              <a:gd name="T30" fmla="*/ 477 w 497"/>
              <a:gd name="T31" fmla="*/ 904 h 1150"/>
              <a:gd name="T32" fmla="*/ 488 w 497"/>
              <a:gd name="T33" fmla="*/ 985 h 1150"/>
              <a:gd name="T34" fmla="*/ 494 w 497"/>
              <a:gd name="T35" fmla="*/ 1067 h 1150"/>
              <a:gd name="T36" fmla="*/ 497 w 497"/>
              <a:gd name="T37" fmla="*/ 1150 h 1150"/>
              <a:gd name="T38" fmla="*/ 469 w 497"/>
              <a:gd name="T39" fmla="*/ 1150 h 1150"/>
              <a:gd name="T40" fmla="*/ 466 w 497"/>
              <a:gd name="T41" fmla="*/ 1067 h 1150"/>
              <a:gd name="T42" fmla="*/ 460 w 497"/>
              <a:gd name="T43" fmla="*/ 985 h 1150"/>
              <a:gd name="T44" fmla="*/ 449 w 497"/>
              <a:gd name="T45" fmla="*/ 904 h 1150"/>
              <a:gd name="T46" fmla="*/ 436 w 497"/>
              <a:gd name="T47" fmla="*/ 830 h 1150"/>
              <a:gd name="T48" fmla="*/ 436 w 497"/>
              <a:gd name="T49" fmla="*/ 830 h 1150"/>
              <a:gd name="T50" fmla="*/ 418 w 497"/>
              <a:gd name="T51" fmla="*/ 752 h 1150"/>
              <a:gd name="T52" fmla="*/ 395 w 497"/>
              <a:gd name="T53" fmla="*/ 676 h 1150"/>
              <a:gd name="T54" fmla="*/ 370 w 497"/>
              <a:gd name="T55" fmla="*/ 601 h 1150"/>
              <a:gd name="T56" fmla="*/ 342 w 497"/>
              <a:gd name="T57" fmla="*/ 527 h 1150"/>
              <a:gd name="T58" fmla="*/ 309 w 497"/>
              <a:gd name="T59" fmla="*/ 457 h 1150"/>
              <a:gd name="T60" fmla="*/ 273 w 497"/>
              <a:gd name="T61" fmla="*/ 386 h 1150"/>
              <a:gd name="T62" fmla="*/ 234 w 497"/>
              <a:gd name="T63" fmla="*/ 319 h 1150"/>
              <a:gd name="T64" fmla="*/ 194 w 497"/>
              <a:gd name="T65" fmla="*/ 257 h 1150"/>
              <a:gd name="T66" fmla="*/ 150 w 497"/>
              <a:gd name="T67" fmla="*/ 194 h 1150"/>
              <a:gd name="T68" fmla="*/ 103 w 497"/>
              <a:gd name="T69" fmla="*/ 133 h 1150"/>
              <a:gd name="T70" fmla="*/ 52 w 497"/>
              <a:gd name="T71" fmla="*/ 75 h 1150"/>
              <a:gd name="T72" fmla="*/ 0 w 497"/>
              <a:gd name="T73" fmla="*/ 19 h 1150"/>
              <a:gd name="T74" fmla="*/ 19 w 497"/>
              <a:gd name="T75"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1150">
                <a:moveTo>
                  <a:pt x="19" y="0"/>
                </a:moveTo>
                <a:lnTo>
                  <a:pt x="73" y="55"/>
                </a:lnTo>
                <a:lnTo>
                  <a:pt x="124" y="113"/>
                </a:lnTo>
                <a:lnTo>
                  <a:pt x="171" y="175"/>
                </a:lnTo>
                <a:lnTo>
                  <a:pt x="216" y="239"/>
                </a:lnTo>
                <a:lnTo>
                  <a:pt x="219" y="243"/>
                </a:lnTo>
                <a:lnTo>
                  <a:pt x="261" y="309"/>
                </a:lnTo>
                <a:lnTo>
                  <a:pt x="300" y="376"/>
                </a:lnTo>
                <a:lnTo>
                  <a:pt x="336" y="446"/>
                </a:lnTo>
                <a:lnTo>
                  <a:pt x="368" y="516"/>
                </a:lnTo>
                <a:lnTo>
                  <a:pt x="397" y="591"/>
                </a:lnTo>
                <a:lnTo>
                  <a:pt x="422" y="666"/>
                </a:lnTo>
                <a:lnTo>
                  <a:pt x="445" y="742"/>
                </a:lnTo>
                <a:lnTo>
                  <a:pt x="463" y="819"/>
                </a:lnTo>
                <a:lnTo>
                  <a:pt x="464" y="825"/>
                </a:lnTo>
                <a:lnTo>
                  <a:pt x="477" y="904"/>
                </a:lnTo>
                <a:lnTo>
                  <a:pt x="488" y="985"/>
                </a:lnTo>
                <a:lnTo>
                  <a:pt x="494" y="1067"/>
                </a:lnTo>
                <a:lnTo>
                  <a:pt x="497" y="1150"/>
                </a:lnTo>
                <a:lnTo>
                  <a:pt x="469" y="1150"/>
                </a:lnTo>
                <a:lnTo>
                  <a:pt x="466" y="1067"/>
                </a:lnTo>
                <a:lnTo>
                  <a:pt x="460" y="985"/>
                </a:lnTo>
                <a:lnTo>
                  <a:pt x="449" y="904"/>
                </a:lnTo>
                <a:lnTo>
                  <a:pt x="436" y="830"/>
                </a:lnTo>
                <a:lnTo>
                  <a:pt x="436" y="830"/>
                </a:lnTo>
                <a:lnTo>
                  <a:pt x="418" y="752"/>
                </a:lnTo>
                <a:lnTo>
                  <a:pt x="395" y="676"/>
                </a:lnTo>
                <a:lnTo>
                  <a:pt x="370" y="601"/>
                </a:lnTo>
                <a:lnTo>
                  <a:pt x="342" y="527"/>
                </a:lnTo>
                <a:lnTo>
                  <a:pt x="309" y="457"/>
                </a:lnTo>
                <a:lnTo>
                  <a:pt x="273" y="386"/>
                </a:lnTo>
                <a:lnTo>
                  <a:pt x="234" y="319"/>
                </a:lnTo>
                <a:lnTo>
                  <a:pt x="194" y="257"/>
                </a:lnTo>
                <a:lnTo>
                  <a:pt x="150" y="194"/>
                </a:lnTo>
                <a:lnTo>
                  <a:pt x="103" y="133"/>
                </a:lnTo>
                <a:lnTo>
                  <a:pt x="52" y="75"/>
                </a:lnTo>
                <a:lnTo>
                  <a:pt x="0" y="19"/>
                </a:lnTo>
                <a:lnTo>
                  <a:pt x="19" y="0"/>
                </a:lnTo>
                <a:close/>
              </a:path>
            </a:pathLst>
          </a:custGeom>
          <a:solidFill>
            <a:srgbClr val="EE932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4" name="Freeform 56">
            <a:extLst>
              <a:ext uri="{FF2B5EF4-FFF2-40B4-BE49-F238E27FC236}">
                <a16:creationId xmlns:a16="http://schemas.microsoft.com/office/drawing/2014/main" id="{D737EBB4-5EEE-48B8-8DE2-24A7CDBCFC80}"/>
              </a:ext>
            </a:extLst>
          </p:cNvPr>
          <p:cNvSpPr>
            <a:spLocks/>
          </p:cNvSpPr>
          <p:nvPr/>
        </p:nvSpPr>
        <p:spPr bwMode="auto">
          <a:xfrm>
            <a:off x="5303937" y="3191015"/>
            <a:ext cx="792063" cy="340836"/>
          </a:xfrm>
          <a:custGeom>
            <a:avLst/>
            <a:gdLst>
              <a:gd name="T0" fmla="*/ 1149 w 1149"/>
              <a:gd name="T1" fmla="*/ 0 h 495"/>
              <a:gd name="T2" fmla="*/ 1149 w 1149"/>
              <a:gd name="T3" fmla="*/ 28 h 495"/>
              <a:gd name="T4" fmla="*/ 1065 w 1149"/>
              <a:gd name="T5" fmla="*/ 30 h 495"/>
              <a:gd name="T6" fmla="*/ 984 w 1149"/>
              <a:gd name="T7" fmla="*/ 36 h 495"/>
              <a:gd name="T8" fmla="*/ 904 w 1149"/>
              <a:gd name="T9" fmla="*/ 46 h 495"/>
              <a:gd name="T10" fmla="*/ 829 w 1149"/>
              <a:gd name="T11" fmla="*/ 60 h 495"/>
              <a:gd name="T12" fmla="*/ 829 w 1149"/>
              <a:gd name="T13" fmla="*/ 60 h 495"/>
              <a:gd name="T14" fmla="*/ 751 w 1149"/>
              <a:gd name="T15" fmla="*/ 78 h 495"/>
              <a:gd name="T16" fmla="*/ 675 w 1149"/>
              <a:gd name="T17" fmla="*/ 100 h 495"/>
              <a:gd name="T18" fmla="*/ 599 w 1149"/>
              <a:gd name="T19" fmla="*/ 125 h 495"/>
              <a:gd name="T20" fmla="*/ 526 w 1149"/>
              <a:gd name="T21" fmla="*/ 154 h 495"/>
              <a:gd name="T22" fmla="*/ 456 w 1149"/>
              <a:gd name="T23" fmla="*/ 187 h 495"/>
              <a:gd name="T24" fmla="*/ 386 w 1149"/>
              <a:gd name="T25" fmla="*/ 221 h 495"/>
              <a:gd name="T26" fmla="*/ 318 w 1149"/>
              <a:gd name="T27" fmla="*/ 260 h 495"/>
              <a:gd name="T28" fmla="*/ 256 w 1149"/>
              <a:gd name="T29" fmla="*/ 300 h 495"/>
              <a:gd name="T30" fmla="*/ 194 w 1149"/>
              <a:gd name="T31" fmla="*/ 343 h 495"/>
              <a:gd name="T32" fmla="*/ 133 w 1149"/>
              <a:gd name="T33" fmla="*/ 391 h 495"/>
              <a:gd name="T34" fmla="*/ 75 w 1149"/>
              <a:gd name="T35" fmla="*/ 442 h 495"/>
              <a:gd name="T36" fmla="*/ 20 w 1149"/>
              <a:gd name="T37" fmla="*/ 495 h 495"/>
              <a:gd name="T38" fmla="*/ 0 w 1149"/>
              <a:gd name="T39" fmla="*/ 476 h 495"/>
              <a:gd name="T40" fmla="*/ 56 w 1149"/>
              <a:gd name="T41" fmla="*/ 422 h 495"/>
              <a:gd name="T42" fmla="*/ 114 w 1149"/>
              <a:gd name="T43" fmla="*/ 372 h 495"/>
              <a:gd name="T44" fmla="*/ 175 w 1149"/>
              <a:gd name="T45" fmla="*/ 324 h 495"/>
              <a:gd name="T46" fmla="*/ 238 w 1149"/>
              <a:gd name="T47" fmla="*/ 279 h 495"/>
              <a:gd name="T48" fmla="*/ 242 w 1149"/>
              <a:gd name="T49" fmla="*/ 275 h 495"/>
              <a:gd name="T50" fmla="*/ 308 w 1149"/>
              <a:gd name="T51" fmla="*/ 233 h 495"/>
              <a:gd name="T52" fmla="*/ 375 w 1149"/>
              <a:gd name="T53" fmla="*/ 194 h 495"/>
              <a:gd name="T54" fmla="*/ 445 w 1149"/>
              <a:gd name="T55" fmla="*/ 160 h 495"/>
              <a:gd name="T56" fmla="*/ 515 w 1149"/>
              <a:gd name="T57" fmla="*/ 127 h 495"/>
              <a:gd name="T58" fmla="*/ 589 w 1149"/>
              <a:gd name="T59" fmla="*/ 99 h 495"/>
              <a:gd name="T60" fmla="*/ 665 w 1149"/>
              <a:gd name="T61" fmla="*/ 73 h 495"/>
              <a:gd name="T62" fmla="*/ 741 w 1149"/>
              <a:gd name="T63" fmla="*/ 51 h 495"/>
              <a:gd name="T64" fmla="*/ 819 w 1149"/>
              <a:gd name="T65" fmla="*/ 33 h 495"/>
              <a:gd name="T66" fmla="*/ 825 w 1149"/>
              <a:gd name="T67" fmla="*/ 31 h 495"/>
              <a:gd name="T68" fmla="*/ 904 w 1149"/>
              <a:gd name="T69" fmla="*/ 18 h 495"/>
              <a:gd name="T70" fmla="*/ 984 w 1149"/>
              <a:gd name="T71" fmla="*/ 8 h 495"/>
              <a:gd name="T72" fmla="*/ 1065 w 1149"/>
              <a:gd name="T73" fmla="*/ 2 h 495"/>
              <a:gd name="T74" fmla="*/ 1149 w 1149"/>
              <a:gd name="T7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9" h="495">
                <a:moveTo>
                  <a:pt x="1149" y="0"/>
                </a:moveTo>
                <a:lnTo>
                  <a:pt x="1149" y="28"/>
                </a:lnTo>
                <a:lnTo>
                  <a:pt x="1065" y="30"/>
                </a:lnTo>
                <a:lnTo>
                  <a:pt x="984" y="36"/>
                </a:lnTo>
                <a:lnTo>
                  <a:pt x="904" y="46"/>
                </a:lnTo>
                <a:lnTo>
                  <a:pt x="829" y="60"/>
                </a:lnTo>
                <a:lnTo>
                  <a:pt x="829" y="60"/>
                </a:lnTo>
                <a:lnTo>
                  <a:pt x="751" y="78"/>
                </a:lnTo>
                <a:lnTo>
                  <a:pt x="675" y="100"/>
                </a:lnTo>
                <a:lnTo>
                  <a:pt x="599" y="125"/>
                </a:lnTo>
                <a:lnTo>
                  <a:pt x="526" y="154"/>
                </a:lnTo>
                <a:lnTo>
                  <a:pt x="456" y="187"/>
                </a:lnTo>
                <a:lnTo>
                  <a:pt x="386" y="221"/>
                </a:lnTo>
                <a:lnTo>
                  <a:pt x="318" y="260"/>
                </a:lnTo>
                <a:lnTo>
                  <a:pt x="256" y="300"/>
                </a:lnTo>
                <a:lnTo>
                  <a:pt x="194" y="343"/>
                </a:lnTo>
                <a:lnTo>
                  <a:pt x="133" y="391"/>
                </a:lnTo>
                <a:lnTo>
                  <a:pt x="75" y="442"/>
                </a:lnTo>
                <a:lnTo>
                  <a:pt x="20" y="495"/>
                </a:lnTo>
                <a:lnTo>
                  <a:pt x="0" y="476"/>
                </a:lnTo>
                <a:lnTo>
                  <a:pt x="56" y="422"/>
                </a:lnTo>
                <a:lnTo>
                  <a:pt x="114" y="372"/>
                </a:lnTo>
                <a:lnTo>
                  <a:pt x="175" y="324"/>
                </a:lnTo>
                <a:lnTo>
                  <a:pt x="238" y="279"/>
                </a:lnTo>
                <a:lnTo>
                  <a:pt x="242" y="275"/>
                </a:lnTo>
                <a:lnTo>
                  <a:pt x="308" y="233"/>
                </a:lnTo>
                <a:lnTo>
                  <a:pt x="375" y="194"/>
                </a:lnTo>
                <a:lnTo>
                  <a:pt x="445" y="160"/>
                </a:lnTo>
                <a:lnTo>
                  <a:pt x="515" y="127"/>
                </a:lnTo>
                <a:lnTo>
                  <a:pt x="589" y="99"/>
                </a:lnTo>
                <a:lnTo>
                  <a:pt x="665" y="73"/>
                </a:lnTo>
                <a:lnTo>
                  <a:pt x="741" y="51"/>
                </a:lnTo>
                <a:lnTo>
                  <a:pt x="819" y="33"/>
                </a:lnTo>
                <a:lnTo>
                  <a:pt x="825" y="31"/>
                </a:lnTo>
                <a:lnTo>
                  <a:pt x="904" y="18"/>
                </a:lnTo>
                <a:lnTo>
                  <a:pt x="984" y="8"/>
                </a:lnTo>
                <a:lnTo>
                  <a:pt x="1065" y="2"/>
                </a:lnTo>
                <a:lnTo>
                  <a:pt x="1149" y="0"/>
                </a:lnTo>
                <a:close/>
              </a:path>
            </a:pathLst>
          </a:custGeom>
          <a:solidFill>
            <a:srgbClr val="97005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5" name="Freeform 57">
            <a:extLst>
              <a:ext uri="{FF2B5EF4-FFF2-40B4-BE49-F238E27FC236}">
                <a16:creationId xmlns:a16="http://schemas.microsoft.com/office/drawing/2014/main" id="{97A73039-AFDE-4494-8BA4-9405084F6E7B}"/>
              </a:ext>
            </a:extLst>
          </p:cNvPr>
          <p:cNvSpPr>
            <a:spLocks/>
          </p:cNvSpPr>
          <p:nvPr/>
        </p:nvSpPr>
        <p:spPr bwMode="auto">
          <a:xfrm>
            <a:off x="5303937" y="5092517"/>
            <a:ext cx="792063" cy="343595"/>
          </a:xfrm>
          <a:custGeom>
            <a:avLst/>
            <a:gdLst>
              <a:gd name="T0" fmla="*/ 20 w 1149"/>
              <a:gd name="T1" fmla="*/ 0 h 497"/>
              <a:gd name="T2" fmla="*/ 75 w 1149"/>
              <a:gd name="T3" fmla="*/ 53 h 497"/>
              <a:gd name="T4" fmla="*/ 135 w 1149"/>
              <a:gd name="T5" fmla="*/ 103 h 497"/>
              <a:gd name="T6" fmla="*/ 194 w 1149"/>
              <a:gd name="T7" fmla="*/ 153 h 497"/>
              <a:gd name="T8" fmla="*/ 253 w 1149"/>
              <a:gd name="T9" fmla="*/ 193 h 497"/>
              <a:gd name="T10" fmla="*/ 253 w 1149"/>
              <a:gd name="T11" fmla="*/ 193 h 497"/>
              <a:gd name="T12" fmla="*/ 318 w 1149"/>
              <a:gd name="T13" fmla="*/ 235 h 497"/>
              <a:gd name="T14" fmla="*/ 386 w 1149"/>
              <a:gd name="T15" fmla="*/ 274 h 497"/>
              <a:gd name="T16" fmla="*/ 456 w 1149"/>
              <a:gd name="T17" fmla="*/ 309 h 497"/>
              <a:gd name="T18" fmla="*/ 526 w 1149"/>
              <a:gd name="T19" fmla="*/ 342 h 497"/>
              <a:gd name="T20" fmla="*/ 599 w 1149"/>
              <a:gd name="T21" fmla="*/ 371 h 497"/>
              <a:gd name="T22" fmla="*/ 675 w 1149"/>
              <a:gd name="T23" fmla="*/ 396 h 497"/>
              <a:gd name="T24" fmla="*/ 751 w 1149"/>
              <a:gd name="T25" fmla="*/ 418 h 497"/>
              <a:gd name="T26" fmla="*/ 829 w 1149"/>
              <a:gd name="T27" fmla="*/ 436 h 497"/>
              <a:gd name="T28" fmla="*/ 829 w 1149"/>
              <a:gd name="T29" fmla="*/ 436 h 497"/>
              <a:gd name="T30" fmla="*/ 904 w 1149"/>
              <a:gd name="T31" fmla="*/ 450 h 497"/>
              <a:gd name="T32" fmla="*/ 984 w 1149"/>
              <a:gd name="T33" fmla="*/ 460 h 497"/>
              <a:gd name="T34" fmla="*/ 1065 w 1149"/>
              <a:gd name="T35" fmla="*/ 466 h 497"/>
              <a:gd name="T36" fmla="*/ 1149 w 1149"/>
              <a:gd name="T37" fmla="*/ 469 h 497"/>
              <a:gd name="T38" fmla="*/ 1149 w 1149"/>
              <a:gd name="T39" fmla="*/ 497 h 497"/>
              <a:gd name="T40" fmla="*/ 1065 w 1149"/>
              <a:gd name="T41" fmla="*/ 494 h 497"/>
              <a:gd name="T42" fmla="*/ 984 w 1149"/>
              <a:gd name="T43" fmla="*/ 488 h 497"/>
              <a:gd name="T44" fmla="*/ 904 w 1149"/>
              <a:gd name="T45" fmla="*/ 478 h 497"/>
              <a:gd name="T46" fmla="*/ 825 w 1149"/>
              <a:gd name="T47" fmla="*/ 465 h 497"/>
              <a:gd name="T48" fmla="*/ 819 w 1149"/>
              <a:gd name="T49" fmla="*/ 463 h 497"/>
              <a:gd name="T50" fmla="*/ 741 w 1149"/>
              <a:gd name="T51" fmla="*/ 445 h 497"/>
              <a:gd name="T52" fmla="*/ 665 w 1149"/>
              <a:gd name="T53" fmla="*/ 423 h 497"/>
              <a:gd name="T54" fmla="*/ 589 w 1149"/>
              <a:gd name="T55" fmla="*/ 397 h 497"/>
              <a:gd name="T56" fmla="*/ 515 w 1149"/>
              <a:gd name="T57" fmla="*/ 369 h 497"/>
              <a:gd name="T58" fmla="*/ 445 w 1149"/>
              <a:gd name="T59" fmla="*/ 336 h 497"/>
              <a:gd name="T60" fmla="*/ 375 w 1149"/>
              <a:gd name="T61" fmla="*/ 300 h 497"/>
              <a:gd name="T62" fmla="*/ 308 w 1149"/>
              <a:gd name="T63" fmla="*/ 262 h 497"/>
              <a:gd name="T64" fmla="*/ 242 w 1149"/>
              <a:gd name="T65" fmla="*/ 220 h 497"/>
              <a:gd name="T66" fmla="*/ 238 w 1149"/>
              <a:gd name="T67" fmla="*/ 217 h 497"/>
              <a:gd name="T68" fmla="*/ 174 w 1149"/>
              <a:gd name="T69" fmla="*/ 172 h 497"/>
              <a:gd name="T70" fmla="*/ 114 w 1149"/>
              <a:gd name="T71" fmla="*/ 123 h 497"/>
              <a:gd name="T72" fmla="*/ 54 w 1149"/>
              <a:gd name="T73" fmla="*/ 72 h 497"/>
              <a:gd name="T74" fmla="*/ 0 w 1149"/>
              <a:gd name="T75" fmla="*/ 20 h 497"/>
              <a:gd name="T76" fmla="*/ 20 w 1149"/>
              <a:gd name="T7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9" h="497">
                <a:moveTo>
                  <a:pt x="20" y="0"/>
                </a:moveTo>
                <a:lnTo>
                  <a:pt x="75" y="53"/>
                </a:lnTo>
                <a:lnTo>
                  <a:pt x="135" y="103"/>
                </a:lnTo>
                <a:lnTo>
                  <a:pt x="194" y="153"/>
                </a:lnTo>
                <a:lnTo>
                  <a:pt x="253" y="193"/>
                </a:lnTo>
                <a:lnTo>
                  <a:pt x="253" y="193"/>
                </a:lnTo>
                <a:lnTo>
                  <a:pt x="318" y="235"/>
                </a:lnTo>
                <a:lnTo>
                  <a:pt x="386" y="274"/>
                </a:lnTo>
                <a:lnTo>
                  <a:pt x="456" y="309"/>
                </a:lnTo>
                <a:lnTo>
                  <a:pt x="526" y="342"/>
                </a:lnTo>
                <a:lnTo>
                  <a:pt x="599" y="371"/>
                </a:lnTo>
                <a:lnTo>
                  <a:pt x="675" y="396"/>
                </a:lnTo>
                <a:lnTo>
                  <a:pt x="751" y="418"/>
                </a:lnTo>
                <a:lnTo>
                  <a:pt x="829" y="436"/>
                </a:lnTo>
                <a:lnTo>
                  <a:pt x="829" y="436"/>
                </a:lnTo>
                <a:lnTo>
                  <a:pt x="904" y="450"/>
                </a:lnTo>
                <a:lnTo>
                  <a:pt x="984" y="460"/>
                </a:lnTo>
                <a:lnTo>
                  <a:pt x="1065" y="466"/>
                </a:lnTo>
                <a:lnTo>
                  <a:pt x="1149" y="469"/>
                </a:lnTo>
                <a:lnTo>
                  <a:pt x="1149" y="497"/>
                </a:lnTo>
                <a:lnTo>
                  <a:pt x="1065" y="494"/>
                </a:lnTo>
                <a:lnTo>
                  <a:pt x="984" y="488"/>
                </a:lnTo>
                <a:lnTo>
                  <a:pt x="904" y="478"/>
                </a:lnTo>
                <a:lnTo>
                  <a:pt x="825" y="465"/>
                </a:lnTo>
                <a:lnTo>
                  <a:pt x="819" y="463"/>
                </a:lnTo>
                <a:lnTo>
                  <a:pt x="741" y="445"/>
                </a:lnTo>
                <a:lnTo>
                  <a:pt x="665" y="423"/>
                </a:lnTo>
                <a:lnTo>
                  <a:pt x="589" y="397"/>
                </a:lnTo>
                <a:lnTo>
                  <a:pt x="515" y="369"/>
                </a:lnTo>
                <a:lnTo>
                  <a:pt x="445" y="336"/>
                </a:lnTo>
                <a:lnTo>
                  <a:pt x="375" y="300"/>
                </a:lnTo>
                <a:lnTo>
                  <a:pt x="308" y="262"/>
                </a:lnTo>
                <a:lnTo>
                  <a:pt x="242" y="220"/>
                </a:lnTo>
                <a:lnTo>
                  <a:pt x="238" y="217"/>
                </a:lnTo>
                <a:lnTo>
                  <a:pt x="174" y="172"/>
                </a:lnTo>
                <a:lnTo>
                  <a:pt x="114" y="123"/>
                </a:lnTo>
                <a:lnTo>
                  <a:pt x="54" y="72"/>
                </a:lnTo>
                <a:lnTo>
                  <a:pt x="0" y="20"/>
                </a:lnTo>
                <a:lnTo>
                  <a:pt x="20" y="0"/>
                </a:lnTo>
                <a:close/>
              </a:path>
            </a:pathLst>
          </a:custGeom>
          <a:solidFill>
            <a:srgbClr val="2D97C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6" name="Freeform 58">
            <a:extLst>
              <a:ext uri="{FF2B5EF4-FFF2-40B4-BE49-F238E27FC236}">
                <a16:creationId xmlns:a16="http://schemas.microsoft.com/office/drawing/2014/main" id="{A62EE5FC-8DE0-488E-A7BA-E1B55BAFD5E9}"/>
              </a:ext>
            </a:extLst>
          </p:cNvPr>
          <p:cNvSpPr>
            <a:spLocks/>
          </p:cNvSpPr>
          <p:nvPr/>
        </p:nvSpPr>
        <p:spPr bwMode="auto">
          <a:xfrm>
            <a:off x="6878401" y="4312874"/>
            <a:ext cx="342216" cy="793442"/>
          </a:xfrm>
          <a:custGeom>
            <a:avLst/>
            <a:gdLst>
              <a:gd name="T0" fmla="*/ 469 w 497"/>
              <a:gd name="T1" fmla="*/ 0 h 1151"/>
              <a:gd name="T2" fmla="*/ 497 w 497"/>
              <a:gd name="T3" fmla="*/ 0 h 1151"/>
              <a:gd name="T4" fmla="*/ 494 w 497"/>
              <a:gd name="T5" fmla="*/ 84 h 1151"/>
              <a:gd name="T6" fmla="*/ 488 w 497"/>
              <a:gd name="T7" fmla="*/ 165 h 1151"/>
              <a:gd name="T8" fmla="*/ 477 w 497"/>
              <a:gd name="T9" fmla="*/ 245 h 1151"/>
              <a:gd name="T10" fmla="*/ 464 w 497"/>
              <a:gd name="T11" fmla="*/ 326 h 1151"/>
              <a:gd name="T12" fmla="*/ 463 w 497"/>
              <a:gd name="T13" fmla="*/ 330 h 1151"/>
              <a:gd name="T14" fmla="*/ 445 w 497"/>
              <a:gd name="T15" fmla="*/ 409 h 1151"/>
              <a:gd name="T16" fmla="*/ 422 w 497"/>
              <a:gd name="T17" fmla="*/ 485 h 1151"/>
              <a:gd name="T18" fmla="*/ 397 w 497"/>
              <a:gd name="T19" fmla="*/ 560 h 1151"/>
              <a:gd name="T20" fmla="*/ 368 w 497"/>
              <a:gd name="T21" fmla="*/ 633 h 1151"/>
              <a:gd name="T22" fmla="*/ 336 w 497"/>
              <a:gd name="T23" fmla="*/ 705 h 1151"/>
              <a:gd name="T24" fmla="*/ 300 w 497"/>
              <a:gd name="T25" fmla="*/ 775 h 1151"/>
              <a:gd name="T26" fmla="*/ 261 w 497"/>
              <a:gd name="T27" fmla="*/ 842 h 1151"/>
              <a:gd name="T28" fmla="*/ 219 w 497"/>
              <a:gd name="T29" fmla="*/ 908 h 1151"/>
              <a:gd name="T30" fmla="*/ 216 w 497"/>
              <a:gd name="T31" fmla="*/ 912 h 1151"/>
              <a:gd name="T32" fmla="*/ 171 w 497"/>
              <a:gd name="T33" fmla="*/ 975 h 1151"/>
              <a:gd name="T34" fmla="*/ 122 w 497"/>
              <a:gd name="T35" fmla="*/ 1036 h 1151"/>
              <a:gd name="T36" fmla="*/ 71 w 497"/>
              <a:gd name="T37" fmla="*/ 1094 h 1151"/>
              <a:gd name="T38" fmla="*/ 19 w 497"/>
              <a:gd name="T39" fmla="*/ 1151 h 1151"/>
              <a:gd name="T40" fmla="*/ 0 w 497"/>
              <a:gd name="T41" fmla="*/ 1131 h 1151"/>
              <a:gd name="T42" fmla="*/ 52 w 497"/>
              <a:gd name="T43" fmla="*/ 1075 h 1151"/>
              <a:gd name="T44" fmla="*/ 103 w 497"/>
              <a:gd name="T45" fmla="*/ 1017 h 1151"/>
              <a:gd name="T46" fmla="*/ 152 w 497"/>
              <a:gd name="T47" fmla="*/ 955 h 1151"/>
              <a:gd name="T48" fmla="*/ 194 w 497"/>
              <a:gd name="T49" fmla="*/ 897 h 1151"/>
              <a:gd name="T50" fmla="*/ 192 w 497"/>
              <a:gd name="T51" fmla="*/ 897 h 1151"/>
              <a:gd name="T52" fmla="*/ 234 w 497"/>
              <a:gd name="T53" fmla="*/ 832 h 1151"/>
              <a:gd name="T54" fmla="*/ 273 w 497"/>
              <a:gd name="T55" fmla="*/ 764 h 1151"/>
              <a:gd name="T56" fmla="*/ 309 w 497"/>
              <a:gd name="T57" fmla="*/ 694 h 1151"/>
              <a:gd name="T58" fmla="*/ 342 w 497"/>
              <a:gd name="T59" fmla="*/ 623 h 1151"/>
              <a:gd name="T60" fmla="*/ 370 w 497"/>
              <a:gd name="T61" fmla="*/ 550 h 1151"/>
              <a:gd name="T62" fmla="*/ 395 w 497"/>
              <a:gd name="T63" fmla="*/ 475 h 1151"/>
              <a:gd name="T64" fmla="*/ 418 w 497"/>
              <a:gd name="T65" fmla="*/ 399 h 1151"/>
              <a:gd name="T66" fmla="*/ 436 w 497"/>
              <a:gd name="T67" fmla="*/ 320 h 1151"/>
              <a:gd name="T68" fmla="*/ 437 w 497"/>
              <a:gd name="T69" fmla="*/ 320 h 1151"/>
              <a:gd name="T70" fmla="*/ 449 w 497"/>
              <a:gd name="T71" fmla="*/ 245 h 1151"/>
              <a:gd name="T72" fmla="*/ 460 w 497"/>
              <a:gd name="T73" fmla="*/ 165 h 1151"/>
              <a:gd name="T74" fmla="*/ 466 w 497"/>
              <a:gd name="T75" fmla="*/ 84 h 1151"/>
              <a:gd name="T76" fmla="*/ 469 w 497"/>
              <a:gd name="T77"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7" h="1151">
                <a:moveTo>
                  <a:pt x="469" y="0"/>
                </a:moveTo>
                <a:lnTo>
                  <a:pt x="497" y="0"/>
                </a:lnTo>
                <a:lnTo>
                  <a:pt x="494" y="84"/>
                </a:lnTo>
                <a:lnTo>
                  <a:pt x="488" y="165"/>
                </a:lnTo>
                <a:lnTo>
                  <a:pt x="477" y="245"/>
                </a:lnTo>
                <a:lnTo>
                  <a:pt x="464" y="326"/>
                </a:lnTo>
                <a:lnTo>
                  <a:pt x="463" y="330"/>
                </a:lnTo>
                <a:lnTo>
                  <a:pt x="445" y="409"/>
                </a:lnTo>
                <a:lnTo>
                  <a:pt x="422" y="485"/>
                </a:lnTo>
                <a:lnTo>
                  <a:pt x="397" y="560"/>
                </a:lnTo>
                <a:lnTo>
                  <a:pt x="368" y="633"/>
                </a:lnTo>
                <a:lnTo>
                  <a:pt x="336" y="705"/>
                </a:lnTo>
                <a:lnTo>
                  <a:pt x="300" y="775"/>
                </a:lnTo>
                <a:lnTo>
                  <a:pt x="261" y="842"/>
                </a:lnTo>
                <a:lnTo>
                  <a:pt x="219" y="908"/>
                </a:lnTo>
                <a:lnTo>
                  <a:pt x="216" y="912"/>
                </a:lnTo>
                <a:lnTo>
                  <a:pt x="171" y="975"/>
                </a:lnTo>
                <a:lnTo>
                  <a:pt x="122" y="1036"/>
                </a:lnTo>
                <a:lnTo>
                  <a:pt x="71" y="1094"/>
                </a:lnTo>
                <a:lnTo>
                  <a:pt x="19" y="1151"/>
                </a:lnTo>
                <a:lnTo>
                  <a:pt x="0" y="1131"/>
                </a:lnTo>
                <a:lnTo>
                  <a:pt x="52" y="1075"/>
                </a:lnTo>
                <a:lnTo>
                  <a:pt x="103" y="1017"/>
                </a:lnTo>
                <a:lnTo>
                  <a:pt x="152" y="955"/>
                </a:lnTo>
                <a:lnTo>
                  <a:pt x="194" y="897"/>
                </a:lnTo>
                <a:lnTo>
                  <a:pt x="192" y="897"/>
                </a:lnTo>
                <a:lnTo>
                  <a:pt x="234" y="832"/>
                </a:lnTo>
                <a:lnTo>
                  <a:pt x="273" y="764"/>
                </a:lnTo>
                <a:lnTo>
                  <a:pt x="309" y="694"/>
                </a:lnTo>
                <a:lnTo>
                  <a:pt x="342" y="623"/>
                </a:lnTo>
                <a:lnTo>
                  <a:pt x="370" y="550"/>
                </a:lnTo>
                <a:lnTo>
                  <a:pt x="395" y="475"/>
                </a:lnTo>
                <a:lnTo>
                  <a:pt x="418" y="399"/>
                </a:lnTo>
                <a:lnTo>
                  <a:pt x="436" y="320"/>
                </a:lnTo>
                <a:lnTo>
                  <a:pt x="437" y="320"/>
                </a:lnTo>
                <a:lnTo>
                  <a:pt x="449" y="245"/>
                </a:lnTo>
                <a:lnTo>
                  <a:pt x="460" y="165"/>
                </a:lnTo>
                <a:lnTo>
                  <a:pt x="466" y="84"/>
                </a:lnTo>
                <a:lnTo>
                  <a:pt x="469" y="0"/>
                </a:lnTo>
                <a:close/>
              </a:path>
            </a:pathLst>
          </a:custGeom>
          <a:solidFill>
            <a:srgbClr val="79B80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7" name="Freeform 59">
            <a:extLst>
              <a:ext uri="{FF2B5EF4-FFF2-40B4-BE49-F238E27FC236}">
                <a16:creationId xmlns:a16="http://schemas.microsoft.com/office/drawing/2014/main" id="{0E899A30-FB14-4FCD-B7EE-071E84885095}"/>
              </a:ext>
            </a:extLst>
          </p:cNvPr>
          <p:cNvSpPr>
            <a:spLocks/>
          </p:cNvSpPr>
          <p:nvPr/>
        </p:nvSpPr>
        <p:spPr bwMode="auto">
          <a:xfrm>
            <a:off x="6096000" y="5092517"/>
            <a:ext cx="796203" cy="343595"/>
          </a:xfrm>
          <a:custGeom>
            <a:avLst/>
            <a:gdLst>
              <a:gd name="T0" fmla="*/ 1133 w 1152"/>
              <a:gd name="T1" fmla="*/ 0 h 497"/>
              <a:gd name="T2" fmla="*/ 1152 w 1152"/>
              <a:gd name="T3" fmla="*/ 20 h 497"/>
              <a:gd name="T4" fmla="*/ 1095 w 1152"/>
              <a:gd name="T5" fmla="*/ 72 h 497"/>
              <a:gd name="T6" fmla="*/ 1037 w 1152"/>
              <a:gd name="T7" fmla="*/ 123 h 497"/>
              <a:gd name="T8" fmla="*/ 976 w 1152"/>
              <a:gd name="T9" fmla="*/ 172 h 497"/>
              <a:gd name="T10" fmla="*/ 913 w 1152"/>
              <a:gd name="T11" fmla="*/ 217 h 497"/>
              <a:gd name="T12" fmla="*/ 909 w 1152"/>
              <a:gd name="T13" fmla="*/ 220 h 497"/>
              <a:gd name="T14" fmla="*/ 843 w 1152"/>
              <a:gd name="T15" fmla="*/ 262 h 497"/>
              <a:gd name="T16" fmla="*/ 776 w 1152"/>
              <a:gd name="T17" fmla="*/ 300 h 497"/>
              <a:gd name="T18" fmla="*/ 706 w 1152"/>
              <a:gd name="T19" fmla="*/ 336 h 497"/>
              <a:gd name="T20" fmla="*/ 634 w 1152"/>
              <a:gd name="T21" fmla="*/ 369 h 497"/>
              <a:gd name="T22" fmla="*/ 561 w 1152"/>
              <a:gd name="T23" fmla="*/ 397 h 497"/>
              <a:gd name="T24" fmla="*/ 486 w 1152"/>
              <a:gd name="T25" fmla="*/ 423 h 497"/>
              <a:gd name="T26" fmla="*/ 410 w 1152"/>
              <a:gd name="T27" fmla="*/ 445 h 497"/>
              <a:gd name="T28" fmla="*/ 331 w 1152"/>
              <a:gd name="T29" fmla="*/ 463 h 497"/>
              <a:gd name="T30" fmla="*/ 326 w 1152"/>
              <a:gd name="T31" fmla="*/ 465 h 497"/>
              <a:gd name="T32" fmla="*/ 246 w 1152"/>
              <a:gd name="T33" fmla="*/ 478 h 497"/>
              <a:gd name="T34" fmla="*/ 165 w 1152"/>
              <a:gd name="T35" fmla="*/ 488 h 497"/>
              <a:gd name="T36" fmla="*/ 83 w 1152"/>
              <a:gd name="T37" fmla="*/ 494 h 497"/>
              <a:gd name="T38" fmla="*/ 0 w 1152"/>
              <a:gd name="T39" fmla="*/ 497 h 497"/>
              <a:gd name="T40" fmla="*/ 0 w 1152"/>
              <a:gd name="T41" fmla="*/ 469 h 497"/>
              <a:gd name="T42" fmla="*/ 83 w 1152"/>
              <a:gd name="T43" fmla="*/ 466 h 497"/>
              <a:gd name="T44" fmla="*/ 165 w 1152"/>
              <a:gd name="T45" fmla="*/ 460 h 497"/>
              <a:gd name="T46" fmla="*/ 246 w 1152"/>
              <a:gd name="T47" fmla="*/ 450 h 497"/>
              <a:gd name="T48" fmla="*/ 321 w 1152"/>
              <a:gd name="T49" fmla="*/ 438 h 497"/>
              <a:gd name="T50" fmla="*/ 321 w 1152"/>
              <a:gd name="T51" fmla="*/ 436 h 497"/>
              <a:gd name="T52" fmla="*/ 400 w 1152"/>
              <a:gd name="T53" fmla="*/ 418 h 497"/>
              <a:gd name="T54" fmla="*/ 476 w 1152"/>
              <a:gd name="T55" fmla="*/ 396 h 497"/>
              <a:gd name="T56" fmla="*/ 550 w 1152"/>
              <a:gd name="T57" fmla="*/ 371 h 497"/>
              <a:gd name="T58" fmla="*/ 624 w 1152"/>
              <a:gd name="T59" fmla="*/ 342 h 497"/>
              <a:gd name="T60" fmla="*/ 695 w 1152"/>
              <a:gd name="T61" fmla="*/ 309 h 497"/>
              <a:gd name="T62" fmla="*/ 765 w 1152"/>
              <a:gd name="T63" fmla="*/ 274 h 497"/>
              <a:gd name="T64" fmla="*/ 833 w 1152"/>
              <a:gd name="T65" fmla="*/ 235 h 497"/>
              <a:gd name="T66" fmla="*/ 898 w 1152"/>
              <a:gd name="T67" fmla="*/ 193 h 497"/>
              <a:gd name="T68" fmla="*/ 898 w 1152"/>
              <a:gd name="T69" fmla="*/ 194 h 497"/>
              <a:gd name="T70" fmla="*/ 957 w 1152"/>
              <a:gd name="T71" fmla="*/ 153 h 497"/>
              <a:gd name="T72" fmla="*/ 1018 w 1152"/>
              <a:gd name="T73" fmla="*/ 103 h 497"/>
              <a:gd name="T74" fmla="*/ 1076 w 1152"/>
              <a:gd name="T75" fmla="*/ 53 h 497"/>
              <a:gd name="T76" fmla="*/ 1133 w 1152"/>
              <a:gd name="T7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2" h="497">
                <a:moveTo>
                  <a:pt x="1133" y="0"/>
                </a:moveTo>
                <a:lnTo>
                  <a:pt x="1152" y="20"/>
                </a:lnTo>
                <a:lnTo>
                  <a:pt x="1095" y="72"/>
                </a:lnTo>
                <a:lnTo>
                  <a:pt x="1037" y="123"/>
                </a:lnTo>
                <a:lnTo>
                  <a:pt x="976" y="172"/>
                </a:lnTo>
                <a:lnTo>
                  <a:pt x="913" y="217"/>
                </a:lnTo>
                <a:lnTo>
                  <a:pt x="909" y="220"/>
                </a:lnTo>
                <a:lnTo>
                  <a:pt x="843" y="262"/>
                </a:lnTo>
                <a:lnTo>
                  <a:pt x="776" y="300"/>
                </a:lnTo>
                <a:lnTo>
                  <a:pt x="706" y="336"/>
                </a:lnTo>
                <a:lnTo>
                  <a:pt x="634" y="369"/>
                </a:lnTo>
                <a:lnTo>
                  <a:pt x="561" y="397"/>
                </a:lnTo>
                <a:lnTo>
                  <a:pt x="486" y="423"/>
                </a:lnTo>
                <a:lnTo>
                  <a:pt x="410" y="445"/>
                </a:lnTo>
                <a:lnTo>
                  <a:pt x="331" y="463"/>
                </a:lnTo>
                <a:lnTo>
                  <a:pt x="326" y="465"/>
                </a:lnTo>
                <a:lnTo>
                  <a:pt x="246" y="478"/>
                </a:lnTo>
                <a:lnTo>
                  <a:pt x="165" y="488"/>
                </a:lnTo>
                <a:lnTo>
                  <a:pt x="83" y="494"/>
                </a:lnTo>
                <a:lnTo>
                  <a:pt x="0" y="497"/>
                </a:lnTo>
                <a:lnTo>
                  <a:pt x="0" y="469"/>
                </a:lnTo>
                <a:lnTo>
                  <a:pt x="83" y="466"/>
                </a:lnTo>
                <a:lnTo>
                  <a:pt x="165" y="460"/>
                </a:lnTo>
                <a:lnTo>
                  <a:pt x="246" y="450"/>
                </a:lnTo>
                <a:lnTo>
                  <a:pt x="321" y="438"/>
                </a:lnTo>
                <a:lnTo>
                  <a:pt x="321" y="436"/>
                </a:lnTo>
                <a:lnTo>
                  <a:pt x="400" y="418"/>
                </a:lnTo>
                <a:lnTo>
                  <a:pt x="476" y="396"/>
                </a:lnTo>
                <a:lnTo>
                  <a:pt x="550" y="371"/>
                </a:lnTo>
                <a:lnTo>
                  <a:pt x="624" y="342"/>
                </a:lnTo>
                <a:lnTo>
                  <a:pt x="695" y="309"/>
                </a:lnTo>
                <a:lnTo>
                  <a:pt x="765" y="274"/>
                </a:lnTo>
                <a:lnTo>
                  <a:pt x="833" y="235"/>
                </a:lnTo>
                <a:lnTo>
                  <a:pt x="898" y="193"/>
                </a:lnTo>
                <a:lnTo>
                  <a:pt x="898" y="194"/>
                </a:lnTo>
                <a:lnTo>
                  <a:pt x="957" y="153"/>
                </a:lnTo>
                <a:lnTo>
                  <a:pt x="1018" y="103"/>
                </a:lnTo>
                <a:lnTo>
                  <a:pt x="1076" y="53"/>
                </a:lnTo>
                <a:lnTo>
                  <a:pt x="1133" y="0"/>
                </a:lnTo>
                <a:close/>
              </a:path>
            </a:pathLst>
          </a:custGeom>
          <a:solidFill>
            <a:srgbClr val="01A2A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8" name="Freeform 60">
            <a:extLst>
              <a:ext uri="{FF2B5EF4-FFF2-40B4-BE49-F238E27FC236}">
                <a16:creationId xmlns:a16="http://schemas.microsoft.com/office/drawing/2014/main" id="{587604D4-DD53-4324-AA66-27A9776EDA06}"/>
              </a:ext>
            </a:extLst>
          </p:cNvPr>
          <p:cNvSpPr>
            <a:spLocks/>
          </p:cNvSpPr>
          <p:nvPr/>
        </p:nvSpPr>
        <p:spPr bwMode="auto">
          <a:xfrm>
            <a:off x="4974140" y="4312874"/>
            <a:ext cx="343595" cy="793442"/>
          </a:xfrm>
          <a:custGeom>
            <a:avLst/>
            <a:gdLst>
              <a:gd name="T0" fmla="*/ 0 w 497"/>
              <a:gd name="T1" fmla="*/ 0 h 1151"/>
              <a:gd name="T2" fmla="*/ 28 w 497"/>
              <a:gd name="T3" fmla="*/ 0 h 1151"/>
              <a:gd name="T4" fmla="*/ 29 w 497"/>
              <a:gd name="T5" fmla="*/ 84 h 1151"/>
              <a:gd name="T6" fmla="*/ 35 w 497"/>
              <a:gd name="T7" fmla="*/ 165 h 1151"/>
              <a:gd name="T8" fmla="*/ 46 w 497"/>
              <a:gd name="T9" fmla="*/ 245 h 1151"/>
              <a:gd name="T10" fmla="*/ 61 w 497"/>
              <a:gd name="T11" fmla="*/ 326 h 1151"/>
              <a:gd name="T12" fmla="*/ 61 w 497"/>
              <a:gd name="T13" fmla="*/ 326 h 1151"/>
              <a:gd name="T14" fmla="*/ 77 w 497"/>
              <a:gd name="T15" fmla="*/ 399 h 1151"/>
              <a:gd name="T16" fmla="*/ 100 w 497"/>
              <a:gd name="T17" fmla="*/ 475 h 1151"/>
              <a:gd name="T18" fmla="*/ 125 w 497"/>
              <a:gd name="T19" fmla="*/ 550 h 1151"/>
              <a:gd name="T20" fmla="*/ 153 w 497"/>
              <a:gd name="T21" fmla="*/ 623 h 1151"/>
              <a:gd name="T22" fmla="*/ 186 w 497"/>
              <a:gd name="T23" fmla="*/ 694 h 1151"/>
              <a:gd name="T24" fmla="*/ 222 w 497"/>
              <a:gd name="T25" fmla="*/ 764 h 1151"/>
              <a:gd name="T26" fmla="*/ 261 w 497"/>
              <a:gd name="T27" fmla="*/ 832 h 1151"/>
              <a:gd name="T28" fmla="*/ 301 w 497"/>
              <a:gd name="T29" fmla="*/ 894 h 1151"/>
              <a:gd name="T30" fmla="*/ 345 w 497"/>
              <a:gd name="T31" fmla="*/ 955 h 1151"/>
              <a:gd name="T32" fmla="*/ 392 w 497"/>
              <a:gd name="T33" fmla="*/ 1017 h 1151"/>
              <a:gd name="T34" fmla="*/ 443 w 497"/>
              <a:gd name="T35" fmla="*/ 1075 h 1151"/>
              <a:gd name="T36" fmla="*/ 497 w 497"/>
              <a:gd name="T37" fmla="*/ 1131 h 1151"/>
              <a:gd name="T38" fmla="*/ 477 w 497"/>
              <a:gd name="T39" fmla="*/ 1151 h 1151"/>
              <a:gd name="T40" fmla="*/ 422 w 497"/>
              <a:gd name="T41" fmla="*/ 1094 h 1151"/>
              <a:gd name="T42" fmla="*/ 371 w 497"/>
              <a:gd name="T43" fmla="*/ 1036 h 1151"/>
              <a:gd name="T44" fmla="*/ 324 w 497"/>
              <a:gd name="T45" fmla="*/ 975 h 1151"/>
              <a:gd name="T46" fmla="*/ 279 w 497"/>
              <a:gd name="T47" fmla="*/ 912 h 1151"/>
              <a:gd name="T48" fmla="*/ 276 w 497"/>
              <a:gd name="T49" fmla="*/ 908 h 1151"/>
              <a:gd name="T50" fmla="*/ 234 w 497"/>
              <a:gd name="T51" fmla="*/ 842 h 1151"/>
              <a:gd name="T52" fmla="*/ 195 w 497"/>
              <a:gd name="T53" fmla="*/ 775 h 1151"/>
              <a:gd name="T54" fmla="*/ 159 w 497"/>
              <a:gd name="T55" fmla="*/ 705 h 1151"/>
              <a:gd name="T56" fmla="*/ 127 w 497"/>
              <a:gd name="T57" fmla="*/ 633 h 1151"/>
              <a:gd name="T58" fmla="*/ 98 w 497"/>
              <a:gd name="T59" fmla="*/ 560 h 1151"/>
              <a:gd name="T60" fmla="*/ 73 w 497"/>
              <a:gd name="T61" fmla="*/ 485 h 1151"/>
              <a:gd name="T62" fmla="*/ 50 w 497"/>
              <a:gd name="T63" fmla="*/ 409 h 1151"/>
              <a:gd name="T64" fmla="*/ 32 w 497"/>
              <a:gd name="T65" fmla="*/ 330 h 1151"/>
              <a:gd name="T66" fmla="*/ 32 w 497"/>
              <a:gd name="T67" fmla="*/ 326 h 1151"/>
              <a:gd name="T68" fmla="*/ 18 w 497"/>
              <a:gd name="T69" fmla="*/ 245 h 1151"/>
              <a:gd name="T70" fmla="*/ 7 w 497"/>
              <a:gd name="T71" fmla="*/ 165 h 1151"/>
              <a:gd name="T72" fmla="*/ 1 w 497"/>
              <a:gd name="T73" fmla="*/ 84 h 1151"/>
              <a:gd name="T74" fmla="*/ 0 w 497"/>
              <a:gd name="T75"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1151">
                <a:moveTo>
                  <a:pt x="0" y="0"/>
                </a:moveTo>
                <a:lnTo>
                  <a:pt x="28" y="0"/>
                </a:lnTo>
                <a:lnTo>
                  <a:pt x="29" y="84"/>
                </a:lnTo>
                <a:lnTo>
                  <a:pt x="35" y="165"/>
                </a:lnTo>
                <a:lnTo>
                  <a:pt x="46" y="245"/>
                </a:lnTo>
                <a:lnTo>
                  <a:pt x="61" y="326"/>
                </a:lnTo>
                <a:lnTo>
                  <a:pt x="61" y="326"/>
                </a:lnTo>
                <a:lnTo>
                  <a:pt x="77" y="399"/>
                </a:lnTo>
                <a:lnTo>
                  <a:pt x="100" y="475"/>
                </a:lnTo>
                <a:lnTo>
                  <a:pt x="125" y="550"/>
                </a:lnTo>
                <a:lnTo>
                  <a:pt x="153" y="623"/>
                </a:lnTo>
                <a:lnTo>
                  <a:pt x="186" y="694"/>
                </a:lnTo>
                <a:lnTo>
                  <a:pt x="222" y="764"/>
                </a:lnTo>
                <a:lnTo>
                  <a:pt x="261" y="832"/>
                </a:lnTo>
                <a:lnTo>
                  <a:pt x="301" y="894"/>
                </a:lnTo>
                <a:lnTo>
                  <a:pt x="345" y="955"/>
                </a:lnTo>
                <a:lnTo>
                  <a:pt x="392" y="1017"/>
                </a:lnTo>
                <a:lnTo>
                  <a:pt x="443" y="1075"/>
                </a:lnTo>
                <a:lnTo>
                  <a:pt x="497" y="1131"/>
                </a:lnTo>
                <a:lnTo>
                  <a:pt x="477" y="1151"/>
                </a:lnTo>
                <a:lnTo>
                  <a:pt x="422" y="1094"/>
                </a:lnTo>
                <a:lnTo>
                  <a:pt x="371" y="1036"/>
                </a:lnTo>
                <a:lnTo>
                  <a:pt x="324" y="975"/>
                </a:lnTo>
                <a:lnTo>
                  <a:pt x="279" y="912"/>
                </a:lnTo>
                <a:lnTo>
                  <a:pt x="276" y="908"/>
                </a:lnTo>
                <a:lnTo>
                  <a:pt x="234" y="842"/>
                </a:lnTo>
                <a:lnTo>
                  <a:pt x="195" y="775"/>
                </a:lnTo>
                <a:lnTo>
                  <a:pt x="159" y="705"/>
                </a:lnTo>
                <a:lnTo>
                  <a:pt x="127" y="633"/>
                </a:lnTo>
                <a:lnTo>
                  <a:pt x="98" y="560"/>
                </a:lnTo>
                <a:lnTo>
                  <a:pt x="73" y="485"/>
                </a:lnTo>
                <a:lnTo>
                  <a:pt x="50" y="409"/>
                </a:lnTo>
                <a:lnTo>
                  <a:pt x="32" y="330"/>
                </a:lnTo>
                <a:lnTo>
                  <a:pt x="32" y="326"/>
                </a:lnTo>
                <a:lnTo>
                  <a:pt x="18" y="245"/>
                </a:lnTo>
                <a:lnTo>
                  <a:pt x="7" y="165"/>
                </a:lnTo>
                <a:lnTo>
                  <a:pt x="1" y="84"/>
                </a:lnTo>
                <a:lnTo>
                  <a:pt x="0" y="0"/>
                </a:lnTo>
                <a:close/>
              </a:path>
            </a:pathLst>
          </a:custGeom>
          <a:solidFill>
            <a:srgbClr val="9A499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29" name="Freeform 61">
            <a:extLst>
              <a:ext uri="{FF2B5EF4-FFF2-40B4-BE49-F238E27FC236}">
                <a16:creationId xmlns:a16="http://schemas.microsoft.com/office/drawing/2014/main" id="{1E523830-9CBD-4553-9821-046B824A77DB}"/>
              </a:ext>
            </a:extLst>
          </p:cNvPr>
          <p:cNvSpPr>
            <a:spLocks/>
          </p:cNvSpPr>
          <p:nvPr/>
        </p:nvSpPr>
        <p:spPr bwMode="auto">
          <a:xfrm>
            <a:off x="6095999" y="2928836"/>
            <a:ext cx="981110" cy="419489"/>
          </a:xfrm>
          <a:custGeom>
            <a:avLst/>
            <a:gdLst>
              <a:gd name="T0" fmla="*/ 0 w 1421"/>
              <a:gd name="T1" fmla="*/ 0 h 607"/>
              <a:gd name="T2" fmla="*/ 103 w 1421"/>
              <a:gd name="T3" fmla="*/ 2 h 607"/>
              <a:gd name="T4" fmla="*/ 204 w 1421"/>
              <a:gd name="T5" fmla="*/ 9 h 607"/>
              <a:gd name="T6" fmla="*/ 304 w 1421"/>
              <a:gd name="T7" fmla="*/ 22 h 607"/>
              <a:gd name="T8" fmla="*/ 403 w 1421"/>
              <a:gd name="T9" fmla="*/ 40 h 607"/>
              <a:gd name="T10" fmla="*/ 407 w 1421"/>
              <a:gd name="T11" fmla="*/ 40 h 607"/>
              <a:gd name="T12" fmla="*/ 504 w 1421"/>
              <a:gd name="T13" fmla="*/ 63 h 607"/>
              <a:gd name="T14" fmla="*/ 598 w 1421"/>
              <a:gd name="T15" fmla="*/ 90 h 607"/>
              <a:gd name="T16" fmla="*/ 691 w 1421"/>
              <a:gd name="T17" fmla="*/ 121 h 607"/>
              <a:gd name="T18" fmla="*/ 782 w 1421"/>
              <a:gd name="T19" fmla="*/ 157 h 607"/>
              <a:gd name="T20" fmla="*/ 870 w 1421"/>
              <a:gd name="T21" fmla="*/ 196 h 607"/>
              <a:gd name="T22" fmla="*/ 957 w 1421"/>
              <a:gd name="T23" fmla="*/ 240 h 607"/>
              <a:gd name="T24" fmla="*/ 1040 w 1421"/>
              <a:gd name="T25" fmla="*/ 288 h 607"/>
              <a:gd name="T26" fmla="*/ 1121 w 1421"/>
              <a:gd name="T27" fmla="*/ 340 h 607"/>
              <a:gd name="T28" fmla="*/ 1125 w 1421"/>
              <a:gd name="T29" fmla="*/ 343 h 607"/>
              <a:gd name="T30" fmla="*/ 1204 w 1421"/>
              <a:gd name="T31" fmla="*/ 400 h 607"/>
              <a:gd name="T32" fmla="*/ 1279 w 1421"/>
              <a:gd name="T33" fmla="*/ 458 h 607"/>
              <a:gd name="T34" fmla="*/ 1352 w 1421"/>
              <a:gd name="T35" fmla="*/ 521 h 607"/>
              <a:gd name="T36" fmla="*/ 1421 w 1421"/>
              <a:gd name="T37" fmla="*/ 588 h 607"/>
              <a:gd name="T38" fmla="*/ 1401 w 1421"/>
              <a:gd name="T39" fmla="*/ 607 h 607"/>
              <a:gd name="T40" fmla="*/ 1331 w 1421"/>
              <a:gd name="T41" fmla="*/ 540 h 607"/>
              <a:gd name="T42" fmla="*/ 1258 w 1421"/>
              <a:gd name="T43" fmla="*/ 478 h 607"/>
              <a:gd name="T44" fmla="*/ 1183 w 1421"/>
              <a:gd name="T45" fmla="*/ 419 h 607"/>
              <a:gd name="T46" fmla="*/ 1110 w 1421"/>
              <a:gd name="T47" fmla="*/ 367 h 607"/>
              <a:gd name="T48" fmla="*/ 1110 w 1421"/>
              <a:gd name="T49" fmla="*/ 367 h 607"/>
              <a:gd name="T50" fmla="*/ 1030 w 1421"/>
              <a:gd name="T51" fmla="*/ 315 h 607"/>
              <a:gd name="T52" fmla="*/ 946 w 1421"/>
              <a:gd name="T53" fmla="*/ 267 h 607"/>
              <a:gd name="T54" fmla="*/ 859 w 1421"/>
              <a:gd name="T55" fmla="*/ 222 h 607"/>
              <a:gd name="T56" fmla="*/ 771 w 1421"/>
              <a:gd name="T57" fmla="*/ 184 h 607"/>
              <a:gd name="T58" fmla="*/ 680 w 1421"/>
              <a:gd name="T59" fmla="*/ 148 h 607"/>
              <a:gd name="T60" fmla="*/ 588 w 1421"/>
              <a:gd name="T61" fmla="*/ 116 h 607"/>
              <a:gd name="T62" fmla="*/ 494 w 1421"/>
              <a:gd name="T63" fmla="*/ 90 h 607"/>
              <a:gd name="T64" fmla="*/ 403 w 1421"/>
              <a:gd name="T65" fmla="*/ 69 h 607"/>
              <a:gd name="T66" fmla="*/ 403 w 1421"/>
              <a:gd name="T67" fmla="*/ 69 h 607"/>
              <a:gd name="T68" fmla="*/ 304 w 1421"/>
              <a:gd name="T69" fmla="*/ 51 h 607"/>
              <a:gd name="T70" fmla="*/ 204 w 1421"/>
              <a:gd name="T71" fmla="*/ 37 h 607"/>
              <a:gd name="T72" fmla="*/ 103 w 1421"/>
              <a:gd name="T73" fmla="*/ 30 h 607"/>
              <a:gd name="T74" fmla="*/ 0 w 1421"/>
              <a:gd name="T75" fmla="*/ 28 h 607"/>
              <a:gd name="T76" fmla="*/ 0 w 1421"/>
              <a:gd name="T7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1" h="607">
                <a:moveTo>
                  <a:pt x="0" y="0"/>
                </a:moveTo>
                <a:lnTo>
                  <a:pt x="103" y="2"/>
                </a:lnTo>
                <a:lnTo>
                  <a:pt x="204" y="9"/>
                </a:lnTo>
                <a:lnTo>
                  <a:pt x="304" y="22"/>
                </a:lnTo>
                <a:lnTo>
                  <a:pt x="403" y="40"/>
                </a:lnTo>
                <a:lnTo>
                  <a:pt x="407" y="40"/>
                </a:lnTo>
                <a:lnTo>
                  <a:pt x="504" y="63"/>
                </a:lnTo>
                <a:lnTo>
                  <a:pt x="598" y="90"/>
                </a:lnTo>
                <a:lnTo>
                  <a:pt x="691" y="121"/>
                </a:lnTo>
                <a:lnTo>
                  <a:pt x="782" y="157"/>
                </a:lnTo>
                <a:lnTo>
                  <a:pt x="870" y="196"/>
                </a:lnTo>
                <a:lnTo>
                  <a:pt x="957" y="240"/>
                </a:lnTo>
                <a:lnTo>
                  <a:pt x="1040" y="288"/>
                </a:lnTo>
                <a:lnTo>
                  <a:pt x="1121" y="340"/>
                </a:lnTo>
                <a:lnTo>
                  <a:pt x="1125" y="343"/>
                </a:lnTo>
                <a:lnTo>
                  <a:pt x="1204" y="400"/>
                </a:lnTo>
                <a:lnTo>
                  <a:pt x="1279" y="458"/>
                </a:lnTo>
                <a:lnTo>
                  <a:pt x="1352" y="521"/>
                </a:lnTo>
                <a:lnTo>
                  <a:pt x="1421" y="588"/>
                </a:lnTo>
                <a:lnTo>
                  <a:pt x="1401" y="607"/>
                </a:lnTo>
                <a:lnTo>
                  <a:pt x="1331" y="540"/>
                </a:lnTo>
                <a:lnTo>
                  <a:pt x="1258" y="478"/>
                </a:lnTo>
                <a:lnTo>
                  <a:pt x="1183" y="419"/>
                </a:lnTo>
                <a:lnTo>
                  <a:pt x="1110" y="367"/>
                </a:lnTo>
                <a:lnTo>
                  <a:pt x="1110" y="367"/>
                </a:lnTo>
                <a:lnTo>
                  <a:pt x="1030" y="315"/>
                </a:lnTo>
                <a:lnTo>
                  <a:pt x="946" y="267"/>
                </a:lnTo>
                <a:lnTo>
                  <a:pt x="859" y="222"/>
                </a:lnTo>
                <a:lnTo>
                  <a:pt x="771" y="184"/>
                </a:lnTo>
                <a:lnTo>
                  <a:pt x="680" y="148"/>
                </a:lnTo>
                <a:lnTo>
                  <a:pt x="588" y="116"/>
                </a:lnTo>
                <a:lnTo>
                  <a:pt x="494" y="90"/>
                </a:lnTo>
                <a:lnTo>
                  <a:pt x="403" y="69"/>
                </a:lnTo>
                <a:lnTo>
                  <a:pt x="403" y="69"/>
                </a:lnTo>
                <a:lnTo>
                  <a:pt x="304" y="51"/>
                </a:lnTo>
                <a:lnTo>
                  <a:pt x="204" y="37"/>
                </a:lnTo>
                <a:lnTo>
                  <a:pt x="103" y="30"/>
                </a:lnTo>
                <a:lnTo>
                  <a:pt x="0" y="28"/>
                </a:lnTo>
                <a:lnTo>
                  <a:pt x="0" y="0"/>
                </a:lnTo>
                <a:close/>
              </a:path>
            </a:pathLst>
          </a:custGeom>
          <a:solidFill>
            <a:srgbClr val="EA222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30" name="Freeform 62">
            <a:extLst>
              <a:ext uri="{FF2B5EF4-FFF2-40B4-BE49-F238E27FC236}">
                <a16:creationId xmlns:a16="http://schemas.microsoft.com/office/drawing/2014/main" id="{5C107B68-1A22-4040-A625-E980D8BBF028}"/>
              </a:ext>
            </a:extLst>
          </p:cNvPr>
          <p:cNvSpPr>
            <a:spLocks/>
          </p:cNvSpPr>
          <p:nvPr/>
        </p:nvSpPr>
        <p:spPr bwMode="auto">
          <a:xfrm>
            <a:off x="4713339" y="3334527"/>
            <a:ext cx="419489" cy="978349"/>
          </a:xfrm>
          <a:custGeom>
            <a:avLst/>
            <a:gdLst>
              <a:gd name="T0" fmla="*/ 589 w 608"/>
              <a:gd name="T1" fmla="*/ 0 h 1417"/>
              <a:gd name="T2" fmla="*/ 608 w 608"/>
              <a:gd name="T3" fmla="*/ 19 h 1417"/>
              <a:gd name="T4" fmla="*/ 541 w 608"/>
              <a:gd name="T5" fmla="*/ 88 h 1417"/>
              <a:gd name="T6" fmla="*/ 478 w 608"/>
              <a:gd name="T7" fmla="*/ 160 h 1417"/>
              <a:gd name="T8" fmla="*/ 420 w 608"/>
              <a:gd name="T9" fmla="*/ 236 h 1417"/>
              <a:gd name="T10" fmla="*/ 366 w 608"/>
              <a:gd name="T11" fmla="*/ 309 h 1417"/>
              <a:gd name="T12" fmla="*/ 368 w 608"/>
              <a:gd name="T13" fmla="*/ 309 h 1417"/>
              <a:gd name="T14" fmla="*/ 315 w 608"/>
              <a:gd name="T15" fmla="*/ 389 h 1417"/>
              <a:gd name="T16" fmla="*/ 268 w 608"/>
              <a:gd name="T17" fmla="*/ 473 h 1417"/>
              <a:gd name="T18" fmla="*/ 223 w 608"/>
              <a:gd name="T19" fmla="*/ 558 h 1417"/>
              <a:gd name="T20" fmla="*/ 184 w 608"/>
              <a:gd name="T21" fmla="*/ 648 h 1417"/>
              <a:gd name="T22" fmla="*/ 148 w 608"/>
              <a:gd name="T23" fmla="*/ 737 h 1417"/>
              <a:gd name="T24" fmla="*/ 117 w 608"/>
              <a:gd name="T25" fmla="*/ 830 h 1417"/>
              <a:gd name="T26" fmla="*/ 90 w 608"/>
              <a:gd name="T27" fmla="*/ 925 h 1417"/>
              <a:gd name="T28" fmla="*/ 69 w 608"/>
              <a:gd name="T29" fmla="*/ 1016 h 1417"/>
              <a:gd name="T30" fmla="*/ 69 w 608"/>
              <a:gd name="T31" fmla="*/ 1016 h 1417"/>
              <a:gd name="T32" fmla="*/ 51 w 608"/>
              <a:gd name="T33" fmla="*/ 1115 h 1417"/>
              <a:gd name="T34" fmla="*/ 38 w 608"/>
              <a:gd name="T35" fmla="*/ 1213 h 1417"/>
              <a:gd name="T36" fmla="*/ 30 w 608"/>
              <a:gd name="T37" fmla="*/ 1315 h 1417"/>
              <a:gd name="T38" fmla="*/ 29 w 608"/>
              <a:gd name="T39" fmla="*/ 1417 h 1417"/>
              <a:gd name="T40" fmla="*/ 0 w 608"/>
              <a:gd name="T41" fmla="*/ 1417 h 1417"/>
              <a:gd name="T42" fmla="*/ 2 w 608"/>
              <a:gd name="T43" fmla="*/ 1315 h 1417"/>
              <a:gd name="T44" fmla="*/ 9 w 608"/>
              <a:gd name="T45" fmla="*/ 1213 h 1417"/>
              <a:gd name="T46" fmla="*/ 23 w 608"/>
              <a:gd name="T47" fmla="*/ 1115 h 1417"/>
              <a:gd name="T48" fmla="*/ 41 w 608"/>
              <a:gd name="T49" fmla="*/ 1016 h 1417"/>
              <a:gd name="T50" fmla="*/ 41 w 608"/>
              <a:gd name="T51" fmla="*/ 1010 h 1417"/>
              <a:gd name="T52" fmla="*/ 63 w 608"/>
              <a:gd name="T53" fmla="*/ 915 h 1417"/>
              <a:gd name="T54" fmla="*/ 90 w 608"/>
              <a:gd name="T55" fmla="*/ 819 h 1417"/>
              <a:gd name="T56" fmla="*/ 121 w 608"/>
              <a:gd name="T57" fmla="*/ 727 h 1417"/>
              <a:gd name="T58" fmla="*/ 157 w 608"/>
              <a:gd name="T59" fmla="*/ 637 h 1417"/>
              <a:gd name="T60" fmla="*/ 196 w 608"/>
              <a:gd name="T61" fmla="*/ 548 h 1417"/>
              <a:gd name="T62" fmla="*/ 241 w 608"/>
              <a:gd name="T63" fmla="*/ 463 h 1417"/>
              <a:gd name="T64" fmla="*/ 289 w 608"/>
              <a:gd name="T65" fmla="*/ 379 h 1417"/>
              <a:gd name="T66" fmla="*/ 341 w 608"/>
              <a:gd name="T67" fmla="*/ 298 h 1417"/>
              <a:gd name="T68" fmla="*/ 344 w 608"/>
              <a:gd name="T69" fmla="*/ 294 h 1417"/>
              <a:gd name="T70" fmla="*/ 401 w 608"/>
              <a:gd name="T71" fmla="*/ 216 h 1417"/>
              <a:gd name="T72" fmla="*/ 459 w 608"/>
              <a:gd name="T73" fmla="*/ 140 h 1417"/>
              <a:gd name="T74" fmla="*/ 521 w 608"/>
              <a:gd name="T75" fmla="*/ 69 h 1417"/>
              <a:gd name="T76" fmla="*/ 589 w 608"/>
              <a:gd name="T77" fmla="*/ 0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1417">
                <a:moveTo>
                  <a:pt x="589" y="0"/>
                </a:moveTo>
                <a:lnTo>
                  <a:pt x="608" y="19"/>
                </a:lnTo>
                <a:lnTo>
                  <a:pt x="541" y="88"/>
                </a:lnTo>
                <a:lnTo>
                  <a:pt x="478" y="160"/>
                </a:lnTo>
                <a:lnTo>
                  <a:pt x="420" y="236"/>
                </a:lnTo>
                <a:lnTo>
                  <a:pt x="366" y="309"/>
                </a:lnTo>
                <a:lnTo>
                  <a:pt x="368" y="309"/>
                </a:lnTo>
                <a:lnTo>
                  <a:pt x="315" y="389"/>
                </a:lnTo>
                <a:lnTo>
                  <a:pt x="268" y="473"/>
                </a:lnTo>
                <a:lnTo>
                  <a:pt x="223" y="558"/>
                </a:lnTo>
                <a:lnTo>
                  <a:pt x="184" y="648"/>
                </a:lnTo>
                <a:lnTo>
                  <a:pt x="148" y="737"/>
                </a:lnTo>
                <a:lnTo>
                  <a:pt x="117" y="830"/>
                </a:lnTo>
                <a:lnTo>
                  <a:pt x="90" y="925"/>
                </a:lnTo>
                <a:lnTo>
                  <a:pt x="69" y="1016"/>
                </a:lnTo>
                <a:lnTo>
                  <a:pt x="69" y="1016"/>
                </a:lnTo>
                <a:lnTo>
                  <a:pt x="51" y="1115"/>
                </a:lnTo>
                <a:lnTo>
                  <a:pt x="38" y="1213"/>
                </a:lnTo>
                <a:lnTo>
                  <a:pt x="30" y="1315"/>
                </a:lnTo>
                <a:lnTo>
                  <a:pt x="29" y="1417"/>
                </a:lnTo>
                <a:lnTo>
                  <a:pt x="0" y="1417"/>
                </a:lnTo>
                <a:lnTo>
                  <a:pt x="2" y="1315"/>
                </a:lnTo>
                <a:lnTo>
                  <a:pt x="9" y="1213"/>
                </a:lnTo>
                <a:lnTo>
                  <a:pt x="23" y="1115"/>
                </a:lnTo>
                <a:lnTo>
                  <a:pt x="41" y="1016"/>
                </a:lnTo>
                <a:lnTo>
                  <a:pt x="41" y="1010"/>
                </a:lnTo>
                <a:lnTo>
                  <a:pt x="63" y="915"/>
                </a:lnTo>
                <a:lnTo>
                  <a:pt x="90" y="819"/>
                </a:lnTo>
                <a:lnTo>
                  <a:pt x="121" y="727"/>
                </a:lnTo>
                <a:lnTo>
                  <a:pt x="157" y="637"/>
                </a:lnTo>
                <a:lnTo>
                  <a:pt x="196" y="548"/>
                </a:lnTo>
                <a:lnTo>
                  <a:pt x="241" y="463"/>
                </a:lnTo>
                <a:lnTo>
                  <a:pt x="289" y="379"/>
                </a:lnTo>
                <a:lnTo>
                  <a:pt x="341" y="298"/>
                </a:lnTo>
                <a:lnTo>
                  <a:pt x="344" y="294"/>
                </a:lnTo>
                <a:lnTo>
                  <a:pt x="401" y="216"/>
                </a:lnTo>
                <a:lnTo>
                  <a:pt x="459" y="140"/>
                </a:lnTo>
                <a:lnTo>
                  <a:pt x="521" y="69"/>
                </a:lnTo>
                <a:lnTo>
                  <a:pt x="589" y="0"/>
                </a:lnTo>
                <a:close/>
              </a:path>
            </a:pathLst>
          </a:custGeom>
          <a:solidFill>
            <a:srgbClr val="F6AC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31" name="Freeform 63">
            <a:extLst>
              <a:ext uri="{FF2B5EF4-FFF2-40B4-BE49-F238E27FC236}">
                <a16:creationId xmlns:a16="http://schemas.microsoft.com/office/drawing/2014/main" id="{692D565D-79C7-4524-8205-FB0635E0E8C3}"/>
              </a:ext>
            </a:extLst>
          </p:cNvPr>
          <p:cNvSpPr>
            <a:spLocks/>
          </p:cNvSpPr>
          <p:nvPr/>
        </p:nvSpPr>
        <p:spPr bwMode="auto">
          <a:xfrm>
            <a:off x="7063309" y="4312875"/>
            <a:ext cx="419489" cy="978349"/>
          </a:xfrm>
          <a:custGeom>
            <a:avLst/>
            <a:gdLst>
              <a:gd name="T0" fmla="*/ 580 w 608"/>
              <a:gd name="T1" fmla="*/ 0 h 1419"/>
              <a:gd name="T2" fmla="*/ 608 w 608"/>
              <a:gd name="T3" fmla="*/ 0 h 1419"/>
              <a:gd name="T4" fmla="*/ 605 w 608"/>
              <a:gd name="T5" fmla="*/ 103 h 1419"/>
              <a:gd name="T6" fmla="*/ 598 w 608"/>
              <a:gd name="T7" fmla="*/ 203 h 1419"/>
              <a:gd name="T8" fmla="*/ 584 w 608"/>
              <a:gd name="T9" fmla="*/ 303 h 1419"/>
              <a:gd name="T10" fmla="*/ 566 w 608"/>
              <a:gd name="T11" fmla="*/ 402 h 1419"/>
              <a:gd name="T12" fmla="*/ 566 w 608"/>
              <a:gd name="T13" fmla="*/ 406 h 1419"/>
              <a:gd name="T14" fmla="*/ 544 w 608"/>
              <a:gd name="T15" fmla="*/ 503 h 1419"/>
              <a:gd name="T16" fmla="*/ 517 w 608"/>
              <a:gd name="T17" fmla="*/ 597 h 1419"/>
              <a:gd name="T18" fmla="*/ 486 w 608"/>
              <a:gd name="T19" fmla="*/ 690 h 1419"/>
              <a:gd name="T20" fmla="*/ 450 w 608"/>
              <a:gd name="T21" fmla="*/ 781 h 1419"/>
              <a:gd name="T22" fmla="*/ 411 w 608"/>
              <a:gd name="T23" fmla="*/ 869 h 1419"/>
              <a:gd name="T24" fmla="*/ 366 w 608"/>
              <a:gd name="T25" fmla="*/ 955 h 1419"/>
              <a:gd name="T26" fmla="*/ 318 w 608"/>
              <a:gd name="T27" fmla="*/ 1037 h 1419"/>
              <a:gd name="T28" fmla="*/ 266 w 608"/>
              <a:gd name="T29" fmla="*/ 1120 h 1419"/>
              <a:gd name="T30" fmla="*/ 263 w 608"/>
              <a:gd name="T31" fmla="*/ 1124 h 1419"/>
              <a:gd name="T32" fmla="*/ 206 w 608"/>
              <a:gd name="T33" fmla="*/ 1202 h 1419"/>
              <a:gd name="T34" fmla="*/ 148 w 608"/>
              <a:gd name="T35" fmla="*/ 1278 h 1419"/>
              <a:gd name="T36" fmla="*/ 86 w 608"/>
              <a:gd name="T37" fmla="*/ 1349 h 1419"/>
              <a:gd name="T38" fmla="*/ 20 w 608"/>
              <a:gd name="T39" fmla="*/ 1419 h 1419"/>
              <a:gd name="T40" fmla="*/ 0 w 608"/>
              <a:gd name="T41" fmla="*/ 1400 h 1419"/>
              <a:gd name="T42" fmla="*/ 66 w 608"/>
              <a:gd name="T43" fmla="*/ 1330 h 1419"/>
              <a:gd name="T44" fmla="*/ 129 w 608"/>
              <a:gd name="T45" fmla="*/ 1258 h 1419"/>
              <a:gd name="T46" fmla="*/ 187 w 608"/>
              <a:gd name="T47" fmla="*/ 1182 h 1419"/>
              <a:gd name="T48" fmla="*/ 241 w 608"/>
              <a:gd name="T49" fmla="*/ 1109 h 1419"/>
              <a:gd name="T50" fmla="*/ 239 w 608"/>
              <a:gd name="T51" fmla="*/ 1109 h 1419"/>
              <a:gd name="T52" fmla="*/ 292 w 608"/>
              <a:gd name="T53" fmla="*/ 1027 h 1419"/>
              <a:gd name="T54" fmla="*/ 339 w 608"/>
              <a:gd name="T55" fmla="*/ 945 h 1419"/>
              <a:gd name="T56" fmla="*/ 384 w 608"/>
              <a:gd name="T57" fmla="*/ 858 h 1419"/>
              <a:gd name="T58" fmla="*/ 423 w 608"/>
              <a:gd name="T59" fmla="*/ 770 h 1419"/>
              <a:gd name="T60" fmla="*/ 459 w 608"/>
              <a:gd name="T61" fmla="*/ 679 h 1419"/>
              <a:gd name="T62" fmla="*/ 490 w 608"/>
              <a:gd name="T63" fmla="*/ 587 h 1419"/>
              <a:gd name="T64" fmla="*/ 517 w 608"/>
              <a:gd name="T65" fmla="*/ 493 h 1419"/>
              <a:gd name="T66" fmla="*/ 538 w 608"/>
              <a:gd name="T67" fmla="*/ 402 h 1419"/>
              <a:gd name="T68" fmla="*/ 538 w 608"/>
              <a:gd name="T69" fmla="*/ 402 h 1419"/>
              <a:gd name="T70" fmla="*/ 556 w 608"/>
              <a:gd name="T71" fmla="*/ 303 h 1419"/>
              <a:gd name="T72" fmla="*/ 569 w 608"/>
              <a:gd name="T73" fmla="*/ 203 h 1419"/>
              <a:gd name="T74" fmla="*/ 577 w 608"/>
              <a:gd name="T75" fmla="*/ 103 h 1419"/>
              <a:gd name="T76" fmla="*/ 580 w 608"/>
              <a:gd name="T77" fmla="*/ 0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1419">
                <a:moveTo>
                  <a:pt x="580" y="0"/>
                </a:moveTo>
                <a:lnTo>
                  <a:pt x="608" y="0"/>
                </a:lnTo>
                <a:lnTo>
                  <a:pt x="605" y="103"/>
                </a:lnTo>
                <a:lnTo>
                  <a:pt x="598" y="203"/>
                </a:lnTo>
                <a:lnTo>
                  <a:pt x="584" y="303"/>
                </a:lnTo>
                <a:lnTo>
                  <a:pt x="566" y="402"/>
                </a:lnTo>
                <a:lnTo>
                  <a:pt x="566" y="406"/>
                </a:lnTo>
                <a:lnTo>
                  <a:pt x="544" y="503"/>
                </a:lnTo>
                <a:lnTo>
                  <a:pt x="517" y="597"/>
                </a:lnTo>
                <a:lnTo>
                  <a:pt x="486" y="690"/>
                </a:lnTo>
                <a:lnTo>
                  <a:pt x="450" y="781"/>
                </a:lnTo>
                <a:lnTo>
                  <a:pt x="411" y="869"/>
                </a:lnTo>
                <a:lnTo>
                  <a:pt x="366" y="955"/>
                </a:lnTo>
                <a:lnTo>
                  <a:pt x="318" y="1037"/>
                </a:lnTo>
                <a:lnTo>
                  <a:pt x="266" y="1120"/>
                </a:lnTo>
                <a:lnTo>
                  <a:pt x="263" y="1124"/>
                </a:lnTo>
                <a:lnTo>
                  <a:pt x="206" y="1202"/>
                </a:lnTo>
                <a:lnTo>
                  <a:pt x="148" y="1278"/>
                </a:lnTo>
                <a:lnTo>
                  <a:pt x="86" y="1349"/>
                </a:lnTo>
                <a:lnTo>
                  <a:pt x="20" y="1419"/>
                </a:lnTo>
                <a:lnTo>
                  <a:pt x="0" y="1400"/>
                </a:lnTo>
                <a:lnTo>
                  <a:pt x="66" y="1330"/>
                </a:lnTo>
                <a:lnTo>
                  <a:pt x="129" y="1258"/>
                </a:lnTo>
                <a:lnTo>
                  <a:pt x="187" y="1182"/>
                </a:lnTo>
                <a:lnTo>
                  <a:pt x="241" y="1109"/>
                </a:lnTo>
                <a:lnTo>
                  <a:pt x="239" y="1109"/>
                </a:lnTo>
                <a:lnTo>
                  <a:pt x="292" y="1027"/>
                </a:lnTo>
                <a:lnTo>
                  <a:pt x="339" y="945"/>
                </a:lnTo>
                <a:lnTo>
                  <a:pt x="384" y="858"/>
                </a:lnTo>
                <a:lnTo>
                  <a:pt x="423" y="770"/>
                </a:lnTo>
                <a:lnTo>
                  <a:pt x="459" y="679"/>
                </a:lnTo>
                <a:lnTo>
                  <a:pt x="490" y="587"/>
                </a:lnTo>
                <a:lnTo>
                  <a:pt x="517" y="493"/>
                </a:lnTo>
                <a:lnTo>
                  <a:pt x="538" y="402"/>
                </a:lnTo>
                <a:lnTo>
                  <a:pt x="538" y="402"/>
                </a:lnTo>
                <a:lnTo>
                  <a:pt x="556" y="303"/>
                </a:lnTo>
                <a:lnTo>
                  <a:pt x="569" y="203"/>
                </a:lnTo>
                <a:lnTo>
                  <a:pt x="577" y="103"/>
                </a:lnTo>
                <a:lnTo>
                  <a:pt x="580" y="0"/>
                </a:lnTo>
                <a:close/>
              </a:path>
            </a:pathLst>
          </a:custGeom>
          <a:solidFill>
            <a:srgbClr val="79B80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232" name="Freeform 64">
            <a:extLst>
              <a:ext uri="{FF2B5EF4-FFF2-40B4-BE49-F238E27FC236}">
                <a16:creationId xmlns:a16="http://schemas.microsoft.com/office/drawing/2014/main" id="{EAB69238-16EE-4A11-A057-62DCAC64DC3D}"/>
              </a:ext>
            </a:extLst>
          </p:cNvPr>
          <p:cNvSpPr>
            <a:spLocks/>
          </p:cNvSpPr>
          <p:nvPr/>
        </p:nvSpPr>
        <p:spPr bwMode="auto">
          <a:xfrm>
            <a:off x="5119029" y="5278803"/>
            <a:ext cx="976970" cy="418110"/>
          </a:xfrm>
          <a:custGeom>
            <a:avLst/>
            <a:gdLst>
              <a:gd name="T0" fmla="*/ 19 w 1417"/>
              <a:gd name="T1" fmla="*/ 0 h 607"/>
              <a:gd name="T2" fmla="*/ 88 w 1417"/>
              <a:gd name="T3" fmla="*/ 66 h 607"/>
              <a:gd name="T4" fmla="*/ 161 w 1417"/>
              <a:gd name="T5" fmla="*/ 128 h 607"/>
              <a:gd name="T6" fmla="*/ 236 w 1417"/>
              <a:gd name="T7" fmla="*/ 187 h 607"/>
              <a:gd name="T8" fmla="*/ 315 w 1417"/>
              <a:gd name="T9" fmla="*/ 242 h 607"/>
              <a:gd name="T10" fmla="*/ 315 w 1417"/>
              <a:gd name="T11" fmla="*/ 242 h 607"/>
              <a:gd name="T12" fmla="*/ 389 w 1417"/>
              <a:gd name="T13" fmla="*/ 291 h 607"/>
              <a:gd name="T14" fmla="*/ 473 w 1417"/>
              <a:gd name="T15" fmla="*/ 339 h 607"/>
              <a:gd name="T16" fmla="*/ 560 w 1417"/>
              <a:gd name="T17" fmla="*/ 382 h 607"/>
              <a:gd name="T18" fmla="*/ 648 w 1417"/>
              <a:gd name="T19" fmla="*/ 422 h 607"/>
              <a:gd name="T20" fmla="*/ 737 w 1417"/>
              <a:gd name="T21" fmla="*/ 458 h 607"/>
              <a:gd name="T22" fmla="*/ 830 w 1417"/>
              <a:gd name="T23" fmla="*/ 489 h 607"/>
              <a:gd name="T24" fmla="*/ 924 w 1417"/>
              <a:gd name="T25" fmla="*/ 516 h 607"/>
              <a:gd name="T26" fmla="*/ 1015 w 1417"/>
              <a:gd name="T27" fmla="*/ 537 h 607"/>
              <a:gd name="T28" fmla="*/ 1015 w 1417"/>
              <a:gd name="T29" fmla="*/ 537 h 607"/>
              <a:gd name="T30" fmla="*/ 1113 w 1417"/>
              <a:gd name="T31" fmla="*/ 555 h 607"/>
              <a:gd name="T32" fmla="*/ 1213 w 1417"/>
              <a:gd name="T33" fmla="*/ 569 h 607"/>
              <a:gd name="T34" fmla="*/ 1313 w 1417"/>
              <a:gd name="T35" fmla="*/ 576 h 607"/>
              <a:gd name="T36" fmla="*/ 1417 w 1417"/>
              <a:gd name="T37" fmla="*/ 579 h 607"/>
              <a:gd name="T38" fmla="*/ 1417 w 1417"/>
              <a:gd name="T39" fmla="*/ 607 h 607"/>
              <a:gd name="T40" fmla="*/ 1313 w 1417"/>
              <a:gd name="T41" fmla="*/ 604 h 607"/>
              <a:gd name="T42" fmla="*/ 1213 w 1417"/>
              <a:gd name="T43" fmla="*/ 597 h 607"/>
              <a:gd name="T44" fmla="*/ 1113 w 1417"/>
              <a:gd name="T45" fmla="*/ 583 h 607"/>
              <a:gd name="T46" fmla="*/ 1015 w 1417"/>
              <a:gd name="T47" fmla="*/ 566 h 607"/>
              <a:gd name="T48" fmla="*/ 1010 w 1417"/>
              <a:gd name="T49" fmla="*/ 566 h 607"/>
              <a:gd name="T50" fmla="*/ 913 w 1417"/>
              <a:gd name="T51" fmla="*/ 543 h 607"/>
              <a:gd name="T52" fmla="*/ 819 w 1417"/>
              <a:gd name="T53" fmla="*/ 516 h 607"/>
              <a:gd name="T54" fmla="*/ 727 w 1417"/>
              <a:gd name="T55" fmla="*/ 485 h 607"/>
              <a:gd name="T56" fmla="*/ 637 w 1417"/>
              <a:gd name="T57" fmla="*/ 449 h 607"/>
              <a:gd name="T58" fmla="*/ 549 w 1417"/>
              <a:gd name="T59" fmla="*/ 409 h 607"/>
              <a:gd name="T60" fmla="*/ 462 w 1417"/>
              <a:gd name="T61" fmla="*/ 366 h 607"/>
              <a:gd name="T62" fmla="*/ 379 w 1417"/>
              <a:gd name="T63" fmla="*/ 318 h 607"/>
              <a:gd name="T64" fmla="*/ 298 w 1417"/>
              <a:gd name="T65" fmla="*/ 266 h 607"/>
              <a:gd name="T66" fmla="*/ 294 w 1417"/>
              <a:gd name="T67" fmla="*/ 261 h 607"/>
              <a:gd name="T68" fmla="*/ 215 w 1417"/>
              <a:gd name="T69" fmla="*/ 206 h 607"/>
              <a:gd name="T70" fmla="*/ 140 w 1417"/>
              <a:gd name="T71" fmla="*/ 148 h 607"/>
              <a:gd name="T72" fmla="*/ 67 w 1417"/>
              <a:gd name="T73" fmla="*/ 85 h 607"/>
              <a:gd name="T74" fmla="*/ 0 w 1417"/>
              <a:gd name="T75" fmla="*/ 19 h 607"/>
              <a:gd name="T76" fmla="*/ 19 w 1417"/>
              <a:gd name="T7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7" h="607">
                <a:moveTo>
                  <a:pt x="19" y="0"/>
                </a:moveTo>
                <a:lnTo>
                  <a:pt x="88" y="66"/>
                </a:lnTo>
                <a:lnTo>
                  <a:pt x="161" y="128"/>
                </a:lnTo>
                <a:lnTo>
                  <a:pt x="236" y="187"/>
                </a:lnTo>
                <a:lnTo>
                  <a:pt x="315" y="242"/>
                </a:lnTo>
                <a:lnTo>
                  <a:pt x="315" y="242"/>
                </a:lnTo>
                <a:lnTo>
                  <a:pt x="389" y="291"/>
                </a:lnTo>
                <a:lnTo>
                  <a:pt x="473" y="339"/>
                </a:lnTo>
                <a:lnTo>
                  <a:pt x="560" y="382"/>
                </a:lnTo>
                <a:lnTo>
                  <a:pt x="648" y="422"/>
                </a:lnTo>
                <a:lnTo>
                  <a:pt x="737" y="458"/>
                </a:lnTo>
                <a:lnTo>
                  <a:pt x="830" y="489"/>
                </a:lnTo>
                <a:lnTo>
                  <a:pt x="924" y="516"/>
                </a:lnTo>
                <a:lnTo>
                  <a:pt x="1015" y="537"/>
                </a:lnTo>
                <a:lnTo>
                  <a:pt x="1015" y="537"/>
                </a:lnTo>
                <a:lnTo>
                  <a:pt x="1113" y="555"/>
                </a:lnTo>
                <a:lnTo>
                  <a:pt x="1213" y="569"/>
                </a:lnTo>
                <a:lnTo>
                  <a:pt x="1313" y="576"/>
                </a:lnTo>
                <a:lnTo>
                  <a:pt x="1417" y="579"/>
                </a:lnTo>
                <a:lnTo>
                  <a:pt x="1417" y="607"/>
                </a:lnTo>
                <a:lnTo>
                  <a:pt x="1313" y="604"/>
                </a:lnTo>
                <a:lnTo>
                  <a:pt x="1213" y="597"/>
                </a:lnTo>
                <a:lnTo>
                  <a:pt x="1113" y="583"/>
                </a:lnTo>
                <a:lnTo>
                  <a:pt x="1015" y="566"/>
                </a:lnTo>
                <a:lnTo>
                  <a:pt x="1010" y="566"/>
                </a:lnTo>
                <a:lnTo>
                  <a:pt x="913" y="543"/>
                </a:lnTo>
                <a:lnTo>
                  <a:pt x="819" y="516"/>
                </a:lnTo>
                <a:lnTo>
                  <a:pt x="727" y="485"/>
                </a:lnTo>
                <a:lnTo>
                  <a:pt x="637" y="449"/>
                </a:lnTo>
                <a:lnTo>
                  <a:pt x="549" y="409"/>
                </a:lnTo>
                <a:lnTo>
                  <a:pt x="462" y="366"/>
                </a:lnTo>
                <a:lnTo>
                  <a:pt x="379" y="318"/>
                </a:lnTo>
                <a:lnTo>
                  <a:pt x="298" y="266"/>
                </a:lnTo>
                <a:lnTo>
                  <a:pt x="294" y="261"/>
                </a:lnTo>
                <a:lnTo>
                  <a:pt x="215" y="206"/>
                </a:lnTo>
                <a:lnTo>
                  <a:pt x="140" y="148"/>
                </a:lnTo>
                <a:lnTo>
                  <a:pt x="67" y="85"/>
                </a:lnTo>
                <a:lnTo>
                  <a:pt x="0" y="19"/>
                </a:lnTo>
                <a:lnTo>
                  <a:pt x="19" y="0"/>
                </a:lnTo>
                <a:close/>
              </a:path>
            </a:pathLst>
          </a:custGeom>
          <a:solidFill>
            <a:srgbClr val="2D97C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grpSp>
        <p:nvGrpSpPr>
          <p:cNvPr id="233" name="Group 232">
            <a:extLst>
              <a:ext uri="{FF2B5EF4-FFF2-40B4-BE49-F238E27FC236}">
                <a16:creationId xmlns:a16="http://schemas.microsoft.com/office/drawing/2014/main" id="{9A747091-D8C7-402A-8474-8636D5C3A369}"/>
              </a:ext>
            </a:extLst>
          </p:cNvPr>
          <p:cNvGrpSpPr/>
          <p:nvPr/>
        </p:nvGrpSpPr>
        <p:grpSpPr>
          <a:xfrm>
            <a:off x="6019973" y="3120395"/>
            <a:ext cx="163048" cy="163048"/>
            <a:chOff x="7170404" y="2341279"/>
            <a:chExt cx="187578" cy="187578"/>
          </a:xfrm>
        </p:grpSpPr>
        <p:sp>
          <p:nvSpPr>
            <p:cNvPr id="234" name="Oval 233">
              <a:extLst>
                <a:ext uri="{FF2B5EF4-FFF2-40B4-BE49-F238E27FC236}">
                  <a16:creationId xmlns:a16="http://schemas.microsoft.com/office/drawing/2014/main" id="{130A0DBD-06C2-4C1C-9C6F-73E823E582FA}"/>
                </a:ext>
              </a:extLst>
            </p:cNvPr>
            <p:cNvSpPr/>
            <p:nvPr/>
          </p:nvSpPr>
          <p:spPr>
            <a:xfrm>
              <a:off x="7216966" y="2387841"/>
              <a:ext cx="94454" cy="94454"/>
            </a:xfrm>
            <a:prstGeom prst="ellipse">
              <a:avLst/>
            </a:prstGeom>
            <a:solidFill>
              <a:srgbClr val="97005D"/>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35" name="Oval 234">
              <a:extLst>
                <a:ext uri="{FF2B5EF4-FFF2-40B4-BE49-F238E27FC236}">
                  <a16:creationId xmlns:a16="http://schemas.microsoft.com/office/drawing/2014/main" id="{83A47D3F-FF62-4B53-91C9-0737CD2B58B0}"/>
                </a:ext>
              </a:extLst>
            </p:cNvPr>
            <p:cNvSpPr/>
            <p:nvPr/>
          </p:nvSpPr>
          <p:spPr>
            <a:xfrm>
              <a:off x="7170404" y="2341279"/>
              <a:ext cx="187578" cy="187578"/>
            </a:xfrm>
            <a:prstGeom prst="ellipse">
              <a:avLst/>
            </a:prstGeom>
            <a:noFill/>
            <a:ln w="9525" cap="flat" cmpd="sng" algn="ctr">
              <a:solidFill>
                <a:srgbClr val="97005D"/>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6" name="Group 235">
            <a:extLst>
              <a:ext uri="{FF2B5EF4-FFF2-40B4-BE49-F238E27FC236}">
                <a16:creationId xmlns:a16="http://schemas.microsoft.com/office/drawing/2014/main" id="{4AFD51EA-7DA2-479C-AD5D-699BE3A06415}"/>
              </a:ext>
            </a:extLst>
          </p:cNvPr>
          <p:cNvGrpSpPr/>
          <p:nvPr/>
        </p:nvGrpSpPr>
        <p:grpSpPr>
          <a:xfrm>
            <a:off x="6814796" y="3453518"/>
            <a:ext cx="163048" cy="163048"/>
            <a:chOff x="7170404" y="2341279"/>
            <a:chExt cx="187578" cy="187578"/>
          </a:xfrm>
        </p:grpSpPr>
        <p:sp>
          <p:nvSpPr>
            <p:cNvPr id="237" name="Oval 236">
              <a:extLst>
                <a:ext uri="{FF2B5EF4-FFF2-40B4-BE49-F238E27FC236}">
                  <a16:creationId xmlns:a16="http://schemas.microsoft.com/office/drawing/2014/main" id="{E2FAC8FE-8B9A-4A04-B809-7FD95C0AE366}"/>
                </a:ext>
              </a:extLst>
            </p:cNvPr>
            <p:cNvSpPr/>
            <p:nvPr/>
          </p:nvSpPr>
          <p:spPr>
            <a:xfrm>
              <a:off x="7216966" y="2387841"/>
              <a:ext cx="94454" cy="94454"/>
            </a:xfrm>
            <a:prstGeom prst="ellipse">
              <a:avLst/>
            </a:prstGeom>
            <a:solidFill>
              <a:srgbClr val="EA222D"/>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38" name="Oval 237">
              <a:extLst>
                <a:ext uri="{FF2B5EF4-FFF2-40B4-BE49-F238E27FC236}">
                  <a16:creationId xmlns:a16="http://schemas.microsoft.com/office/drawing/2014/main" id="{640DE6A5-FF54-4DB3-9273-E70E7CF9E4D4}"/>
                </a:ext>
              </a:extLst>
            </p:cNvPr>
            <p:cNvSpPr/>
            <p:nvPr/>
          </p:nvSpPr>
          <p:spPr>
            <a:xfrm>
              <a:off x="7170404" y="2341279"/>
              <a:ext cx="187578" cy="187578"/>
            </a:xfrm>
            <a:prstGeom prst="ellipse">
              <a:avLst/>
            </a:prstGeom>
            <a:noFill/>
            <a:ln w="9525" cap="flat" cmpd="sng" algn="ctr">
              <a:solidFill>
                <a:srgbClr val="EA222D"/>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9" name="Group 238">
            <a:extLst>
              <a:ext uri="{FF2B5EF4-FFF2-40B4-BE49-F238E27FC236}">
                <a16:creationId xmlns:a16="http://schemas.microsoft.com/office/drawing/2014/main" id="{C5D39B2D-71DA-4C8A-9D6A-D7F293FE80F0}"/>
              </a:ext>
            </a:extLst>
          </p:cNvPr>
          <p:cNvGrpSpPr/>
          <p:nvPr/>
        </p:nvGrpSpPr>
        <p:grpSpPr>
          <a:xfrm>
            <a:off x="7130386" y="4213274"/>
            <a:ext cx="163048" cy="163048"/>
            <a:chOff x="7170404" y="2341279"/>
            <a:chExt cx="187578" cy="187578"/>
          </a:xfrm>
        </p:grpSpPr>
        <p:sp>
          <p:nvSpPr>
            <p:cNvPr id="240" name="Oval 239">
              <a:extLst>
                <a:ext uri="{FF2B5EF4-FFF2-40B4-BE49-F238E27FC236}">
                  <a16:creationId xmlns:a16="http://schemas.microsoft.com/office/drawing/2014/main" id="{D8DCA809-577E-47E5-8B09-39EAC42892B5}"/>
                </a:ext>
              </a:extLst>
            </p:cNvPr>
            <p:cNvSpPr/>
            <p:nvPr/>
          </p:nvSpPr>
          <p:spPr>
            <a:xfrm>
              <a:off x="7216966" y="2387841"/>
              <a:ext cx="94454" cy="94454"/>
            </a:xfrm>
            <a:prstGeom prst="ellipse">
              <a:avLst/>
            </a:prstGeom>
            <a:solidFill>
              <a:srgbClr val="EE932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41" name="Oval 240">
              <a:extLst>
                <a:ext uri="{FF2B5EF4-FFF2-40B4-BE49-F238E27FC236}">
                  <a16:creationId xmlns:a16="http://schemas.microsoft.com/office/drawing/2014/main" id="{AF3C10A2-ED4D-4D94-9429-37BA981113A0}"/>
                </a:ext>
              </a:extLst>
            </p:cNvPr>
            <p:cNvSpPr/>
            <p:nvPr/>
          </p:nvSpPr>
          <p:spPr>
            <a:xfrm>
              <a:off x="7170404" y="2341279"/>
              <a:ext cx="187578" cy="187578"/>
            </a:xfrm>
            <a:prstGeom prst="ellipse">
              <a:avLst/>
            </a:prstGeom>
            <a:noFill/>
            <a:ln w="9525" cap="flat" cmpd="sng" algn="ctr">
              <a:solidFill>
                <a:srgbClr val="EE932A"/>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2" name="Group 241">
            <a:extLst>
              <a:ext uri="{FF2B5EF4-FFF2-40B4-BE49-F238E27FC236}">
                <a16:creationId xmlns:a16="http://schemas.microsoft.com/office/drawing/2014/main" id="{6DC6F98C-F171-49BB-A56A-5FE37D9F0E2A}"/>
              </a:ext>
            </a:extLst>
          </p:cNvPr>
          <p:cNvGrpSpPr/>
          <p:nvPr/>
        </p:nvGrpSpPr>
        <p:grpSpPr>
          <a:xfrm>
            <a:off x="6812458" y="5011407"/>
            <a:ext cx="163048" cy="163048"/>
            <a:chOff x="7170404" y="2341279"/>
            <a:chExt cx="187578" cy="187578"/>
          </a:xfrm>
        </p:grpSpPr>
        <p:sp>
          <p:nvSpPr>
            <p:cNvPr id="243" name="Oval 242">
              <a:extLst>
                <a:ext uri="{FF2B5EF4-FFF2-40B4-BE49-F238E27FC236}">
                  <a16:creationId xmlns:a16="http://schemas.microsoft.com/office/drawing/2014/main" id="{D7E99758-F4CA-4299-9C44-CB676CF429B2}"/>
                </a:ext>
              </a:extLst>
            </p:cNvPr>
            <p:cNvSpPr/>
            <p:nvPr/>
          </p:nvSpPr>
          <p:spPr>
            <a:xfrm>
              <a:off x="7216966" y="2387841"/>
              <a:ext cx="94454" cy="94454"/>
            </a:xfrm>
            <a:prstGeom prst="ellipse">
              <a:avLst/>
            </a:prstGeom>
            <a:solidFill>
              <a:srgbClr val="79B809"/>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44" name="Oval 243">
              <a:extLst>
                <a:ext uri="{FF2B5EF4-FFF2-40B4-BE49-F238E27FC236}">
                  <a16:creationId xmlns:a16="http://schemas.microsoft.com/office/drawing/2014/main" id="{AA828828-927D-456E-BEA7-C56B3ED61CB8}"/>
                </a:ext>
              </a:extLst>
            </p:cNvPr>
            <p:cNvSpPr/>
            <p:nvPr/>
          </p:nvSpPr>
          <p:spPr>
            <a:xfrm>
              <a:off x="7170404" y="2341279"/>
              <a:ext cx="187578" cy="187578"/>
            </a:xfrm>
            <a:prstGeom prst="ellipse">
              <a:avLst/>
            </a:prstGeom>
            <a:noFill/>
            <a:ln w="9525" cap="flat" cmpd="sng" algn="ctr">
              <a:solidFill>
                <a:srgbClr val="79B809"/>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5" name="Group 244">
            <a:extLst>
              <a:ext uri="{FF2B5EF4-FFF2-40B4-BE49-F238E27FC236}">
                <a16:creationId xmlns:a16="http://schemas.microsoft.com/office/drawing/2014/main" id="{FC434569-FD6E-4C69-A541-36632528730C}"/>
              </a:ext>
            </a:extLst>
          </p:cNvPr>
          <p:cNvGrpSpPr/>
          <p:nvPr/>
        </p:nvGrpSpPr>
        <p:grpSpPr>
          <a:xfrm>
            <a:off x="6011011" y="5339271"/>
            <a:ext cx="163048" cy="163048"/>
            <a:chOff x="7170404" y="2341279"/>
            <a:chExt cx="187578" cy="187578"/>
          </a:xfrm>
        </p:grpSpPr>
        <p:sp>
          <p:nvSpPr>
            <p:cNvPr id="246" name="Oval 245">
              <a:extLst>
                <a:ext uri="{FF2B5EF4-FFF2-40B4-BE49-F238E27FC236}">
                  <a16:creationId xmlns:a16="http://schemas.microsoft.com/office/drawing/2014/main" id="{CA860E58-6675-4694-843A-4FC27492EAAC}"/>
                </a:ext>
              </a:extLst>
            </p:cNvPr>
            <p:cNvSpPr/>
            <p:nvPr/>
          </p:nvSpPr>
          <p:spPr>
            <a:xfrm>
              <a:off x="7216966" y="2387841"/>
              <a:ext cx="94454" cy="94454"/>
            </a:xfrm>
            <a:prstGeom prst="ellipse">
              <a:avLst/>
            </a:prstGeom>
            <a:solidFill>
              <a:srgbClr val="01A2AC"/>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47" name="Oval 246">
              <a:extLst>
                <a:ext uri="{FF2B5EF4-FFF2-40B4-BE49-F238E27FC236}">
                  <a16:creationId xmlns:a16="http://schemas.microsoft.com/office/drawing/2014/main" id="{CAA33834-9F3F-4412-8757-F39DE1A453CA}"/>
                </a:ext>
              </a:extLst>
            </p:cNvPr>
            <p:cNvSpPr/>
            <p:nvPr/>
          </p:nvSpPr>
          <p:spPr>
            <a:xfrm>
              <a:off x="7170404" y="2341279"/>
              <a:ext cx="187578" cy="187578"/>
            </a:xfrm>
            <a:prstGeom prst="ellipse">
              <a:avLst/>
            </a:prstGeom>
            <a:noFill/>
            <a:ln w="9525" cap="flat" cmpd="sng" algn="ctr">
              <a:solidFill>
                <a:srgbClr val="01A2AC"/>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8" name="Group 247">
            <a:extLst>
              <a:ext uri="{FF2B5EF4-FFF2-40B4-BE49-F238E27FC236}">
                <a16:creationId xmlns:a16="http://schemas.microsoft.com/office/drawing/2014/main" id="{2F6BA95A-FA4A-49F8-AACB-1DAD1299CA08}"/>
              </a:ext>
            </a:extLst>
          </p:cNvPr>
          <p:cNvGrpSpPr/>
          <p:nvPr/>
        </p:nvGrpSpPr>
        <p:grpSpPr>
          <a:xfrm>
            <a:off x="5226124" y="5011407"/>
            <a:ext cx="163048" cy="163048"/>
            <a:chOff x="7170404" y="2341279"/>
            <a:chExt cx="187578" cy="187578"/>
          </a:xfrm>
        </p:grpSpPr>
        <p:sp>
          <p:nvSpPr>
            <p:cNvPr id="249" name="Oval 248">
              <a:extLst>
                <a:ext uri="{FF2B5EF4-FFF2-40B4-BE49-F238E27FC236}">
                  <a16:creationId xmlns:a16="http://schemas.microsoft.com/office/drawing/2014/main" id="{ECAEE995-FDBF-4658-9A69-7F719F035623}"/>
                </a:ext>
              </a:extLst>
            </p:cNvPr>
            <p:cNvSpPr/>
            <p:nvPr/>
          </p:nvSpPr>
          <p:spPr>
            <a:xfrm>
              <a:off x="7216966" y="2387841"/>
              <a:ext cx="94454" cy="94454"/>
            </a:xfrm>
            <a:prstGeom prst="ellipse">
              <a:avLst/>
            </a:prstGeom>
            <a:solidFill>
              <a:srgbClr val="2D97CB"/>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50" name="Oval 249">
              <a:extLst>
                <a:ext uri="{FF2B5EF4-FFF2-40B4-BE49-F238E27FC236}">
                  <a16:creationId xmlns:a16="http://schemas.microsoft.com/office/drawing/2014/main" id="{AD4852E6-9473-4DF6-8210-7D0F96392C7A}"/>
                </a:ext>
              </a:extLst>
            </p:cNvPr>
            <p:cNvSpPr/>
            <p:nvPr/>
          </p:nvSpPr>
          <p:spPr>
            <a:xfrm>
              <a:off x="7170404" y="2341279"/>
              <a:ext cx="187578" cy="187578"/>
            </a:xfrm>
            <a:prstGeom prst="ellipse">
              <a:avLst/>
            </a:prstGeom>
            <a:noFill/>
            <a:ln w="9525" cap="flat" cmpd="sng" algn="ctr">
              <a:solidFill>
                <a:srgbClr val="2D97CB"/>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1" name="Group 250">
            <a:extLst>
              <a:ext uri="{FF2B5EF4-FFF2-40B4-BE49-F238E27FC236}">
                <a16:creationId xmlns:a16="http://schemas.microsoft.com/office/drawing/2014/main" id="{C209D788-FBFD-418E-9656-56C82C97A44B}"/>
              </a:ext>
            </a:extLst>
          </p:cNvPr>
          <p:cNvGrpSpPr/>
          <p:nvPr/>
        </p:nvGrpSpPr>
        <p:grpSpPr>
          <a:xfrm>
            <a:off x="4904884" y="4233144"/>
            <a:ext cx="163048" cy="163048"/>
            <a:chOff x="7170404" y="2341279"/>
            <a:chExt cx="187578" cy="187578"/>
          </a:xfrm>
        </p:grpSpPr>
        <p:sp>
          <p:nvSpPr>
            <p:cNvPr id="252" name="Oval 251">
              <a:extLst>
                <a:ext uri="{FF2B5EF4-FFF2-40B4-BE49-F238E27FC236}">
                  <a16:creationId xmlns:a16="http://schemas.microsoft.com/office/drawing/2014/main" id="{DE5DC084-2424-45DD-8980-254C16ED2DA7}"/>
                </a:ext>
              </a:extLst>
            </p:cNvPr>
            <p:cNvSpPr/>
            <p:nvPr/>
          </p:nvSpPr>
          <p:spPr>
            <a:xfrm>
              <a:off x="7216966" y="2387841"/>
              <a:ext cx="94454" cy="94454"/>
            </a:xfrm>
            <a:prstGeom prst="ellipse">
              <a:avLst/>
            </a:prstGeom>
            <a:solidFill>
              <a:srgbClr val="9A4994"/>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53" name="Oval 252">
              <a:extLst>
                <a:ext uri="{FF2B5EF4-FFF2-40B4-BE49-F238E27FC236}">
                  <a16:creationId xmlns:a16="http://schemas.microsoft.com/office/drawing/2014/main" id="{D6E5B4EF-4C28-43DA-BCBA-CF7D4CD95AE5}"/>
                </a:ext>
              </a:extLst>
            </p:cNvPr>
            <p:cNvSpPr/>
            <p:nvPr/>
          </p:nvSpPr>
          <p:spPr>
            <a:xfrm>
              <a:off x="7170404" y="2341279"/>
              <a:ext cx="187578" cy="187578"/>
            </a:xfrm>
            <a:prstGeom prst="ellipse">
              <a:avLst/>
            </a:prstGeom>
            <a:noFill/>
            <a:ln w="9525" cap="flat" cmpd="sng" algn="ctr">
              <a:solidFill>
                <a:srgbClr val="9A4994"/>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4" name="Group 253">
            <a:extLst>
              <a:ext uri="{FF2B5EF4-FFF2-40B4-BE49-F238E27FC236}">
                <a16:creationId xmlns:a16="http://schemas.microsoft.com/office/drawing/2014/main" id="{FD0D61AC-96FD-4640-BFD8-A835037BEB6C}"/>
              </a:ext>
            </a:extLst>
          </p:cNvPr>
          <p:cNvGrpSpPr/>
          <p:nvPr/>
        </p:nvGrpSpPr>
        <p:grpSpPr>
          <a:xfrm>
            <a:off x="5232748" y="3444946"/>
            <a:ext cx="163048" cy="163048"/>
            <a:chOff x="7170404" y="2341279"/>
            <a:chExt cx="187578" cy="187578"/>
          </a:xfrm>
        </p:grpSpPr>
        <p:sp>
          <p:nvSpPr>
            <p:cNvPr id="255" name="Oval 254">
              <a:extLst>
                <a:ext uri="{FF2B5EF4-FFF2-40B4-BE49-F238E27FC236}">
                  <a16:creationId xmlns:a16="http://schemas.microsoft.com/office/drawing/2014/main" id="{0F121452-FB3A-4C8E-9EC2-6DEA37478642}"/>
                </a:ext>
              </a:extLst>
            </p:cNvPr>
            <p:cNvSpPr/>
            <p:nvPr/>
          </p:nvSpPr>
          <p:spPr>
            <a:xfrm>
              <a:off x="7216966" y="2387841"/>
              <a:ext cx="94454" cy="94454"/>
            </a:xfrm>
            <a:prstGeom prst="ellipse">
              <a:avLst/>
            </a:prstGeom>
            <a:solidFill>
              <a:srgbClr val="F6AC0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sp>
          <p:nvSpPr>
            <p:cNvPr id="256" name="Oval 255">
              <a:extLst>
                <a:ext uri="{FF2B5EF4-FFF2-40B4-BE49-F238E27FC236}">
                  <a16:creationId xmlns:a16="http://schemas.microsoft.com/office/drawing/2014/main" id="{A08D4525-C0C6-477F-8C6A-1A84FDAD85AA}"/>
                </a:ext>
              </a:extLst>
            </p:cNvPr>
            <p:cNvSpPr/>
            <p:nvPr/>
          </p:nvSpPr>
          <p:spPr>
            <a:xfrm>
              <a:off x="7170404" y="2341279"/>
              <a:ext cx="187578" cy="187578"/>
            </a:xfrm>
            <a:prstGeom prst="ellipse">
              <a:avLst/>
            </a:prstGeom>
            <a:noFill/>
            <a:ln w="9525" cap="flat" cmpd="sng" algn="ctr">
              <a:solidFill>
                <a:srgbClr val="F6AC00"/>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57" name="Straight Connector 256">
            <a:extLst>
              <a:ext uri="{FF2B5EF4-FFF2-40B4-BE49-F238E27FC236}">
                <a16:creationId xmlns:a16="http://schemas.microsoft.com/office/drawing/2014/main" id="{4D84A3A5-4829-4086-84C8-D114E43B9EA5}"/>
              </a:ext>
            </a:extLst>
          </p:cNvPr>
          <p:cNvCxnSpPr/>
          <p:nvPr/>
        </p:nvCxnSpPr>
        <p:spPr>
          <a:xfrm flipV="1">
            <a:off x="6092535" y="1849184"/>
            <a:ext cx="0" cy="1265939"/>
          </a:xfrm>
          <a:prstGeom prst="line">
            <a:avLst/>
          </a:prstGeom>
          <a:noFill/>
          <a:ln w="9525" cap="flat" cmpd="sng" algn="ctr">
            <a:solidFill>
              <a:srgbClr val="97005D"/>
            </a:solidFill>
            <a:prstDash val="solid"/>
          </a:ln>
          <a:effectLst/>
        </p:spPr>
      </p:cxnSp>
      <p:cxnSp>
        <p:nvCxnSpPr>
          <p:cNvPr id="258" name="Straight Connector 257">
            <a:extLst>
              <a:ext uri="{FF2B5EF4-FFF2-40B4-BE49-F238E27FC236}">
                <a16:creationId xmlns:a16="http://schemas.microsoft.com/office/drawing/2014/main" id="{0FBC6194-2A15-4F91-9C60-7C1CF5C8A1A9}"/>
              </a:ext>
            </a:extLst>
          </p:cNvPr>
          <p:cNvCxnSpPr/>
          <p:nvPr/>
        </p:nvCxnSpPr>
        <p:spPr>
          <a:xfrm flipV="1">
            <a:off x="6092535" y="5502319"/>
            <a:ext cx="0" cy="1180064"/>
          </a:xfrm>
          <a:prstGeom prst="line">
            <a:avLst/>
          </a:prstGeom>
          <a:noFill/>
          <a:ln w="9525" cap="flat" cmpd="sng" algn="ctr">
            <a:solidFill>
              <a:srgbClr val="01A2AC"/>
            </a:solidFill>
            <a:prstDash val="solid"/>
          </a:ln>
          <a:effectLst/>
        </p:spPr>
      </p:cxnSp>
      <p:cxnSp>
        <p:nvCxnSpPr>
          <p:cNvPr id="259" name="Straight Connector 258">
            <a:extLst>
              <a:ext uri="{FF2B5EF4-FFF2-40B4-BE49-F238E27FC236}">
                <a16:creationId xmlns:a16="http://schemas.microsoft.com/office/drawing/2014/main" id="{C905597F-0AF2-43A5-AA10-3B4F3A47E578}"/>
              </a:ext>
            </a:extLst>
          </p:cNvPr>
          <p:cNvCxnSpPr/>
          <p:nvPr/>
        </p:nvCxnSpPr>
        <p:spPr>
          <a:xfrm>
            <a:off x="7293435" y="4312183"/>
            <a:ext cx="3006786" cy="0"/>
          </a:xfrm>
          <a:prstGeom prst="line">
            <a:avLst/>
          </a:prstGeom>
          <a:noFill/>
          <a:ln w="9525" cap="flat" cmpd="sng" algn="ctr">
            <a:solidFill>
              <a:srgbClr val="EE932A"/>
            </a:solidFill>
            <a:prstDash val="solid"/>
          </a:ln>
          <a:effectLst/>
        </p:spPr>
      </p:cxnSp>
      <p:cxnSp>
        <p:nvCxnSpPr>
          <p:cNvPr id="260" name="Straight Connector 259">
            <a:extLst>
              <a:ext uri="{FF2B5EF4-FFF2-40B4-BE49-F238E27FC236}">
                <a16:creationId xmlns:a16="http://schemas.microsoft.com/office/drawing/2014/main" id="{219662CB-B81C-4426-9BA5-9749FD957482}"/>
              </a:ext>
            </a:extLst>
          </p:cNvPr>
          <p:cNvCxnSpPr/>
          <p:nvPr/>
        </p:nvCxnSpPr>
        <p:spPr>
          <a:xfrm>
            <a:off x="1879229" y="4312183"/>
            <a:ext cx="3026170" cy="0"/>
          </a:xfrm>
          <a:prstGeom prst="line">
            <a:avLst/>
          </a:prstGeom>
          <a:noFill/>
          <a:ln w="9525" cap="flat" cmpd="sng" algn="ctr">
            <a:solidFill>
              <a:srgbClr val="9A4994"/>
            </a:solidFill>
            <a:prstDash val="solid"/>
          </a:ln>
          <a:effectLst/>
        </p:spPr>
      </p:cxnSp>
      <p:cxnSp>
        <p:nvCxnSpPr>
          <p:cNvPr id="261" name="Straight Connector 260">
            <a:extLst>
              <a:ext uri="{FF2B5EF4-FFF2-40B4-BE49-F238E27FC236}">
                <a16:creationId xmlns:a16="http://schemas.microsoft.com/office/drawing/2014/main" id="{8B2AC9F7-05D3-4037-A55B-4D0EE76F59DB}"/>
              </a:ext>
            </a:extLst>
          </p:cNvPr>
          <p:cNvCxnSpPr/>
          <p:nvPr/>
        </p:nvCxnSpPr>
        <p:spPr>
          <a:xfrm flipH="1">
            <a:off x="4420273" y="5156054"/>
            <a:ext cx="830820" cy="830820"/>
          </a:xfrm>
          <a:prstGeom prst="line">
            <a:avLst/>
          </a:prstGeom>
          <a:noFill/>
          <a:ln w="9525" cap="flat" cmpd="sng" algn="ctr">
            <a:solidFill>
              <a:srgbClr val="2D97CB"/>
            </a:solidFill>
            <a:prstDash val="solid"/>
          </a:ln>
          <a:effectLst/>
        </p:spPr>
      </p:cxnSp>
      <p:cxnSp>
        <p:nvCxnSpPr>
          <p:cNvPr id="262" name="Straight Connector 261">
            <a:extLst>
              <a:ext uri="{FF2B5EF4-FFF2-40B4-BE49-F238E27FC236}">
                <a16:creationId xmlns:a16="http://schemas.microsoft.com/office/drawing/2014/main" id="{1B403EC4-C526-4993-A921-2C35A1C6102A}"/>
              </a:ext>
            </a:extLst>
          </p:cNvPr>
          <p:cNvCxnSpPr/>
          <p:nvPr/>
        </p:nvCxnSpPr>
        <p:spPr>
          <a:xfrm flipH="1" flipV="1">
            <a:off x="6955404" y="5156054"/>
            <a:ext cx="830820" cy="830820"/>
          </a:xfrm>
          <a:prstGeom prst="line">
            <a:avLst/>
          </a:prstGeom>
          <a:noFill/>
          <a:ln w="9525" cap="flat" cmpd="sng" algn="ctr">
            <a:solidFill>
              <a:srgbClr val="79B809"/>
            </a:solidFill>
            <a:prstDash val="solid"/>
          </a:ln>
          <a:effectLst/>
        </p:spPr>
      </p:cxnSp>
      <p:cxnSp>
        <p:nvCxnSpPr>
          <p:cNvPr id="263" name="Straight Connector 262">
            <a:extLst>
              <a:ext uri="{FF2B5EF4-FFF2-40B4-BE49-F238E27FC236}">
                <a16:creationId xmlns:a16="http://schemas.microsoft.com/office/drawing/2014/main" id="{B0A510DE-AB72-49F1-B6DF-07DD88DB2B94}"/>
              </a:ext>
            </a:extLst>
          </p:cNvPr>
          <p:cNvCxnSpPr/>
          <p:nvPr/>
        </p:nvCxnSpPr>
        <p:spPr>
          <a:xfrm flipH="1" flipV="1">
            <a:off x="4420273" y="2640467"/>
            <a:ext cx="830820" cy="830820"/>
          </a:xfrm>
          <a:prstGeom prst="line">
            <a:avLst/>
          </a:prstGeom>
          <a:noFill/>
          <a:ln w="9525" cap="flat" cmpd="sng" algn="ctr">
            <a:solidFill>
              <a:srgbClr val="F6AC00"/>
            </a:solidFill>
            <a:prstDash val="solid"/>
          </a:ln>
          <a:effectLst/>
        </p:spPr>
      </p:cxnSp>
      <p:cxnSp>
        <p:nvCxnSpPr>
          <p:cNvPr id="264" name="Straight Connector 263">
            <a:extLst>
              <a:ext uri="{FF2B5EF4-FFF2-40B4-BE49-F238E27FC236}">
                <a16:creationId xmlns:a16="http://schemas.microsoft.com/office/drawing/2014/main" id="{8770A67B-AE16-4D03-9739-3BC3255DC3E2}"/>
              </a:ext>
            </a:extLst>
          </p:cNvPr>
          <p:cNvCxnSpPr/>
          <p:nvPr/>
        </p:nvCxnSpPr>
        <p:spPr>
          <a:xfrm flipH="1">
            <a:off x="6952437" y="2635436"/>
            <a:ext cx="830820" cy="830820"/>
          </a:xfrm>
          <a:prstGeom prst="line">
            <a:avLst/>
          </a:prstGeom>
          <a:noFill/>
          <a:ln w="9525" cap="flat" cmpd="sng" algn="ctr">
            <a:solidFill>
              <a:srgbClr val="EA222D"/>
            </a:solidFill>
            <a:prstDash val="solid"/>
          </a:ln>
          <a:effectLst/>
        </p:spPr>
      </p:cxnSp>
      <p:sp>
        <p:nvSpPr>
          <p:cNvPr id="265" name="TextBox 264">
            <a:extLst>
              <a:ext uri="{FF2B5EF4-FFF2-40B4-BE49-F238E27FC236}">
                <a16:creationId xmlns:a16="http://schemas.microsoft.com/office/drawing/2014/main" id="{EE6E063E-CC89-4349-927D-80DC1D1B62EB}"/>
              </a:ext>
            </a:extLst>
          </p:cNvPr>
          <p:cNvSpPr txBox="1"/>
          <p:nvPr/>
        </p:nvSpPr>
        <p:spPr>
          <a:xfrm>
            <a:off x="9059833" y="2233942"/>
            <a:ext cx="2130501" cy="276999"/>
          </a:xfrm>
          <a:prstGeom prst="rect">
            <a:avLst/>
          </a:prstGeom>
          <a:noFill/>
        </p:spPr>
        <p:txBody>
          <a:bodyPr wrap="square" rtlCol="0">
            <a:spAutoFit/>
          </a:bodyPr>
          <a:lstStyle/>
          <a:p>
            <a:pPr defTabSz="1218987"/>
            <a:r>
              <a:rPr lang="en-US" sz="1200" dirty="0">
                <a:solidFill>
                  <a:srgbClr val="000000"/>
                </a:solidFill>
                <a:latin typeface="Calibri"/>
              </a:rPr>
              <a:t>Security is a mindset</a:t>
            </a:r>
            <a:r>
              <a:rPr lang="en-US" sz="1200" kern="0" dirty="0">
                <a:solidFill>
                  <a:prstClr val="black">
                    <a:lumMod val="75000"/>
                    <a:lumOff val="25000"/>
                  </a:prstClr>
                </a:solidFill>
                <a:latin typeface="Arial" pitchFamily="34" charset="0"/>
                <a:cs typeface="Arial" pitchFamily="34" charset="0"/>
              </a:rPr>
              <a:t>.</a:t>
            </a:r>
            <a:endParaRPr lang="en-IN" sz="1200" dirty="0">
              <a:solidFill>
                <a:prstClr val="black">
                  <a:lumMod val="75000"/>
                  <a:lumOff val="25000"/>
                </a:prstClr>
              </a:solidFill>
              <a:latin typeface="Calibri"/>
            </a:endParaRPr>
          </a:p>
        </p:txBody>
      </p:sp>
      <p:cxnSp>
        <p:nvCxnSpPr>
          <p:cNvPr id="266" name="Straight Connector 265">
            <a:extLst>
              <a:ext uri="{FF2B5EF4-FFF2-40B4-BE49-F238E27FC236}">
                <a16:creationId xmlns:a16="http://schemas.microsoft.com/office/drawing/2014/main" id="{30B97031-2990-4D1E-A49F-C2C2B3A1F5A6}"/>
              </a:ext>
            </a:extLst>
          </p:cNvPr>
          <p:cNvCxnSpPr/>
          <p:nvPr/>
        </p:nvCxnSpPr>
        <p:spPr>
          <a:xfrm>
            <a:off x="7782713" y="2632831"/>
            <a:ext cx="2554240" cy="0"/>
          </a:xfrm>
          <a:prstGeom prst="line">
            <a:avLst/>
          </a:prstGeom>
          <a:noFill/>
          <a:ln w="9525" cap="flat" cmpd="sng" algn="ctr">
            <a:solidFill>
              <a:srgbClr val="EA222D"/>
            </a:solidFill>
            <a:prstDash val="solid"/>
          </a:ln>
          <a:effectLst/>
        </p:spPr>
      </p:cxnSp>
      <p:sp>
        <p:nvSpPr>
          <p:cNvPr id="267" name="TextBox 266">
            <a:extLst>
              <a:ext uri="{FF2B5EF4-FFF2-40B4-BE49-F238E27FC236}">
                <a16:creationId xmlns:a16="http://schemas.microsoft.com/office/drawing/2014/main" id="{283F32B0-9B22-4A99-8C9D-2E7E042ECD8D}"/>
              </a:ext>
            </a:extLst>
          </p:cNvPr>
          <p:cNvSpPr txBox="1"/>
          <p:nvPr/>
        </p:nvSpPr>
        <p:spPr>
          <a:xfrm>
            <a:off x="8483897" y="3939686"/>
            <a:ext cx="2130501" cy="276999"/>
          </a:xfrm>
          <a:prstGeom prst="rect">
            <a:avLst/>
          </a:prstGeom>
          <a:noFill/>
        </p:spPr>
        <p:txBody>
          <a:bodyPr wrap="square" rtlCol="0">
            <a:spAutoFit/>
          </a:bodyPr>
          <a:lstStyle/>
          <a:p>
            <a:pPr algn="ctr"/>
            <a:r>
              <a:rPr lang="en-US" sz="1200" dirty="0">
                <a:solidFill>
                  <a:srgbClr val="000000"/>
                </a:solidFill>
                <a:latin typeface="Calibri"/>
              </a:rPr>
              <a:t>Security is an ongoing program</a:t>
            </a:r>
          </a:p>
        </p:txBody>
      </p:sp>
      <p:sp>
        <p:nvSpPr>
          <p:cNvPr id="268" name="TextBox 267">
            <a:extLst>
              <a:ext uri="{FF2B5EF4-FFF2-40B4-BE49-F238E27FC236}">
                <a16:creationId xmlns:a16="http://schemas.microsoft.com/office/drawing/2014/main" id="{6D434A31-5EB5-4CB0-BE31-D5440D920D24}"/>
              </a:ext>
            </a:extLst>
          </p:cNvPr>
          <p:cNvSpPr txBox="1"/>
          <p:nvPr/>
        </p:nvSpPr>
        <p:spPr>
          <a:xfrm>
            <a:off x="7961360" y="5619037"/>
            <a:ext cx="2688658" cy="276999"/>
          </a:xfrm>
          <a:prstGeom prst="rect">
            <a:avLst/>
          </a:prstGeom>
          <a:noFill/>
        </p:spPr>
        <p:txBody>
          <a:bodyPr wrap="square" rtlCol="0">
            <a:spAutoFit/>
          </a:bodyPr>
          <a:lstStyle/>
          <a:p>
            <a:pPr algn="ctr"/>
            <a:r>
              <a:rPr lang="en-US" sz="1200" dirty="0">
                <a:solidFill>
                  <a:srgbClr val="000000"/>
                </a:solidFill>
                <a:latin typeface="Calibri"/>
              </a:rPr>
              <a:t>Security is not just an IT responsibility.</a:t>
            </a:r>
          </a:p>
        </p:txBody>
      </p:sp>
      <p:cxnSp>
        <p:nvCxnSpPr>
          <p:cNvPr id="269" name="Straight Connector 268">
            <a:extLst>
              <a:ext uri="{FF2B5EF4-FFF2-40B4-BE49-F238E27FC236}">
                <a16:creationId xmlns:a16="http://schemas.microsoft.com/office/drawing/2014/main" id="{B58195D0-5BE9-488E-A656-7E7831040C69}"/>
              </a:ext>
            </a:extLst>
          </p:cNvPr>
          <p:cNvCxnSpPr/>
          <p:nvPr/>
        </p:nvCxnSpPr>
        <p:spPr>
          <a:xfrm>
            <a:off x="7782713" y="5984697"/>
            <a:ext cx="2554240" cy="0"/>
          </a:xfrm>
          <a:prstGeom prst="line">
            <a:avLst/>
          </a:prstGeom>
          <a:noFill/>
          <a:ln w="9525" cap="flat" cmpd="sng" algn="ctr">
            <a:solidFill>
              <a:srgbClr val="79B809"/>
            </a:solidFill>
            <a:prstDash val="solid"/>
          </a:ln>
          <a:effectLst/>
        </p:spPr>
      </p:cxnSp>
      <p:sp>
        <p:nvSpPr>
          <p:cNvPr id="270" name="TextBox 269">
            <a:extLst>
              <a:ext uri="{FF2B5EF4-FFF2-40B4-BE49-F238E27FC236}">
                <a16:creationId xmlns:a16="http://schemas.microsoft.com/office/drawing/2014/main" id="{25C4D109-8B16-48E5-9237-D02CDD856704}"/>
              </a:ext>
            </a:extLst>
          </p:cNvPr>
          <p:cNvSpPr txBox="1"/>
          <p:nvPr/>
        </p:nvSpPr>
        <p:spPr>
          <a:xfrm>
            <a:off x="6605123" y="1532610"/>
            <a:ext cx="2130501" cy="276999"/>
          </a:xfrm>
          <a:prstGeom prst="rect">
            <a:avLst/>
          </a:prstGeom>
          <a:noFill/>
        </p:spPr>
        <p:txBody>
          <a:bodyPr wrap="square" rtlCol="0">
            <a:spAutoFit/>
          </a:bodyPr>
          <a:lstStyle/>
          <a:p>
            <a:pPr algn="ctr"/>
            <a:r>
              <a:rPr lang="en-US" sz="1200" dirty="0">
                <a:solidFill>
                  <a:srgbClr val="000000"/>
                </a:solidFill>
                <a:latin typeface="Calibri"/>
              </a:rPr>
              <a:t>Security is not a product</a:t>
            </a:r>
          </a:p>
        </p:txBody>
      </p:sp>
      <p:sp>
        <p:nvSpPr>
          <p:cNvPr id="271" name="TextBox 270">
            <a:extLst>
              <a:ext uri="{FF2B5EF4-FFF2-40B4-BE49-F238E27FC236}">
                <a16:creationId xmlns:a16="http://schemas.microsoft.com/office/drawing/2014/main" id="{8FE34174-C679-49D6-827C-35CC84CF8E3E}"/>
              </a:ext>
            </a:extLst>
          </p:cNvPr>
          <p:cNvSpPr txBox="1"/>
          <p:nvPr/>
        </p:nvSpPr>
        <p:spPr>
          <a:xfrm>
            <a:off x="1710006" y="5629771"/>
            <a:ext cx="2988302" cy="276999"/>
          </a:xfrm>
          <a:prstGeom prst="rect">
            <a:avLst/>
          </a:prstGeom>
          <a:noFill/>
        </p:spPr>
        <p:txBody>
          <a:bodyPr wrap="square" rtlCol="0">
            <a:spAutoFit/>
          </a:bodyPr>
          <a:lstStyle/>
          <a:p>
            <a:r>
              <a:rPr lang="en-US" sz="1200" dirty="0">
                <a:solidFill>
                  <a:srgbClr val="000000"/>
                </a:solidFill>
                <a:latin typeface="Calibri"/>
              </a:rPr>
              <a:t>Remember “reasonable and appropriate”</a:t>
            </a:r>
          </a:p>
        </p:txBody>
      </p:sp>
      <p:cxnSp>
        <p:nvCxnSpPr>
          <p:cNvPr id="272" name="Straight Connector 271">
            <a:extLst>
              <a:ext uri="{FF2B5EF4-FFF2-40B4-BE49-F238E27FC236}">
                <a16:creationId xmlns:a16="http://schemas.microsoft.com/office/drawing/2014/main" id="{E6C5272D-733F-4F7C-A504-9528EE2709AC}"/>
              </a:ext>
            </a:extLst>
          </p:cNvPr>
          <p:cNvCxnSpPr/>
          <p:nvPr/>
        </p:nvCxnSpPr>
        <p:spPr>
          <a:xfrm>
            <a:off x="1868735" y="5984697"/>
            <a:ext cx="2554240" cy="0"/>
          </a:xfrm>
          <a:prstGeom prst="line">
            <a:avLst/>
          </a:prstGeom>
          <a:noFill/>
          <a:ln w="9525" cap="flat" cmpd="sng" algn="ctr">
            <a:solidFill>
              <a:srgbClr val="2D97CB"/>
            </a:solidFill>
            <a:prstDash val="solid"/>
          </a:ln>
          <a:effectLst/>
        </p:spPr>
      </p:cxnSp>
      <p:sp>
        <p:nvSpPr>
          <p:cNvPr id="273" name="TextBox 272">
            <a:extLst>
              <a:ext uri="{FF2B5EF4-FFF2-40B4-BE49-F238E27FC236}">
                <a16:creationId xmlns:a16="http://schemas.microsoft.com/office/drawing/2014/main" id="{5970C807-A1D1-4137-A47B-B2C2BE4ADC37}"/>
              </a:ext>
            </a:extLst>
          </p:cNvPr>
          <p:cNvSpPr txBox="1"/>
          <p:nvPr/>
        </p:nvSpPr>
        <p:spPr>
          <a:xfrm>
            <a:off x="1772755" y="3933116"/>
            <a:ext cx="2616772" cy="276999"/>
          </a:xfrm>
          <a:prstGeom prst="rect">
            <a:avLst/>
          </a:prstGeom>
          <a:noFill/>
        </p:spPr>
        <p:txBody>
          <a:bodyPr wrap="square" rtlCol="0">
            <a:spAutoFit/>
          </a:bodyPr>
          <a:lstStyle/>
          <a:p>
            <a:r>
              <a:rPr lang="en-US" sz="1200" dirty="0">
                <a:solidFill>
                  <a:srgbClr val="000000"/>
                </a:solidFill>
                <a:latin typeface="Calibri"/>
              </a:rPr>
              <a:t>Avoid checkbox compliance</a:t>
            </a:r>
            <a:r>
              <a:rPr lang="en-IN" sz="1200" dirty="0">
                <a:solidFill>
                  <a:prstClr val="black">
                    <a:lumMod val="75000"/>
                    <a:lumOff val="25000"/>
                  </a:prstClr>
                </a:solidFill>
                <a:latin typeface="Calibri"/>
              </a:rPr>
              <a:t>.</a:t>
            </a:r>
            <a:endParaRPr lang="en-US" sz="1200" dirty="0">
              <a:solidFill>
                <a:srgbClr val="000000"/>
              </a:solidFill>
              <a:latin typeface="Calibri"/>
            </a:endParaRPr>
          </a:p>
        </p:txBody>
      </p:sp>
      <p:sp>
        <p:nvSpPr>
          <p:cNvPr id="274" name="TextBox 273">
            <a:extLst>
              <a:ext uri="{FF2B5EF4-FFF2-40B4-BE49-F238E27FC236}">
                <a16:creationId xmlns:a16="http://schemas.microsoft.com/office/drawing/2014/main" id="{CDDF6BBF-367C-4DDF-8C68-20EC648CBEBB}"/>
              </a:ext>
            </a:extLst>
          </p:cNvPr>
          <p:cNvSpPr txBox="1"/>
          <p:nvPr/>
        </p:nvSpPr>
        <p:spPr>
          <a:xfrm>
            <a:off x="1811962" y="2165578"/>
            <a:ext cx="2540861" cy="276999"/>
          </a:xfrm>
          <a:prstGeom prst="rect">
            <a:avLst/>
          </a:prstGeom>
          <a:noFill/>
        </p:spPr>
        <p:txBody>
          <a:bodyPr wrap="square" rtlCol="0">
            <a:spAutoFit/>
          </a:bodyPr>
          <a:lstStyle/>
          <a:p>
            <a:pPr defTabSz="1218987"/>
            <a:r>
              <a:rPr lang="en-US" sz="1200" dirty="0">
                <a:solidFill>
                  <a:srgbClr val="000000"/>
                </a:solidFill>
                <a:latin typeface="Calibri"/>
              </a:rPr>
              <a:t>Compliance is not your blueprint</a:t>
            </a:r>
            <a:r>
              <a:rPr lang="en-IN" sz="1200" dirty="0">
                <a:solidFill>
                  <a:prstClr val="black">
                    <a:lumMod val="75000"/>
                    <a:lumOff val="25000"/>
                  </a:prstClr>
                </a:solidFill>
                <a:latin typeface="Calibri"/>
              </a:rPr>
              <a:t>.</a:t>
            </a:r>
            <a:endParaRPr lang="en-US" sz="1200" dirty="0">
              <a:solidFill>
                <a:srgbClr val="000000"/>
              </a:solidFill>
              <a:latin typeface="Calibri"/>
            </a:endParaRPr>
          </a:p>
        </p:txBody>
      </p:sp>
      <p:cxnSp>
        <p:nvCxnSpPr>
          <p:cNvPr id="275" name="Straight Connector 274">
            <a:extLst>
              <a:ext uri="{FF2B5EF4-FFF2-40B4-BE49-F238E27FC236}">
                <a16:creationId xmlns:a16="http://schemas.microsoft.com/office/drawing/2014/main" id="{2B86BF40-04B8-4411-998B-A9D1D56A6974}"/>
              </a:ext>
            </a:extLst>
          </p:cNvPr>
          <p:cNvCxnSpPr/>
          <p:nvPr/>
        </p:nvCxnSpPr>
        <p:spPr>
          <a:xfrm>
            <a:off x="1877918" y="2632831"/>
            <a:ext cx="2540866" cy="3674"/>
          </a:xfrm>
          <a:prstGeom prst="line">
            <a:avLst/>
          </a:prstGeom>
          <a:noFill/>
          <a:ln w="9525" cap="flat" cmpd="sng" algn="ctr">
            <a:solidFill>
              <a:srgbClr val="F6AC00"/>
            </a:solidFill>
            <a:prstDash val="solid"/>
          </a:ln>
          <a:effectLst/>
        </p:spPr>
      </p:cxnSp>
      <p:sp>
        <p:nvSpPr>
          <p:cNvPr id="276" name="TextBox 275">
            <a:extLst>
              <a:ext uri="{FF2B5EF4-FFF2-40B4-BE49-F238E27FC236}">
                <a16:creationId xmlns:a16="http://schemas.microsoft.com/office/drawing/2014/main" id="{F65036F3-771F-4FF8-91DE-23E6C473B7B5}"/>
              </a:ext>
            </a:extLst>
          </p:cNvPr>
          <p:cNvSpPr txBox="1"/>
          <p:nvPr/>
        </p:nvSpPr>
        <p:spPr>
          <a:xfrm>
            <a:off x="3409777" y="6394374"/>
            <a:ext cx="302661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a:rPr>
              <a:t>Compliance is an ongoing requirement</a:t>
            </a:r>
          </a:p>
        </p:txBody>
      </p:sp>
      <p:cxnSp>
        <p:nvCxnSpPr>
          <p:cNvPr id="277" name="Straight Connector 276">
            <a:extLst>
              <a:ext uri="{FF2B5EF4-FFF2-40B4-BE49-F238E27FC236}">
                <a16:creationId xmlns:a16="http://schemas.microsoft.com/office/drawing/2014/main" id="{1A0BF1CE-EB5C-4920-8511-D077AF2E78FA}"/>
              </a:ext>
            </a:extLst>
          </p:cNvPr>
          <p:cNvCxnSpPr/>
          <p:nvPr/>
        </p:nvCxnSpPr>
        <p:spPr>
          <a:xfrm>
            <a:off x="3576810" y="6682619"/>
            <a:ext cx="2512674" cy="0"/>
          </a:xfrm>
          <a:prstGeom prst="line">
            <a:avLst/>
          </a:prstGeom>
          <a:noFill/>
          <a:ln w="9525" cap="flat" cmpd="sng" algn="ctr">
            <a:solidFill>
              <a:srgbClr val="01A2AC"/>
            </a:solidFill>
            <a:prstDash val="solid"/>
          </a:ln>
          <a:effectLst/>
        </p:spPr>
      </p:cxnSp>
      <p:cxnSp>
        <p:nvCxnSpPr>
          <p:cNvPr id="278" name="Straight Connector 277">
            <a:extLst>
              <a:ext uri="{FF2B5EF4-FFF2-40B4-BE49-F238E27FC236}">
                <a16:creationId xmlns:a16="http://schemas.microsoft.com/office/drawing/2014/main" id="{6451FF79-E4CB-4BF0-B339-15DD9999B17B}"/>
              </a:ext>
            </a:extLst>
          </p:cNvPr>
          <p:cNvCxnSpPr/>
          <p:nvPr/>
        </p:nvCxnSpPr>
        <p:spPr>
          <a:xfrm>
            <a:off x="6098187" y="1852651"/>
            <a:ext cx="2279670" cy="0"/>
          </a:xfrm>
          <a:prstGeom prst="line">
            <a:avLst/>
          </a:prstGeom>
          <a:noFill/>
          <a:ln w="9525" cap="flat" cmpd="sng" algn="ctr">
            <a:solidFill>
              <a:srgbClr val="97005D"/>
            </a:solidFill>
            <a:prstDash val="solid"/>
          </a:ln>
          <a:effectLst/>
        </p:spPr>
      </p:cxnSp>
      <p:grpSp>
        <p:nvGrpSpPr>
          <p:cNvPr id="279" name="Group 278">
            <a:extLst>
              <a:ext uri="{FF2B5EF4-FFF2-40B4-BE49-F238E27FC236}">
                <a16:creationId xmlns:a16="http://schemas.microsoft.com/office/drawing/2014/main" id="{41F318D8-BA39-4766-BB96-16AB7C141A70}"/>
              </a:ext>
            </a:extLst>
          </p:cNvPr>
          <p:cNvGrpSpPr/>
          <p:nvPr/>
        </p:nvGrpSpPr>
        <p:grpSpPr>
          <a:xfrm>
            <a:off x="1357964" y="5634050"/>
            <a:ext cx="210768" cy="224833"/>
            <a:chOff x="8388351" y="1454151"/>
            <a:chExt cx="1427163" cy="1522413"/>
          </a:xfrm>
          <a:solidFill>
            <a:sysClr val="windowText" lastClr="000000">
              <a:lumMod val="75000"/>
              <a:lumOff val="25000"/>
            </a:sysClr>
          </a:solidFill>
        </p:grpSpPr>
        <p:sp>
          <p:nvSpPr>
            <p:cNvPr id="280" name="Freeform 110">
              <a:extLst>
                <a:ext uri="{FF2B5EF4-FFF2-40B4-BE49-F238E27FC236}">
                  <a16:creationId xmlns:a16="http://schemas.microsoft.com/office/drawing/2014/main" id="{B5B2D53F-0E07-431D-A39E-1960A9778534}"/>
                </a:ext>
              </a:extLst>
            </p:cNvPr>
            <p:cNvSpPr>
              <a:spLocks/>
            </p:cNvSpPr>
            <p:nvPr/>
          </p:nvSpPr>
          <p:spPr bwMode="auto">
            <a:xfrm>
              <a:off x="8388351" y="2416176"/>
              <a:ext cx="361950" cy="560388"/>
            </a:xfrm>
            <a:custGeom>
              <a:avLst/>
              <a:gdLst>
                <a:gd name="T0" fmla="*/ 96 w 96"/>
                <a:gd name="T1" fmla="*/ 138 h 149"/>
                <a:gd name="T2" fmla="*/ 85 w 96"/>
                <a:gd name="T3" fmla="*/ 149 h 149"/>
                <a:gd name="T4" fmla="*/ 12 w 96"/>
                <a:gd name="T5" fmla="*/ 149 h 149"/>
                <a:gd name="T6" fmla="*/ 0 w 96"/>
                <a:gd name="T7" fmla="*/ 138 h 149"/>
                <a:gd name="T8" fmla="*/ 0 w 96"/>
                <a:gd name="T9" fmla="*/ 11 h 149"/>
                <a:gd name="T10" fmla="*/ 12 w 96"/>
                <a:gd name="T11" fmla="*/ 0 h 149"/>
                <a:gd name="T12" fmla="*/ 85 w 96"/>
                <a:gd name="T13" fmla="*/ 0 h 149"/>
                <a:gd name="T14" fmla="*/ 96 w 96"/>
                <a:gd name="T15" fmla="*/ 11 h 149"/>
                <a:gd name="T16" fmla="*/ 96 w 96"/>
                <a:gd name="T17" fmla="*/ 13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9">
                  <a:moveTo>
                    <a:pt x="96" y="138"/>
                  </a:moveTo>
                  <a:cubicBezTo>
                    <a:pt x="96" y="144"/>
                    <a:pt x="91" y="149"/>
                    <a:pt x="85" y="149"/>
                  </a:cubicBezTo>
                  <a:cubicBezTo>
                    <a:pt x="12" y="149"/>
                    <a:pt x="12" y="149"/>
                    <a:pt x="12" y="149"/>
                  </a:cubicBezTo>
                  <a:cubicBezTo>
                    <a:pt x="6" y="149"/>
                    <a:pt x="0" y="144"/>
                    <a:pt x="0" y="138"/>
                  </a:cubicBezTo>
                  <a:cubicBezTo>
                    <a:pt x="0" y="11"/>
                    <a:pt x="0" y="11"/>
                    <a:pt x="0" y="11"/>
                  </a:cubicBezTo>
                  <a:cubicBezTo>
                    <a:pt x="0" y="5"/>
                    <a:pt x="6" y="0"/>
                    <a:pt x="12" y="0"/>
                  </a:cubicBezTo>
                  <a:cubicBezTo>
                    <a:pt x="85" y="0"/>
                    <a:pt x="85" y="0"/>
                    <a:pt x="85" y="0"/>
                  </a:cubicBezTo>
                  <a:cubicBezTo>
                    <a:pt x="91" y="0"/>
                    <a:pt x="96" y="5"/>
                    <a:pt x="96" y="11"/>
                  </a:cubicBezTo>
                  <a:lnTo>
                    <a:pt x="9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lumMod val="65000"/>
                  </a:prstClr>
                </a:solidFill>
                <a:effectLst/>
                <a:uLnTx/>
                <a:uFillTx/>
                <a:latin typeface="Calibri"/>
              </a:endParaRPr>
            </a:p>
          </p:txBody>
        </p:sp>
        <p:sp>
          <p:nvSpPr>
            <p:cNvPr id="281" name="Freeform 111">
              <a:extLst>
                <a:ext uri="{FF2B5EF4-FFF2-40B4-BE49-F238E27FC236}">
                  <a16:creationId xmlns:a16="http://schemas.microsoft.com/office/drawing/2014/main" id="{9FB05B6F-4873-4710-8C01-6086D8A5E9CC}"/>
                </a:ext>
              </a:extLst>
            </p:cNvPr>
            <p:cNvSpPr>
              <a:spLocks/>
            </p:cNvSpPr>
            <p:nvPr/>
          </p:nvSpPr>
          <p:spPr bwMode="auto">
            <a:xfrm>
              <a:off x="8921751" y="1987551"/>
              <a:ext cx="360363" cy="989013"/>
            </a:xfrm>
            <a:custGeom>
              <a:avLst/>
              <a:gdLst>
                <a:gd name="T0" fmla="*/ 96 w 96"/>
                <a:gd name="T1" fmla="*/ 252 h 263"/>
                <a:gd name="T2" fmla="*/ 85 w 96"/>
                <a:gd name="T3" fmla="*/ 263 h 263"/>
                <a:gd name="T4" fmla="*/ 12 w 96"/>
                <a:gd name="T5" fmla="*/ 263 h 263"/>
                <a:gd name="T6" fmla="*/ 0 w 96"/>
                <a:gd name="T7" fmla="*/ 252 h 263"/>
                <a:gd name="T8" fmla="*/ 0 w 96"/>
                <a:gd name="T9" fmla="*/ 12 h 263"/>
                <a:gd name="T10" fmla="*/ 12 w 96"/>
                <a:gd name="T11" fmla="*/ 0 h 263"/>
                <a:gd name="T12" fmla="*/ 85 w 96"/>
                <a:gd name="T13" fmla="*/ 0 h 263"/>
                <a:gd name="T14" fmla="*/ 96 w 96"/>
                <a:gd name="T15" fmla="*/ 12 h 263"/>
                <a:gd name="T16" fmla="*/ 96 w 96"/>
                <a:gd name="T17" fmla="*/ 25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63">
                  <a:moveTo>
                    <a:pt x="96" y="252"/>
                  </a:moveTo>
                  <a:cubicBezTo>
                    <a:pt x="96" y="258"/>
                    <a:pt x="91" y="263"/>
                    <a:pt x="85" y="263"/>
                  </a:cubicBezTo>
                  <a:cubicBezTo>
                    <a:pt x="12" y="263"/>
                    <a:pt x="12" y="263"/>
                    <a:pt x="12" y="263"/>
                  </a:cubicBezTo>
                  <a:cubicBezTo>
                    <a:pt x="5" y="263"/>
                    <a:pt x="0" y="258"/>
                    <a:pt x="0" y="252"/>
                  </a:cubicBezTo>
                  <a:cubicBezTo>
                    <a:pt x="0" y="12"/>
                    <a:pt x="0" y="12"/>
                    <a:pt x="0" y="12"/>
                  </a:cubicBezTo>
                  <a:cubicBezTo>
                    <a:pt x="0" y="6"/>
                    <a:pt x="5" y="0"/>
                    <a:pt x="12" y="0"/>
                  </a:cubicBezTo>
                  <a:cubicBezTo>
                    <a:pt x="85" y="0"/>
                    <a:pt x="85" y="0"/>
                    <a:pt x="85" y="0"/>
                  </a:cubicBezTo>
                  <a:cubicBezTo>
                    <a:pt x="91" y="0"/>
                    <a:pt x="96" y="6"/>
                    <a:pt x="96" y="12"/>
                  </a:cubicBezTo>
                  <a:lnTo>
                    <a:pt x="96"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lumMod val="65000"/>
                  </a:prstClr>
                </a:solidFill>
                <a:effectLst/>
                <a:uLnTx/>
                <a:uFillTx/>
                <a:latin typeface="Calibri"/>
              </a:endParaRPr>
            </a:p>
          </p:txBody>
        </p:sp>
        <p:sp>
          <p:nvSpPr>
            <p:cNvPr id="282" name="Freeform 112">
              <a:extLst>
                <a:ext uri="{FF2B5EF4-FFF2-40B4-BE49-F238E27FC236}">
                  <a16:creationId xmlns:a16="http://schemas.microsoft.com/office/drawing/2014/main" id="{1A8CC759-9C50-49E8-9D44-BB2CD39C55E4}"/>
                </a:ext>
              </a:extLst>
            </p:cNvPr>
            <p:cNvSpPr>
              <a:spLocks/>
            </p:cNvSpPr>
            <p:nvPr/>
          </p:nvSpPr>
          <p:spPr bwMode="auto">
            <a:xfrm>
              <a:off x="9455151" y="1454151"/>
              <a:ext cx="360363" cy="1522413"/>
            </a:xfrm>
            <a:custGeom>
              <a:avLst/>
              <a:gdLst>
                <a:gd name="T0" fmla="*/ 96 w 96"/>
                <a:gd name="T1" fmla="*/ 394 h 405"/>
                <a:gd name="T2" fmla="*/ 85 w 96"/>
                <a:gd name="T3" fmla="*/ 405 h 405"/>
                <a:gd name="T4" fmla="*/ 12 w 96"/>
                <a:gd name="T5" fmla="*/ 405 h 405"/>
                <a:gd name="T6" fmla="*/ 0 w 96"/>
                <a:gd name="T7" fmla="*/ 394 h 405"/>
                <a:gd name="T8" fmla="*/ 0 w 96"/>
                <a:gd name="T9" fmla="*/ 12 h 405"/>
                <a:gd name="T10" fmla="*/ 12 w 96"/>
                <a:gd name="T11" fmla="*/ 0 h 405"/>
                <a:gd name="T12" fmla="*/ 85 w 96"/>
                <a:gd name="T13" fmla="*/ 0 h 405"/>
                <a:gd name="T14" fmla="*/ 96 w 96"/>
                <a:gd name="T15" fmla="*/ 12 h 405"/>
                <a:gd name="T16" fmla="*/ 96 w 96"/>
                <a:gd name="T17" fmla="*/ 39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405">
                  <a:moveTo>
                    <a:pt x="96" y="394"/>
                  </a:moveTo>
                  <a:cubicBezTo>
                    <a:pt x="96" y="400"/>
                    <a:pt x="91" y="405"/>
                    <a:pt x="85" y="405"/>
                  </a:cubicBezTo>
                  <a:cubicBezTo>
                    <a:pt x="12" y="405"/>
                    <a:pt x="12" y="405"/>
                    <a:pt x="12" y="405"/>
                  </a:cubicBezTo>
                  <a:cubicBezTo>
                    <a:pt x="5" y="405"/>
                    <a:pt x="0" y="400"/>
                    <a:pt x="0" y="394"/>
                  </a:cubicBezTo>
                  <a:cubicBezTo>
                    <a:pt x="0" y="12"/>
                    <a:pt x="0" y="12"/>
                    <a:pt x="0" y="12"/>
                  </a:cubicBezTo>
                  <a:cubicBezTo>
                    <a:pt x="0" y="5"/>
                    <a:pt x="5" y="0"/>
                    <a:pt x="12" y="0"/>
                  </a:cubicBezTo>
                  <a:cubicBezTo>
                    <a:pt x="85" y="0"/>
                    <a:pt x="85" y="0"/>
                    <a:pt x="85" y="0"/>
                  </a:cubicBezTo>
                  <a:cubicBezTo>
                    <a:pt x="91" y="0"/>
                    <a:pt x="96" y="5"/>
                    <a:pt x="96" y="12"/>
                  </a:cubicBezTo>
                  <a:lnTo>
                    <a:pt x="96"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lumMod val="65000"/>
                  </a:prstClr>
                </a:solidFill>
                <a:effectLst/>
                <a:uLnTx/>
                <a:uFillTx/>
                <a:latin typeface="Calibri"/>
              </a:endParaRPr>
            </a:p>
          </p:txBody>
        </p:sp>
      </p:grpSp>
      <p:sp>
        <p:nvSpPr>
          <p:cNvPr id="283" name="Freeform 113">
            <a:extLst>
              <a:ext uri="{FF2B5EF4-FFF2-40B4-BE49-F238E27FC236}">
                <a16:creationId xmlns:a16="http://schemas.microsoft.com/office/drawing/2014/main" id="{2EEC4890-3B01-48CE-B384-59765B4CE5D5}"/>
              </a:ext>
            </a:extLst>
          </p:cNvPr>
          <p:cNvSpPr>
            <a:spLocks noEditPoints="1"/>
          </p:cNvSpPr>
          <p:nvPr/>
        </p:nvSpPr>
        <p:spPr bwMode="auto">
          <a:xfrm>
            <a:off x="1310606" y="3971631"/>
            <a:ext cx="305487" cy="213111"/>
          </a:xfrm>
          <a:custGeom>
            <a:avLst/>
            <a:gdLst>
              <a:gd name="T0" fmla="*/ 51 w 551"/>
              <a:gd name="T1" fmla="*/ 284 h 384"/>
              <a:gd name="T2" fmla="*/ 0 w 551"/>
              <a:gd name="T3" fmla="*/ 384 h 384"/>
              <a:gd name="T4" fmla="*/ 551 w 551"/>
              <a:gd name="T5" fmla="*/ 384 h 384"/>
              <a:gd name="T6" fmla="*/ 498 w 551"/>
              <a:gd name="T7" fmla="*/ 284 h 384"/>
              <a:gd name="T8" fmla="*/ 310 w 551"/>
              <a:gd name="T9" fmla="*/ 284 h 384"/>
              <a:gd name="T10" fmla="*/ 310 w 551"/>
              <a:gd name="T11" fmla="*/ 261 h 384"/>
              <a:gd name="T12" fmla="*/ 472 w 551"/>
              <a:gd name="T13" fmla="*/ 261 h 384"/>
              <a:gd name="T14" fmla="*/ 500 w 551"/>
              <a:gd name="T15" fmla="*/ 235 h 384"/>
              <a:gd name="T16" fmla="*/ 500 w 551"/>
              <a:gd name="T17" fmla="*/ 26 h 384"/>
              <a:gd name="T18" fmla="*/ 472 w 551"/>
              <a:gd name="T19" fmla="*/ 0 h 384"/>
              <a:gd name="T20" fmla="*/ 79 w 551"/>
              <a:gd name="T21" fmla="*/ 0 h 384"/>
              <a:gd name="T22" fmla="*/ 51 w 551"/>
              <a:gd name="T23" fmla="*/ 26 h 384"/>
              <a:gd name="T24" fmla="*/ 51 w 551"/>
              <a:gd name="T25" fmla="*/ 235 h 384"/>
              <a:gd name="T26" fmla="*/ 79 w 551"/>
              <a:gd name="T27" fmla="*/ 261 h 384"/>
              <a:gd name="T28" fmla="*/ 241 w 551"/>
              <a:gd name="T29" fmla="*/ 261 h 384"/>
              <a:gd name="T30" fmla="*/ 241 w 551"/>
              <a:gd name="T31" fmla="*/ 284 h 384"/>
              <a:gd name="T32" fmla="*/ 51 w 551"/>
              <a:gd name="T33" fmla="*/ 284 h 384"/>
              <a:gd name="T34" fmla="*/ 86 w 551"/>
              <a:gd name="T35" fmla="*/ 36 h 384"/>
              <a:gd name="T36" fmla="*/ 465 w 551"/>
              <a:gd name="T37" fmla="*/ 36 h 384"/>
              <a:gd name="T38" fmla="*/ 465 w 551"/>
              <a:gd name="T39" fmla="*/ 225 h 384"/>
              <a:gd name="T40" fmla="*/ 86 w 551"/>
              <a:gd name="T41" fmla="*/ 225 h 384"/>
              <a:gd name="T42" fmla="*/ 86 w 551"/>
              <a:gd name="T43" fmla="*/ 3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384">
                <a:moveTo>
                  <a:pt x="51" y="284"/>
                </a:moveTo>
                <a:cubicBezTo>
                  <a:pt x="0" y="384"/>
                  <a:pt x="0" y="384"/>
                  <a:pt x="0" y="384"/>
                </a:cubicBezTo>
                <a:cubicBezTo>
                  <a:pt x="551" y="384"/>
                  <a:pt x="551" y="384"/>
                  <a:pt x="551" y="384"/>
                </a:cubicBezTo>
                <a:cubicBezTo>
                  <a:pt x="498" y="284"/>
                  <a:pt x="498" y="284"/>
                  <a:pt x="498" y="284"/>
                </a:cubicBezTo>
                <a:cubicBezTo>
                  <a:pt x="310" y="284"/>
                  <a:pt x="310" y="284"/>
                  <a:pt x="310" y="284"/>
                </a:cubicBezTo>
                <a:cubicBezTo>
                  <a:pt x="310" y="261"/>
                  <a:pt x="310" y="261"/>
                  <a:pt x="310" y="261"/>
                </a:cubicBezTo>
                <a:cubicBezTo>
                  <a:pt x="472" y="261"/>
                  <a:pt x="472" y="261"/>
                  <a:pt x="472" y="261"/>
                </a:cubicBezTo>
                <a:cubicBezTo>
                  <a:pt x="488" y="261"/>
                  <a:pt x="500" y="249"/>
                  <a:pt x="500" y="235"/>
                </a:cubicBezTo>
                <a:cubicBezTo>
                  <a:pt x="500" y="26"/>
                  <a:pt x="500" y="26"/>
                  <a:pt x="500" y="26"/>
                </a:cubicBezTo>
                <a:cubicBezTo>
                  <a:pt x="500" y="11"/>
                  <a:pt x="488" y="0"/>
                  <a:pt x="472" y="0"/>
                </a:cubicBezTo>
                <a:cubicBezTo>
                  <a:pt x="79" y="0"/>
                  <a:pt x="79" y="0"/>
                  <a:pt x="79" y="0"/>
                </a:cubicBezTo>
                <a:cubicBezTo>
                  <a:pt x="63" y="0"/>
                  <a:pt x="51" y="11"/>
                  <a:pt x="51" y="26"/>
                </a:cubicBezTo>
                <a:cubicBezTo>
                  <a:pt x="51" y="235"/>
                  <a:pt x="51" y="235"/>
                  <a:pt x="51" y="235"/>
                </a:cubicBezTo>
                <a:cubicBezTo>
                  <a:pt x="51" y="249"/>
                  <a:pt x="63" y="261"/>
                  <a:pt x="79" y="261"/>
                </a:cubicBezTo>
                <a:cubicBezTo>
                  <a:pt x="241" y="261"/>
                  <a:pt x="241" y="261"/>
                  <a:pt x="241" y="261"/>
                </a:cubicBezTo>
                <a:cubicBezTo>
                  <a:pt x="241" y="284"/>
                  <a:pt x="241" y="284"/>
                  <a:pt x="241" y="284"/>
                </a:cubicBezTo>
                <a:lnTo>
                  <a:pt x="51" y="284"/>
                </a:lnTo>
                <a:close/>
                <a:moveTo>
                  <a:pt x="86" y="36"/>
                </a:moveTo>
                <a:cubicBezTo>
                  <a:pt x="465" y="36"/>
                  <a:pt x="465" y="36"/>
                  <a:pt x="465" y="36"/>
                </a:cubicBezTo>
                <a:cubicBezTo>
                  <a:pt x="465" y="225"/>
                  <a:pt x="465" y="225"/>
                  <a:pt x="465" y="225"/>
                </a:cubicBezTo>
                <a:cubicBezTo>
                  <a:pt x="86" y="225"/>
                  <a:pt x="86" y="225"/>
                  <a:pt x="86" y="225"/>
                </a:cubicBezTo>
                <a:lnTo>
                  <a:pt x="86" y="36"/>
                </a:lnTo>
                <a:close/>
              </a:path>
            </a:pathLst>
          </a:custGeom>
          <a:solidFill>
            <a:sysClr val="windowText" lastClr="000000">
              <a:lumMod val="75000"/>
              <a:lumOff val="25000"/>
            </a:sys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lumMod val="65000"/>
                </a:prstClr>
              </a:solidFill>
              <a:effectLst/>
              <a:uLnTx/>
              <a:uFillTx/>
              <a:latin typeface="Calibri"/>
            </a:endParaRPr>
          </a:p>
        </p:txBody>
      </p:sp>
      <p:grpSp>
        <p:nvGrpSpPr>
          <p:cNvPr id="284" name="Group 283">
            <a:extLst>
              <a:ext uri="{FF2B5EF4-FFF2-40B4-BE49-F238E27FC236}">
                <a16:creationId xmlns:a16="http://schemas.microsoft.com/office/drawing/2014/main" id="{547A0B52-D491-4FA9-AE51-69991F87EC70}"/>
              </a:ext>
            </a:extLst>
          </p:cNvPr>
          <p:cNvGrpSpPr/>
          <p:nvPr/>
        </p:nvGrpSpPr>
        <p:grpSpPr>
          <a:xfrm>
            <a:off x="1325575" y="2186981"/>
            <a:ext cx="275549" cy="276068"/>
            <a:chOff x="8885238" y="1852613"/>
            <a:chExt cx="1673225" cy="1676400"/>
          </a:xfrm>
          <a:solidFill>
            <a:sysClr val="windowText" lastClr="000000">
              <a:lumMod val="75000"/>
              <a:lumOff val="25000"/>
            </a:sysClr>
          </a:solidFill>
        </p:grpSpPr>
        <p:sp>
          <p:nvSpPr>
            <p:cNvPr id="285" name="Freeform 20">
              <a:extLst>
                <a:ext uri="{FF2B5EF4-FFF2-40B4-BE49-F238E27FC236}">
                  <a16:creationId xmlns:a16="http://schemas.microsoft.com/office/drawing/2014/main" id="{10428477-8B2C-4E97-80B5-66B2F3934687}"/>
                </a:ext>
              </a:extLst>
            </p:cNvPr>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86" name="Freeform 21">
              <a:extLst>
                <a:ext uri="{FF2B5EF4-FFF2-40B4-BE49-F238E27FC236}">
                  <a16:creationId xmlns:a16="http://schemas.microsoft.com/office/drawing/2014/main" id="{A83B4A1B-A5A0-40FC-8C3B-0A381D0C92D7}"/>
                </a:ext>
              </a:extLst>
            </p:cNvPr>
            <p:cNvSpPr>
              <a:spLocks noEditPoints="1"/>
            </p:cNvSpPr>
            <p:nvPr/>
          </p:nvSpPr>
          <p:spPr bwMode="auto">
            <a:xfrm>
              <a:off x="8885238" y="1852613"/>
              <a:ext cx="1673225" cy="1676400"/>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87" name="Freeform 22">
              <a:extLst>
                <a:ext uri="{FF2B5EF4-FFF2-40B4-BE49-F238E27FC236}">
                  <a16:creationId xmlns:a16="http://schemas.microsoft.com/office/drawing/2014/main" id="{BE2DA17F-2B60-41B6-BDF8-9384D0B4B888}"/>
                </a:ext>
              </a:extLst>
            </p:cNvPr>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grpSp>
      <p:grpSp>
        <p:nvGrpSpPr>
          <p:cNvPr id="288" name="Group 287">
            <a:extLst>
              <a:ext uri="{FF2B5EF4-FFF2-40B4-BE49-F238E27FC236}">
                <a16:creationId xmlns:a16="http://schemas.microsoft.com/office/drawing/2014/main" id="{CD514386-88A2-41FE-82A7-9C80DBC1685C}"/>
              </a:ext>
            </a:extLst>
          </p:cNvPr>
          <p:cNvGrpSpPr/>
          <p:nvPr/>
        </p:nvGrpSpPr>
        <p:grpSpPr>
          <a:xfrm>
            <a:off x="10611419" y="3905771"/>
            <a:ext cx="315286" cy="289927"/>
            <a:chOff x="1322388" y="1843088"/>
            <a:chExt cx="1914525" cy="1760538"/>
          </a:xfrm>
          <a:solidFill>
            <a:sysClr val="windowText" lastClr="000000">
              <a:lumMod val="75000"/>
              <a:lumOff val="25000"/>
            </a:sysClr>
          </a:solidFill>
        </p:grpSpPr>
        <p:sp>
          <p:nvSpPr>
            <p:cNvPr id="289" name="Freeform 5">
              <a:extLst>
                <a:ext uri="{FF2B5EF4-FFF2-40B4-BE49-F238E27FC236}">
                  <a16:creationId xmlns:a16="http://schemas.microsoft.com/office/drawing/2014/main" id="{18A2E87A-E867-4886-854F-37CFED4AE438}"/>
                </a:ext>
              </a:extLst>
            </p:cNvPr>
            <p:cNvSpPr>
              <a:spLocks/>
            </p:cNvSpPr>
            <p:nvPr/>
          </p:nvSpPr>
          <p:spPr bwMode="auto">
            <a:xfrm>
              <a:off x="1979613" y="3430588"/>
              <a:ext cx="598488" cy="173038"/>
            </a:xfrm>
            <a:custGeom>
              <a:avLst/>
              <a:gdLst>
                <a:gd name="T0" fmla="*/ 169 w 201"/>
                <a:gd name="T1" fmla="*/ 0 h 58"/>
                <a:gd name="T2" fmla="*/ 101 w 201"/>
                <a:gd name="T3" fmla="*/ 12 h 58"/>
                <a:gd name="T4" fmla="*/ 32 w 201"/>
                <a:gd name="T5" fmla="*/ 0 h 58"/>
                <a:gd name="T6" fmla="*/ 0 w 201"/>
                <a:gd name="T7" fmla="*/ 37 h 58"/>
                <a:gd name="T8" fmla="*/ 101 w 201"/>
                <a:gd name="T9" fmla="*/ 58 h 58"/>
                <a:gd name="T10" fmla="*/ 201 w 201"/>
                <a:gd name="T11" fmla="*/ 37 h 58"/>
                <a:gd name="T12" fmla="*/ 169 w 20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201" h="58">
                  <a:moveTo>
                    <a:pt x="169" y="0"/>
                  </a:moveTo>
                  <a:cubicBezTo>
                    <a:pt x="148" y="8"/>
                    <a:pt x="125" y="12"/>
                    <a:pt x="101" y="12"/>
                  </a:cubicBezTo>
                  <a:cubicBezTo>
                    <a:pt x="77" y="12"/>
                    <a:pt x="54" y="8"/>
                    <a:pt x="32" y="0"/>
                  </a:cubicBezTo>
                  <a:cubicBezTo>
                    <a:pt x="24" y="14"/>
                    <a:pt x="13" y="27"/>
                    <a:pt x="0" y="37"/>
                  </a:cubicBezTo>
                  <a:cubicBezTo>
                    <a:pt x="31" y="51"/>
                    <a:pt x="65" y="58"/>
                    <a:pt x="101" y="58"/>
                  </a:cubicBezTo>
                  <a:cubicBezTo>
                    <a:pt x="136" y="58"/>
                    <a:pt x="170" y="51"/>
                    <a:pt x="201" y="37"/>
                  </a:cubicBezTo>
                  <a:cubicBezTo>
                    <a:pt x="188" y="27"/>
                    <a:pt x="178" y="14"/>
                    <a:pt x="1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90" name="Freeform 6">
              <a:extLst>
                <a:ext uri="{FF2B5EF4-FFF2-40B4-BE49-F238E27FC236}">
                  <a16:creationId xmlns:a16="http://schemas.microsoft.com/office/drawing/2014/main" id="{F497F11B-00A6-46E8-88DB-0C83684EC058}"/>
                </a:ext>
              </a:extLst>
            </p:cNvPr>
            <p:cNvSpPr>
              <a:spLocks/>
            </p:cNvSpPr>
            <p:nvPr/>
          </p:nvSpPr>
          <p:spPr bwMode="auto">
            <a:xfrm>
              <a:off x="1530351" y="2243138"/>
              <a:ext cx="349250" cy="519113"/>
            </a:xfrm>
            <a:custGeom>
              <a:avLst/>
              <a:gdLst>
                <a:gd name="T0" fmla="*/ 117 w 117"/>
                <a:gd name="T1" fmla="*/ 46 h 174"/>
                <a:gd name="T2" fmla="*/ 101 w 117"/>
                <a:gd name="T3" fmla="*/ 0 h 174"/>
                <a:gd name="T4" fmla="*/ 0 w 117"/>
                <a:gd name="T5" fmla="*/ 174 h 174"/>
                <a:gd name="T6" fmla="*/ 48 w 117"/>
                <a:gd name="T7" fmla="*/ 165 h 174"/>
                <a:gd name="T8" fmla="*/ 117 w 117"/>
                <a:gd name="T9" fmla="*/ 46 h 174"/>
              </a:gdLst>
              <a:ahLst/>
              <a:cxnLst>
                <a:cxn ang="0">
                  <a:pos x="T0" y="T1"/>
                </a:cxn>
                <a:cxn ang="0">
                  <a:pos x="T2" y="T3"/>
                </a:cxn>
                <a:cxn ang="0">
                  <a:pos x="T4" y="T5"/>
                </a:cxn>
                <a:cxn ang="0">
                  <a:pos x="T6" y="T7"/>
                </a:cxn>
                <a:cxn ang="0">
                  <a:pos x="T8" y="T9"/>
                </a:cxn>
              </a:cxnLst>
              <a:rect l="0" t="0" r="r" b="b"/>
              <a:pathLst>
                <a:path w="117" h="174">
                  <a:moveTo>
                    <a:pt x="117" y="46"/>
                  </a:moveTo>
                  <a:cubicBezTo>
                    <a:pt x="109" y="32"/>
                    <a:pt x="104" y="17"/>
                    <a:pt x="101" y="0"/>
                  </a:cubicBezTo>
                  <a:cubicBezTo>
                    <a:pt x="46" y="41"/>
                    <a:pt x="9" y="103"/>
                    <a:pt x="0" y="174"/>
                  </a:cubicBezTo>
                  <a:cubicBezTo>
                    <a:pt x="16" y="168"/>
                    <a:pt x="32" y="165"/>
                    <a:pt x="48" y="165"/>
                  </a:cubicBezTo>
                  <a:cubicBezTo>
                    <a:pt x="57" y="118"/>
                    <a:pt x="82" y="76"/>
                    <a:pt x="11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91" name="Freeform 7">
              <a:extLst>
                <a:ext uri="{FF2B5EF4-FFF2-40B4-BE49-F238E27FC236}">
                  <a16:creationId xmlns:a16="http://schemas.microsoft.com/office/drawing/2014/main" id="{1D269D1C-698A-48DA-AE0F-A423AF86565D}"/>
                </a:ext>
              </a:extLst>
            </p:cNvPr>
            <p:cNvSpPr>
              <a:spLocks/>
            </p:cNvSpPr>
            <p:nvPr/>
          </p:nvSpPr>
          <p:spPr bwMode="auto">
            <a:xfrm>
              <a:off x="2679701" y="2243138"/>
              <a:ext cx="347663" cy="519113"/>
            </a:xfrm>
            <a:custGeom>
              <a:avLst/>
              <a:gdLst>
                <a:gd name="T0" fmla="*/ 69 w 117"/>
                <a:gd name="T1" fmla="*/ 165 h 174"/>
                <a:gd name="T2" fmla="*/ 117 w 117"/>
                <a:gd name="T3" fmla="*/ 174 h 174"/>
                <a:gd name="T4" fmla="*/ 16 w 117"/>
                <a:gd name="T5" fmla="*/ 0 h 174"/>
                <a:gd name="T6" fmla="*/ 0 w 117"/>
                <a:gd name="T7" fmla="*/ 46 h 174"/>
                <a:gd name="T8" fmla="*/ 69 w 117"/>
                <a:gd name="T9" fmla="*/ 165 h 174"/>
              </a:gdLst>
              <a:ahLst/>
              <a:cxnLst>
                <a:cxn ang="0">
                  <a:pos x="T0" y="T1"/>
                </a:cxn>
                <a:cxn ang="0">
                  <a:pos x="T2" y="T3"/>
                </a:cxn>
                <a:cxn ang="0">
                  <a:pos x="T4" y="T5"/>
                </a:cxn>
                <a:cxn ang="0">
                  <a:pos x="T6" y="T7"/>
                </a:cxn>
                <a:cxn ang="0">
                  <a:pos x="T8" y="T9"/>
                </a:cxn>
              </a:cxnLst>
              <a:rect l="0" t="0" r="r" b="b"/>
              <a:pathLst>
                <a:path w="117" h="174">
                  <a:moveTo>
                    <a:pt x="69" y="165"/>
                  </a:moveTo>
                  <a:cubicBezTo>
                    <a:pt x="85" y="165"/>
                    <a:pt x="101" y="168"/>
                    <a:pt x="117" y="174"/>
                  </a:cubicBezTo>
                  <a:cubicBezTo>
                    <a:pt x="109" y="103"/>
                    <a:pt x="71" y="41"/>
                    <a:pt x="16" y="0"/>
                  </a:cubicBezTo>
                  <a:cubicBezTo>
                    <a:pt x="14" y="17"/>
                    <a:pt x="8" y="32"/>
                    <a:pt x="0" y="46"/>
                  </a:cubicBezTo>
                  <a:cubicBezTo>
                    <a:pt x="35" y="76"/>
                    <a:pt x="60" y="118"/>
                    <a:pt x="69"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92" name="Oval 8">
              <a:extLst>
                <a:ext uri="{FF2B5EF4-FFF2-40B4-BE49-F238E27FC236}">
                  <a16:creationId xmlns:a16="http://schemas.microsoft.com/office/drawing/2014/main" id="{2F666D31-F698-4AD0-917F-A68D8450377D}"/>
                </a:ext>
              </a:extLst>
            </p:cNvPr>
            <p:cNvSpPr>
              <a:spLocks noChangeArrowheads="1"/>
            </p:cNvSpPr>
            <p:nvPr/>
          </p:nvSpPr>
          <p:spPr bwMode="auto">
            <a:xfrm>
              <a:off x="1958976" y="1843088"/>
              <a:ext cx="639763" cy="638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93" name="Freeform 9">
              <a:extLst>
                <a:ext uri="{FF2B5EF4-FFF2-40B4-BE49-F238E27FC236}">
                  <a16:creationId xmlns:a16="http://schemas.microsoft.com/office/drawing/2014/main" id="{BADAB789-93B3-48CE-9BE0-D1E02AA6658E}"/>
                </a:ext>
              </a:extLst>
            </p:cNvPr>
            <p:cNvSpPr>
              <a:spLocks/>
            </p:cNvSpPr>
            <p:nvPr/>
          </p:nvSpPr>
          <p:spPr bwMode="auto">
            <a:xfrm>
              <a:off x="1322388" y="2871788"/>
              <a:ext cx="728663" cy="638175"/>
            </a:xfrm>
            <a:custGeom>
              <a:avLst/>
              <a:gdLst>
                <a:gd name="T0" fmla="*/ 69 w 245"/>
                <a:gd name="T1" fmla="*/ 14 h 214"/>
                <a:gd name="T2" fmla="*/ 30 w 245"/>
                <a:gd name="T3" fmla="*/ 161 h 214"/>
                <a:gd name="T4" fmla="*/ 123 w 245"/>
                <a:gd name="T5" fmla="*/ 214 h 214"/>
                <a:gd name="T6" fmla="*/ 176 w 245"/>
                <a:gd name="T7" fmla="*/ 200 h 214"/>
                <a:gd name="T8" fmla="*/ 215 w 245"/>
                <a:gd name="T9" fmla="*/ 53 h 214"/>
                <a:gd name="T10" fmla="*/ 122 w 245"/>
                <a:gd name="T11" fmla="*/ 0 h 214"/>
                <a:gd name="T12" fmla="*/ 69 w 245"/>
                <a:gd name="T13" fmla="*/ 14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69" y="14"/>
                  </a:moveTo>
                  <a:cubicBezTo>
                    <a:pt x="18" y="44"/>
                    <a:pt x="0" y="109"/>
                    <a:pt x="30" y="161"/>
                  </a:cubicBezTo>
                  <a:cubicBezTo>
                    <a:pt x="49" y="195"/>
                    <a:pt x="86" y="214"/>
                    <a:pt x="123" y="214"/>
                  </a:cubicBezTo>
                  <a:cubicBezTo>
                    <a:pt x="141" y="214"/>
                    <a:pt x="159" y="210"/>
                    <a:pt x="176" y="200"/>
                  </a:cubicBezTo>
                  <a:cubicBezTo>
                    <a:pt x="227" y="170"/>
                    <a:pt x="245" y="105"/>
                    <a:pt x="215" y="53"/>
                  </a:cubicBezTo>
                  <a:cubicBezTo>
                    <a:pt x="196" y="19"/>
                    <a:pt x="159" y="0"/>
                    <a:pt x="122" y="0"/>
                  </a:cubicBezTo>
                  <a:cubicBezTo>
                    <a:pt x="104" y="0"/>
                    <a:pt x="86" y="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sp>
          <p:nvSpPr>
            <p:cNvPr id="294" name="Freeform 10">
              <a:extLst>
                <a:ext uri="{FF2B5EF4-FFF2-40B4-BE49-F238E27FC236}">
                  <a16:creationId xmlns:a16="http://schemas.microsoft.com/office/drawing/2014/main" id="{6B0EC7A1-DAE8-4400-BB06-46B7EF146991}"/>
                </a:ext>
              </a:extLst>
            </p:cNvPr>
            <p:cNvSpPr>
              <a:spLocks/>
            </p:cNvSpPr>
            <p:nvPr/>
          </p:nvSpPr>
          <p:spPr bwMode="auto">
            <a:xfrm>
              <a:off x="2506663" y="2871788"/>
              <a:ext cx="730250" cy="638175"/>
            </a:xfrm>
            <a:custGeom>
              <a:avLst/>
              <a:gdLst>
                <a:gd name="T0" fmla="*/ 30 w 245"/>
                <a:gd name="T1" fmla="*/ 53 h 214"/>
                <a:gd name="T2" fmla="*/ 69 w 245"/>
                <a:gd name="T3" fmla="*/ 200 h 214"/>
                <a:gd name="T4" fmla="*/ 123 w 245"/>
                <a:gd name="T5" fmla="*/ 214 h 214"/>
                <a:gd name="T6" fmla="*/ 216 w 245"/>
                <a:gd name="T7" fmla="*/ 161 h 214"/>
                <a:gd name="T8" fmla="*/ 176 w 245"/>
                <a:gd name="T9" fmla="*/ 14 h 214"/>
                <a:gd name="T10" fmla="*/ 123 w 245"/>
                <a:gd name="T11" fmla="*/ 0 h 214"/>
                <a:gd name="T12" fmla="*/ 30 w 245"/>
                <a:gd name="T13" fmla="*/ 53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30" y="53"/>
                  </a:moveTo>
                  <a:cubicBezTo>
                    <a:pt x="0" y="105"/>
                    <a:pt x="18" y="170"/>
                    <a:pt x="69" y="200"/>
                  </a:cubicBezTo>
                  <a:cubicBezTo>
                    <a:pt x="86" y="210"/>
                    <a:pt x="104" y="214"/>
                    <a:pt x="123" y="214"/>
                  </a:cubicBezTo>
                  <a:cubicBezTo>
                    <a:pt x="160" y="214"/>
                    <a:pt x="196" y="195"/>
                    <a:pt x="216" y="161"/>
                  </a:cubicBezTo>
                  <a:cubicBezTo>
                    <a:pt x="245" y="109"/>
                    <a:pt x="228" y="44"/>
                    <a:pt x="176" y="14"/>
                  </a:cubicBezTo>
                  <a:cubicBezTo>
                    <a:pt x="159" y="4"/>
                    <a:pt x="141" y="0"/>
                    <a:pt x="123" y="0"/>
                  </a:cubicBezTo>
                  <a:cubicBezTo>
                    <a:pt x="86" y="0"/>
                    <a:pt x="50" y="19"/>
                    <a:pt x="3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lumMod val="75000"/>
                    <a:lumOff val="25000"/>
                  </a:prstClr>
                </a:solidFill>
                <a:effectLst/>
                <a:uLnTx/>
                <a:uFillTx/>
                <a:latin typeface="Calibri"/>
              </a:endParaRPr>
            </a:p>
          </p:txBody>
        </p:sp>
      </p:grpSp>
      <p:grpSp>
        <p:nvGrpSpPr>
          <p:cNvPr id="295" name="Group 294">
            <a:extLst>
              <a:ext uri="{FF2B5EF4-FFF2-40B4-BE49-F238E27FC236}">
                <a16:creationId xmlns:a16="http://schemas.microsoft.com/office/drawing/2014/main" id="{DF152503-FE48-4FD1-811F-6AC4CD4FCC0E}"/>
              </a:ext>
            </a:extLst>
          </p:cNvPr>
          <p:cNvGrpSpPr/>
          <p:nvPr/>
        </p:nvGrpSpPr>
        <p:grpSpPr>
          <a:xfrm>
            <a:off x="3018594" y="6357823"/>
            <a:ext cx="326154" cy="324560"/>
            <a:chOff x="2244726" y="1033463"/>
            <a:chExt cx="2276475" cy="2265363"/>
          </a:xfrm>
          <a:solidFill>
            <a:sysClr val="windowText" lastClr="000000">
              <a:lumMod val="75000"/>
              <a:lumOff val="25000"/>
            </a:sysClr>
          </a:solidFill>
        </p:grpSpPr>
        <p:sp>
          <p:nvSpPr>
            <p:cNvPr id="296" name="Freeform 128">
              <a:extLst>
                <a:ext uri="{FF2B5EF4-FFF2-40B4-BE49-F238E27FC236}">
                  <a16:creationId xmlns:a16="http://schemas.microsoft.com/office/drawing/2014/main" id="{FDD07BCD-1CC0-42A4-A081-F7375A32927F}"/>
                </a:ext>
              </a:extLst>
            </p:cNvPr>
            <p:cNvSpPr>
              <a:spLocks/>
            </p:cNvSpPr>
            <p:nvPr/>
          </p:nvSpPr>
          <p:spPr bwMode="auto">
            <a:xfrm>
              <a:off x="4097338" y="2093913"/>
              <a:ext cx="423863" cy="153988"/>
            </a:xfrm>
            <a:custGeom>
              <a:avLst/>
              <a:gdLst>
                <a:gd name="T0" fmla="*/ 92 w 113"/>
                <a:gd name="T1" fmla="*/ 0 h 41"/>
                <a:gd name="T2" fmla="*/ 20 w 113"/>
                <a:gd name="T3" fmla="*/ 1 h 41"/>
                <a:gd name="T4" fmla="*/ 0 w 113"/>
                <a:gd name="T5" fmla="*/ 21 h 41"/>
                <a:gd name="T6" fmla="*/ 20 w 113"/>
                <a:gd name="T7" fmla="*/ 41 h 41"/>
                <a:gd name="T8" fmla="*/ 92 w 113"/>
                <a:gd name="T9" fmla="*/ 40 h 41"/>
                <a:gd name="T10" fmla="*/ 112 w 113"/>
                <a:gd name="T11" fmla="*/ 20 h 41"/>
                <a:gd name="T12" fmla="*/ 92 w 11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3" h="41">
                  <a:moveTo>
                    <a:pt x="92" y="0"/>
                  </a:moveTo>
                  <a:cubicBezTo>
                    <a:pt x="20" y="1"/>
                    <a:pt x="20" y="1"/>
                    <a:pt x="20" y="1"/>
                  </a:cubicBezTo>
                  <a:cubicBezTo>
                    <a:pt x="9" y="1"/>
                    <a:pt x="0" y="10"/>
                    <a:pt x="0" y="21"/>
                  </a:cubicBezTo>
                  <a:cubicBezTo>
                    <a:pt x="0" y="32"/>
                    <a:pt x="9" y="41"/>
                    <a:pt x="20" y="41"/>
                  </a:cubicBezTo>
                  <a:cubicBezTo>
                    <a:pt x="92" y="40"/>
                    <a:pt x="92" y="40"/>
                    <a:pt x="92" y="40"/>
                  </a:cubicBezTo>
                  <a:cubicBezTo>
                    <a:pt x="104" y="40"/>
                    <a:pt x="113" y="31"/>
                    <a:pt x="112" y="20"/>
                  </a:cubicBezTo>
                  <a:cubicBezTo>
                    <a:pt x="112" y="9"/>
                    <a:pt x="103"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297" name="Freeform 129">
              <a:extLst>
                <a:ext uri="{FF2B5EF4-FFF2-40B4-BE49-F238E27FC236}">
                  <a16:creationId xmlns:a16="http://schemas.microsoft.com/office/drawing/2014/main" id="{F6642732-D1FA-4D22-BA90-2DEB6B2506DC}"/>
                </a:ext>
              </a:extLst>
            </p:cNvPr>
            <p:cNvSpPr>
              <a:spLocks/>
            </p:cNvSpPr>
            <p:nvPr/>
          </p:nvSpPr>
          <p:spPr bwMode="auto">
            <a:xfrm>
              <a:off x="3856038" y="1333501"/>
              <a:ext cx="357188" cy="361950"/>
            </a:xfrm>
            <a:custGeom>
              <a:avLst/>
              <a:gdLst>
                <a:gd name="T0" fmla="*/ 36 w 95"/>
                <a:gd name="T1" fmla="*/ 88 h 96"/>
                <a:gd name="T2" fmla="*/ 87 w 95"/>
                <a:gd name="T3" fmla="*/ 37 h 96"/>
                <a:gd name="T4" fmla="*/ 87 w 95"/>
                <a:gd name="T5" fmla="*/ 8 h 96"/>
                <a:gd name="T6" fmla="*/ 58 w 95"/>
                <a:gd name="T7" fmla="*/ 8 h 96"/>
                <a:gd name="T8" fmla="*/ 8 w 95"/>
                <a:gd name="T9" fmla="*/ 60 h 96"/>
                <a:gd name="T10" fmla="*/ 8 w 95"/>
                <a:gd name="T11" fmla="*/ 88 h 96"/>
                <a:gd name="T12" fmla="*/ 36 w 95"/>
                <a:gd name="T13" fmla="*/ 88 h 96"/>
              </a:gdLst>
              <a:ahLst/>
              <a:cxnLst>
                <a:cxn ang="0">
                  <a:pos x="T0" y="T1"/>
                </a:cxn>
                <a:cxn ang="0">
                  <a:pos x="T2" y="T3"/>
                </a:cxn>
                <a:cxn ang="0">
                  <a:pos x="T4" y="T5"/>
                </a:cxn>
                <a:cxn ang="0">
                  <a:pos x="T6" y="T7"/>
                </a:cxn>
                <a:cxn ang="0">
                  <a:pos x="T8" y="T9"/>
                </a:cxn>
                <a:cxn ang="0">
                  <a:pos x="T10" y="T11"/>
                </a:cxn>
                <a:cxn ang="0">
                  <a:pos x="T12" y="T13"/>
                </a:cxn>
              </a:cxnLst>
              <a:rect l="0" t="0" r="r" b="b"/>
              <a:pathLst>
                <a:path w="95" h="96">
                  <a:moveTo>
                    <a:pt x="36" y="88"/>
                  </a:moveTo>
                  <a:cubicBezTo>
                    <a:pt x="87" y="37"/>
                    <a:pt x="87" y="37"/>
                    <a:pt x="87" y="37"/>
                  </a:cubicBezTo>
                  <a:cubicBezTo>
                    <a:pt x="95" y="29"/>
                    <a:pt x="95" y="16"/>
                    <a:pt x="87" y="8"/>
                  </a:cubicBezTo>
                  <a:cubicBezTo>
                    <a:pt x="79" y="0"/>
                    <a:pt x="66" y="1"/>
                    <a:pt x="58" y="8"/>
                  </a:cubicBezTo>
                  <a:cubicBezTo>
                    <a:pt x="8" y="60"/>
                    <a:pt x="8" y="60"/>
                    <a:pt x="8" y="60"/>
                  </a:cubicBezTo>
                  <a:cubicBezTo>
                    <a:pt x="0" y="68"/>
                    <a:pt x="0" y="80"/>
                    <a:pt x="8" y="88"/>
                  </a:cubicBezTo>
                  <a:cubicBezTo>
                    <a:pt x="16" y="96"/>
                    <a:pt x="28" y="96"/>
                    <a:pt x="36"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298" name="Freeform 130">
              <a:extLst>
                <a:ext uri="{FF2B5EF4-FFF2-40B4-BE49-F238E27FC236}">
                  <a16:creationId xmlns:a16="http://schemas.microsoft.com/office/drawing/2014/main" id="{785B9F93-D88C-49B7-90F9-C45805ED8AFA}"/>
                </a:ext>
              </a:extLst>
            </p:cNvPr>
            <p:cNvSpPr>
              <a:spLocks/>
            </p:cNvSpPr>
            <p:nvPr/>
          </p:nvSpPr>
          <p:spPr bwMode="auto">
            <a:xfrm>
              <a:off x="3308351" y="1033463"/>
              <a:ext cx="153988" cy="423863"/>
            </a:xfrm>
            <a:custGeom>
              <a:avLst/>
              <a:gdLst>
                <a:gd name="T0" fmla="*/ 21 w 41"/>
                <a:gd name="T1" fmla="*/ 113 h 113"/>
                <a:gd name="T2" fmla="*/ 41 w 41"/>
                <a:gd name="T3" fmla="*/ 93 h 113"/>
                <a:gd name="T4" fmla="*/ 41 w 41"/>
                <a:gd name="T5" fmla="*/ 21 h 113"/>
                <a:gd name="T6" fmla="*/ 20 w 41"/>
                <a:gd name="T7" fmla="*/ 1 h 113"/>
                <a:gd name="T8" fmla="*/ 0 w 41"/>
                <a:gd name="T9" fmla="*/ 21 h 113"/>
                <a:gd name="T10" fmla="*/ 1 w 41"/>
                <a:gd name="T11" fmla="*/ 93 h 113"/>
                <a:gd name="T12" fmla="*/ 21 w 41"/>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41" h="113">
                  <a:moveTo>
                    <a:pt x="21" y="113"/>
                  </a:moveTo>
                  <a:cubicBezTo>
                    <a:pt x="32" y="113"/>
                    <a:pt x="41" y="104"/>
                    <a:pt x="41" y="93"/>
                  </a:cubicBezTo>
                  <a:cubicBezTo>
                    <a:pt x="41" y="21"/>
                    <a:pt x="41" y="21"/>
                    <a:pt x="41" y="21"/>
                  </a:cubicBezTo>
                  <a:cubicBezTo>
                    <a:pt x="41" y="9"/>
                    <a:pt x="32" y="0"/>
                    <a:pt x="20" y="1"/>
                  </a:cubicBezTo>
                  <a:cubicBezTo>
                    <a:pt x="9" y="1"/>
                    <a:pt x="0" y="10"/>
                    <a:pt x="0" y="21"/>
                  </a:cubicBezTo>
                  <a:cubicBezTo>
                    <a:pt x="1" y="93"/>
                    <a:pt x="1" y="93"/>
                    <a:pt x="1" y="93"/>
                  </a:cubicBezTo>
                  <a:cubicBezTo>
                    <a:pt x="1" y="104"/>
                    <a:pt x="10" y="113"/>
                    <a:pt x="21"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299" name="Freeform 131">
              <a:extLst>
                <a:ext uri="{FF2B5EF4-FFF2-40B4-BE49-F238E27FC236}">
                  <a16:creationId xmlns:a16="http://schemas.microsoft.com/office/drawing/2014/main" id="{6376199E-4CCF-4495-8D4D-50FEF43527EB}"/>
                </a:ext>
              </a:extLst>
            </p:cNvPr>
            <p:cNvSpPr>
              <a:spLocks/>
            </p:cNvSpPr>
            <p:nvPr/>
          </p:nvSpPr>
          <p:spPr bwMode="auto">
            <a:xfrm>
              <a:off x="2557463" y="1338263"/>
              <a:ext cx="360363" cy="357188"/>
            </a:xfrm>
            <a:custGeom>
              <a:avLst/>
              <a:gdLst>
                <a:gd name="T0" fmla="*/ 60 w 96"/>
                <a:gd name="T1" fmla="*/ 87 h 95"/>
                <a:gd name="T2" fmla="*/ 88 w 96"/>
                <a:gd name="T3" fmla="*/ 87 h 95"/>
                <a:gd name="T4" fmla="*/ 88 w 96"/>
                <a:gd name="T5" fmla="*/ 58 h 95"/>
                <a:gd name="T6" fmla="*/ 36 w 96"/>
                <a:gd name="T7" fmla="*/ 8 h 95"/>
                <a:gd name="T8" fmla="*/ 8 w 96"/>
                <a:gd name="T9" fmla="*/ 8 h 95"/>
                <a:gd name="T10" fmla="*/ 8 w 96"/>
                <a:gd name="T11" fmla="*/ 36 h 95"/>
                <a:gd name="T12" fmla="*/ 60 w 96"/>
                <a:gd name="T13" fmla="*/ 87 h 95"/>
              </a:gdLst>
              <a:ahLst/>
              <a:cxnLst>
                <a:cxn ang="0">
                  <a:pos x="T0" y="T1"/>
                </a:cxn>
                <a:cxn ang="0">
                  <a:pos x="T2" y="T3"/>
                </a:cxn>
                <a:cxn ang="0">
                  <a:pos x="T4" y="T5"/>
                </a:cxn>
                <a:cxn ang="0">
                  <a:pos x="T6" y="T7"/>
                </a:cxn>
                <a:cxn ang="0">
                  <a:pos x="T8" y="T9"/>
                </a:cxn>
                <a:cxn ang="0">
                  <a:pos x="T10" y="T11"/>
                </a:cxn>
                <a:cxn ang="0">
                  <a:pos x="T12" y="T13"/>
                </a:cxn>
              </a:cxnLst>
              <a:rect l="0" t="0" r="r" b="b"/>
              <a:pathLst>
                <a:path w="96" h="95">
                  <a:moveTo>
                    <a:pt x="60" y="87"/>
                  </a:moveTo>
                  <a:cubicBezTo>
                    <a:pt x="67" y="95"/>
                    <a:pt x="80" y="94"/>
                    <a:pt x="88" y="87"/>
                  </a:cubicBezTo>
                  <a:cubicBezTo>
                    <a:pt x="96" y="79"/>
                    <a:pt x="96" y="66"/>
                    <a:pt x="88" y="58"/>
                  </a:cubicBezTo>
                  <a:cubicBezTo>
                    <a:pt x="36" y="8"/>
                    <a:pt x="36" y="8"/>
                    <a:pt x="36" y="8"/>
                  </a:cubicBezTo>
                  <a:cubicBezTo>
                    <a:pt x="28" y="0"/>
                    <a:pt x="16" y="0"/>
                    <a:pt x="8" y="8"/>
                  </a:cubicBezTo>
                  <a:cubicBezTo>
                    <a:pt x="0" y="16"/>
                    <a:pt x="0" y="29"/>
                    <a:pt x="8" y="36"/>
                  </a:cubicBezTo>
                  <a:lnTo>
                    <a:pt x="6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300" name="Freeform 132">
              <a:extLst>
                <a:ext uri="{FF2B5EF4-FFF2-40B4-BE49-F238E27FC236}">
                  <a16:creationId xmlns:a16="http://schemas.microsoft.com/office/drawing/2014/main" id="{B5922C59-A509-455D-B3E0-6894A57E967D}"/>
                </a:ext>
              </a:extLst>
            </p:cNvPr>
            <p:cNvSpPr>
              <a:spLocks/>
            </p:cNvSpPr>
            <p:nvPr/>
          </p:nvSpPr>
          <p:spPr bwMode="auto">
            <a:xfrm>
              <a:off x="2244726" y="2089151"/>
              <a:ext cx="425450" cy="161925"/>
            </a:xfrm>
            <a:custGeom>
              <a:avLst/>
              <a:gdLst>
                <a:gd name="T0" fmla="*/ 113 w 113"/>
                <a:gd name="T1" fmla="*/ 23 h 43"/>
                <a:gd name="T2" fmla="*/ 94 w 113"/>
                <a:gd name="T3" fmla="*/ 2 h 43"/>
                <a:gd name="T4" fmla="*/ 21 w 113"/>
                <a:gd name="T5" fmla="*/ 0 h 43"/>
                <a:gd name="T6" fmla="*/ 1 w 113"/>
                <a:gd name="T7" fmla="*/ 20 h 43"/>
                <a:gd name="T8" fmla="*/ 20 w 113"/>
                <a:gd name="T9" fmla="*/ 40 h 43"/>
                <a:gd name="T10" fmla="*/ 92 w 113"/>
                <a:gd name="T11" fmla="*/ 43 h 43"/>
                <a:gd name="T12" fmla="*/ 113 w 113"/>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113" h="43">
                  <a:moveTo>
                    <a:pt x="113" y="23"/>
                  </a:moveTo>
                  <a:cubicBezTo>
                    <a:pt x="113" y="12"/>
                    <a:pt x="105" y="3"/>
                    <a:pt x="94" y="2"/>
                  </a:cubicBezTo>
                  <a:cubicBezTo>
                    <a:pt x="21" y="0"/>
                    <a:pt x="21" y="0"/>
                    <a:pt x="21" y="0"/>
                  </a:cubicBezTo>
                  <a:cubicBezTo>
                    <a:pt x="10" y="0"/>
                    <a:pt x="1" y="9"/>
                    <a:pt x="1" y="20"/>
                  </a:cubicBezTo>
                  <a:cubicBezTo>
                    <a:pt x="0" y="31"/>
                    <a:pt x="9" y="40"/>
                    <a:pt x="20" y="40"/>
                  </a:cubicBezTo>
                  <a:cubicBezTo>
                    <a:pt x="92" y="43"/>
                    <a:pt x="92" y="43"/>
                    <a:pt x="92" y="43"/>
                  </a:cubicBezTo>
                  <a:cubicBezTo>
                    <a:pt x="103" y="43"/>
                    <a:pt x="113" y="34"/>
                    <a:pt x="1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301" name="Freeform 133">
              <a:extLst>
                <a:ext uri="{FF2B5EF4-FFF2-40B4-BE49-F238E27FC236}">
                  <a16:creationId xmlns:a16="http://schemas.microsoft.com/office/drawing/2014/main" id="{506EF1C9-A591-4E5F-92F0-5D823475DE6B}"/>
                </a:ext>
              </a:extLst>
            </p:cNvPr>
            <p:cNvSpPr>
              <a:spLocks/>
            </p:cNvSpPr>
            <p:nvPr/>
          </p:nvSpPr>
          <p:spPr bwMode="auto">
            <a:xfrm>
              <a:off x="2557463" y="2641601"/>
              <a:ext cx="360363" cy="357188"/>
            </a:xfrm>
            <a:custGeom>
              <a:avLst/>
              <a:gdLst>
                <a:gd name="T0" fmla="*/ 60 w 96"/>
                <a:gd name="T1" fmla="*/ 8 h 95"/>
                <a:gd name="T2" fmla="*/ 8 w 96"/>
                <a:gd name="T3" fmla="*/ 58 h 95"/>
                <a:gd name="T4" fmla="*/ 8 w 96"/>
                <a:gd name="T5" fmla="*/ 87 h 95"/>
                <a:gd name="T6" fmla="*/ 37 w 96"/>
                <a:gd name="T7" fmla="*/ 87 h 95"/>
                <a:gd name="T8" fmla="*/ 88 w 96"/>
                <a:gd name="T9" fmla="*/ 37 h 95"/>
                <a:gd name="T10" fmla="*/ 89 w 96"/>
                <a:gd name="T11" fmla="*/ 8 h 95"/>
                <a:gd name="T12" fmla="*/ 60 w 96"/>
                <a:gd name="T13" fmla="*/ 8 h 95"/>
              </a:gdLst>
              <a:ahLst/>
              <a:cxnLst>
                <a:cxn ang="0">
                  <a:pos x="T0" y="T1"/>
                </a:cxn>
                <a:cxn ang="0">
                  <a:pos x="T2" y="T3"/>
                </a:cxn>
                <a:cxn ang="0">
                  <a:pos x="T4" y="T5"/>
                </a:cxn>
                <a:cxn ang="0">
                  <a:pos x="T6" y="T7"/>
                </a:cxn>
                <a:cxn ang="0">
                  <a:pos x="T8" y="T9"/>
                </a:cxn>
                <a:cxn ang="0">
                  <a:pos x="T10" y="T11"/>
                </a:cxn>
                <a:cxn ang="0">
                  <a:pos x="T12" y="T13"/>
                </a:cxn>
              </a:cxnLst>
              <a:rect l="0" t="0" r="r" b="b"/>
              <a:pathLst>
                <a:path w="96" h="95">
                  <a:moveTo>
                    <a:pt x="60" y="8"/>
                  </a:moveTo>
                  <a:cubicBezTo>
                    <a:pt x="8" y="58"/>
                    <a:pt x="8" y="58"/>
                    <a:pt x="8" y="58"/>
                  </a:cubicBezTo>
                  <a:cubicBezTo>
                    <a:pt x="1" y="66"/>
                    <a:pt x="0" y="79"/>
                    <a:pt x="8" y="87"/>
                  </a:cubicBezTo>
                  <a:cubicBezTo>
                    <a:pt x="16" y="95"/>
                    <a:pt x="29" y="95"/>
                    <a:pt x="37" y="87"/>
                  </a:cubicBezTo>
                  <a:cubicBezTo>
                    <a:pt x="88" y="37"/>
                    <a:pt x="88" y="37"/>
                    <a:pt x="88" y="37"/>
                  </a:cubicBezTo>
                  <a:cubicBezTo>
                    <a:pt x="96" y="29"/>
                    <a:pt x="96" y="16"/>
                    <a:pt x="89" y="8"/>
                  </a:cubicBezTo>
                  <a:cubicBezTo>
                    <a:pt x="81" y="0"/>
                    <a:pt x="68" y="0"/>
                    <a:pt x="6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302" name="Freeform 134">
              <a:extLst>
                <a:ext uri="{FF2B5EF4-FFF2-40B4-BE49-F238E27FC236}">
                  <a16:creationId xmlns:a16="http://schemas.microsoft.com/office/drawing/2014/main" id="{271FDF10-FFD7-47AA-AD40-D072EB793BF0}"/>
                </a:ext>
              </a:extLst>
            </p:cNvPr>
            <p:cNvSpPr>
              <a:spLocks/>
            </p:cNvSpPr>
            <p:nvPr/>
          </p:nvSpPr>
          <p:spPr bwMode="auto">
            <a:xfrm>
              <a:off x="3856038" y="2638426"/>
              <a:ext cx="354013" cy="363538"/>
            </a:xfrm>
            <a:custGeom>
              <a:avLst/>
              <a:gdLst>
                <a:gd name="T0" fmla="*/ 37 w 94"/>
                <a:gd name="T1" fmla="*/ 8 h 97"/>
                <a:gd name="T2" fmla="*/ 8 w 94"/>
                <a:gd name="T3" fmla="*/ 7 h 97"/>
                <a:gd name="T4" fmla="*/ 7 w 94"/>
                <a:gd name="T5" fmla="*/ 36 h 97"/>
                <a:gd name="T6" fmla="*/ 57 w 94"/>
                <a:gd name="T7" fmla="*/ 89 h 97"/>
                <a:gd name="T8" fmla="*/ 85 w 94"/>
                <a:gd name="T9" fmla="*/ 90 h 97"/>
                <a:gd name="T10" fmla="*/ 86 w 94"/>
                <a:gd name="T11" fmla="*/ 61 h 97"/>
                <a:gd name="T12" fmla="*/ 37 w 94"/>
                <a:gd name="T13" fmla="*/ 8 h 97"/>
              </a:gdLst>
              <a:ahLst/>
              <a:cxnLst>
                <a:cxn ang="0">
                  <a:pos x="T0" y="T1"/>
                </a:cxn>
                <a:cxn ang="0">
                  <a:pos x="T2" y="T3"/>
                </a:cxn>
                <a:cxn ang="0">
                  <a:pos x="T4" y="T5"/>
                </a:cxn>
                <a:cxn ang="0">
                  <a:pos x="T6" y="T7"/>
                </a:cxn>
                <a:cxn ang="0">
                  <a:pos x="T8" y="T9"/>
                </a:cxn>
                <a:cxn ang="0">
                  <a:pos x="T10" y="T11"/>
                </a:cxn>
                <a:cxn ang="0">
                  <a:pos x="T12" y="T13"/>
                </a:cxn>
              </a:cxnLst>
              <a:rect l="0" t="0" r="r" b="b"/>
              <a:pathLst>
                <a:path w="94" h="97">
                  <a:moveTo>
                    <a:pt x="37" y="8"/>
                  </a:moveTo>
                  <a:cubicBezTo>
                    <a:pt x="29" y="0"/>
                    <a:pt x="16" y="0"/>
                    <a:pt x="8" y="7"/>
                  </a:cubicBezTo>
                  <a:cubicBezTo>
                    <a:pt x="0" y="15"/>
                    <a:pt x="0" y="28"/>
                    <a:pt x="7" y="36"/>
                  </a:cubicBezTo>
                  <a:cubicBezTo>
                    <a:pt x="57" y="89"/>
                    <a:pt x="57" y="89"/>
                    <a:pt x="57" y="89"/>
                  </a:cubicBezTo>
                  <a:cubicBezTo>
                    <a:pt x="64" y="97"/>
                    <a:pt x="77" y="97"/>
                    <a:pt x="85" y="90"/>
                  </a:cubicBezTo>
                  <a:cubicBezTo>
                    <a:pt x="93" y="82"/>
                    <a:pt x="94" y="69"/>
                    <a:pt x="86" y="61"/>
                  </a:cubicBezTo>
                  <a:lnTo>
                    <a:pt x="3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303" name="Freeform 135">
              <a:extLst>
                <a:ext uri="{FF2B5EF4-FFF2-40B4-BE49-F238E27FC236}">
                  <a16:creationId xmlns:a16="http://schemas.microsoft.com/office/drawing/2014/main" id="{C855F270-63BD-4737-BA69-ED5068E3FF50}"/>
                </a:ext>
              </a:extLst>
            </p:cNvPr>
            <p:cNvSpPr>
              <a:spLocks/>
            </p:cNvSpPr>
            <p:nvPr/>
          </p:nvSpPr>
          <p:spPr bwMode="auto">
            <a:xfrm>
              <a:off x="2819401" y="1646238"/>
              <a:ext cx="1077913" cy="1228725"/>
            </a:xfrm>
            <a:custGeom>
              <a:avLst/>
              <a:gdLst>
                <a:gd name="T0" fmla="*/ 90 w 287"/>
                <a:gd name="T1" fmla="*/ 327 h 327"/>
                <a:gd name="T2" fmla="*/ 203 w 287"/>
                <a:gd name="T3" fmla="*/ 327 h 327"/>
                <a:gd name="T4" fmla="*/ 217 w 287"/>
                <a:gd name="T5" fmla="*/ 315 h 327"/>
                <a:gd name="T6" fmla="*/ 285 w 287"/>
                <a:gd name="T7" fmla="*/ 143 h 327"/>
                <a:gd name="T8" fmla="*/ 157 w 287"/>
                <a:gd name="T9" fmla="*/ 4 h 327"/>
                <a:gd name="T10" fmla="*/ 20 w 287"/>
                <a:gd name="T11" fmla="*/ 100 h 327"/>
                <a:gd name="T12" fmla="*/ 64 w 287"/>
                <a:gd name="T13" fmla="*/ 256 h 327"/>
                <a:gd name="T14" fmla="*/ 80 w 287"/>
                <a:gd name="T15" fmla="*/ 306 h 327"/>
                <a:gd name="T16" fmla="*/ 81 w 287"/>
                <a:gd name="T17" fmla="*/ 316 h 327"/>
                <a:gd name="T18" fmla="*/ 90 w 287"/>
                <a:gd name="T19"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327">
                  <a:moveTo>
                    <a:pt x="90" y="327"/>
                  </a:moveTo>
                  <a:cubicBezTo>
                    <a:pt x="90" y="327"/>
                    <a:pt x="189" y="327"/>
                    <a:pt x="203" y="327"/>
                  </a:cubicBezTo>
                  <a:cubicBezTo>
                    <a:pt x="217" y="327"/>
                    <a:pt x="217" y="315"/>
                    <a:pt x="217" y="315"/>
                  </a:cubicBezTo>
                  <a:cubicBezTo>
                    <a:pt x="213" y="248"/>
                    <a:pt x="283" y="247"/>
                    <a:pt x="285" y="143"/>
                  </a:cubicBezTo>
                  <a:cubicBezTo>
                    <a:pt x="287" y="40"/>
                    <a:pt x="198" y="8"/>
                    <a:pt x="157" y="4"/>
                  </a:cubicBezTo>
                  <a:cubicBezTo>
                    <a:pt x="116" y="0"/>
                    <a:pt x="40" y="28"/>
                    <a:pt x="20" y="100"/>
                  </a:cubicBezTo>
                  <a:cubicBezTo>
                    <a:pt x="0" y="173"/>
                    <a:pt x="45" y="228"/>
                    <a:pt x="64" y="256"/>
                  </a:cubicBezTo>
                  <a:cubicBezTo>
                    <a:pt x="82" y="283"/>
                    <a:pt x="80" y="306"/>
                    <a:pt x="80" y="306"/>
                  </a:cubicBezTo>
                  <a:cubicBezTo>
                    <a:pt x="80" y="306"/>
                    <a:pt x="81" y="308"/>
                    <a:pt x="81" y="316"/>
                  </a:cubicBezTo>
                  <a:cubicBezTo>
                    <a:pt x="81" y="324"/>
                    <a:pt x="90" y="327"/>
                    <a:pt x="90"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sp>
          <p:nvSpPr>
            <p:cNvPr id="304" name="Freeform 136">
              <a:extLst>
                <a:ext uri="{FF2B5EF4-FFF2-40B4-BE49-F238E27FC236}">
                  <a16:creationId xmlns:a16="http://schemas.microsoft.com/office/drawing/2014/main" id="{7B6FAC07-0015-4F94-80E2-887B7F59126F}"/>
                </a:ext>
              </a:extLst>
            </p:cNvPr>
            <p:cNvSpPr>
              <a:spLocks/>
            </p:cNvSpPr>
            <p:nvPr/>
          </p:nvSpPr>
          <p:spPr bwMode="auto">
            <a:xfrm>
              <a:off x="3127376" y="2949576"/>
              <a:ext cx="511175" cy="349250"/>
            </a:xfrm>
            <a:custGeom>
              <a:avLst/>
              <a:gdLst>
                <a:gd name="T0" fmla="*/ 125 w 136"/>
                <a:gd name="T1" fmla="*/ 0 h 93"/>
                <a:gd name="T2" fmla="*/ 11 w 136"/>
                <a:gd name="T3" fmla="*/ 0 h 93"/>
                <a:gd name="T4" fmla="*/ 0 w 136"/>
                <a:gd name="T5" fmla="*/ 11 h 93"/>
                <a:gd name="T6" fmla="*/ 0 w 136"/>
                <a:gd name="T7" fmla="*/ 59 h 93"/>
                <a:gd name="T8" fmla="*/ 11 w 136"/>
                <a:gd name="T9" fmla="*/ 69 h 93"/>
                <a:gd name="T10" fmla="*/ 27 w 136"/>
                <a:gd name="T11" fmla="*/ 69 h 93"/>
                <a:gd name="T12" fmla="*/ 37 w 136"/>
                <a:gd name="T13" fmla="*/ 93 h 93"/>
                <a:gd name="T14" fmla="*/ 99 w 136"/>
                <a:gd name="T15" fmla="*/ 93 h 93"/>
                <a:gd name="T16" fmla="*/ 110 w 136"/>
                <a:gd name="T17" fmla="*/ 69 h 93"/>
                <a:gd name="T18" fmla="*/ 125 w 136"/>
                <a:gd name="T19" fmla="*/ 69 h 93"/>
                <a:gd name="T20" fmla="*/ 136 w 136"/>
                <a:gd name="T21" fmla="*/ 59 h 93"/>
                <a:gd name="T22" fmla="*/ 136 w 136"/>
                <a:gd name="T23" fmla="*/ 11 h 93"/>
                <a:gd name="T24" fmla="*/ 125 w 136"/>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93">
                  <a:moveTo>
                    <a:pt x="125" y="0"/>
                  </a:moveTo>
                  <a:cubicBezTo>
                    <a:pt x="11" y="0"/>
                    <a:pt x="11" y="0"/>
                    <a:pt x="11" y="0"/>
                  </a:cubicBezTo>
                  <a:cubicBezTo>
                    <a:pt x="5" y="0"/>
                    <a:pt x="0" y="5"/>
                    <a:pt x="0" y="11"/>
                  </a:cubicBezTo>
                  <a:cubicBezTo>
                    <a:pt x="0" y="59"/>
                    <a:pt x="0" y="59"/>
                    <a:pt x="0" y="59"/>
                  </a:cubicBezTo>
                  <a:cubicBezTo>
                    <a:pt x="0" y="65"/>
                    <a:pt x="5" y="69"/>
                    <a:pt x="11" y="69"/>
                  </a:cubicBezTo>
                  <a:cubicBezTo>
                    <a:pt x="27" y="69"/>
                    <a:pt x="27" y="69"/>
                    <a:pt x="27" y="69"/>
                  </a:cubicBezTo>
                  <a:cubicBezTo>
                    <a:pt x="27" y="78"/>
                    <a:pt x="31" y="86"/>
                    <a:pt x="37" y="93"/>
                  </a:cubicBezTo>
                  <a:cubicBezTo>
                    <a:pt x="99" y="93"/>
                    <a:pt x="99" y="93"/>
                    <a:pt x="99" y="93"/>
                  </a:cubicBezTo>
                  <a:cubicBezTo>
                    <a:pt x="105" y="86"/>
                    <a:pt x="109" y="78"/>
                    <a:pt x="110" y="69"/>
                  </a:cubicBezTo>
                  <a:cubicBezTo>
                    <a:pt x="125" y="69"/>
                    <a:pt x="125" y="69"/>
                    <a:pt x="125" y="69"/>
                  </a:cubicBezTo>
                  <a:cubicBezTo>
                    <a:pt x="131" y="69"/>
                    <a:pt x="136" y="65"/>
                    <a:pt x="136" y="59"/>
                  </a:cubicBezTo>
                  <a:cubicBezTo>
                    <a:pt x="136" y="11"/>
                    <a:pt x="136" y="11"/>
                    <a:pt x="136" y="11"/>
                  </a:cubicBezTo>
                  <a:cubicBezTo>
                    <a:pt x="136" y="5"/>
                    <a:pt x="131"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Calibri"/>
              </a:endParaRPr>
            </a:p>
          </p:txBody>
        </p:sp>
      </p:grpSp>
      <p:grpSp>
        <p:nvGrpSpPr>
          <p:cNvPr id="305" name="Group 304">
            <a:extLst>
              <a:ext uri="{FF2B5EF4-FFF2-40B4-BE49-F238E27FC236}">
                <a16:creationId xmlns:a16="http://schemas.microsoft.com/office/drawing/2014/main" id="{1849F972-652F-48FD-B657-6AF7122C4054}"/>
              </a:ext>
            </a:extLst>
          </p:cNvPr>
          <p:cNvGrpSpPr/>
          <p:nvPr/>
        </p:nvGrpSpPr>
        <p:grpSpPr>
          <a:xfrm>
            <a:off x="8626630" y="1522788"/>
            <a:ext cx="230497" cy="296641"/>
            <a:chOff x="7850981" y="1064634"/>
            <a:chExt cx="2168525" cy="2790825"/>
          </a:xfrm>
          <a:solidFill>
            <a:sysClr val="windowText" lastClr="000000">
              <a:lumMod val="75000"/>
              <a:lumOff val="25000"/>
            </a:sysClr>
          </a:solidFill>
        </p:grpSpPr>
        <p:sp>
          <p:nvSpPr>
            <p:cNvPr id="306" name="Freeform 24">
              <a:extLst>
                <a:ext uri="{FF2B5EF4-FFF2-40B4-BE49-F238E27FC236}">
                  <a16:creationId xmlns:a16="http://schemas.microsoft.com/office/drawing/2014/main" id="{A4CC38FE-A6A2-484A-85FC-6083FBC87402}"/>
                </a:ext>
              </a:extLst>
            </p:cNvPr>
            <p:cNvSpPr>
              <a:spLocks/>
            </p:cNvSpPr>
            <p:nvPr/>
          </p:nvSpPr>
          <p:spPr bwMode="auto">
            <a:xfrm>
              <a:off x="9032081" y="2252084"/>
              <a:ext cx="114300" cy="114300"/>
            </a:xfrm>
            <a:custGeom>
              <a:avLst/>
              <a:gdLst>
                <a:gd name="T0" fmla="*/ 71 w 143"/>
                <a:gd name="T1" fmla="*/ 0 h 145"/>
                <a:gd name="T2" fmla="*/ 91 w 143"/>
                <a:gd name="T3" fmla="*/ 3 h 145"/>
                <a:gd name="T4" fmla="*/ 108 w 143"/>
                <a:gd name="T5" fmla="*/ 10 h 145"/>
                <a:gd name="T6" fmla="*/ 123 w 143"/>
                <a:gd name="T7" fmla="*/ 22 h 145"/>
                <a:gd name="T8" fmla="*/ 133 w 143"/>
                <a:gd name="T9" fmla="*/ 37 h 145"/>
                <a:gd name="T10" fmla="*/ 141 w 143"/>
                <a:gd name="T11" fmla="*/ 54 h 145"/>
                <a:gd name="T12" fmla="*/ 143 w 143"/>
                <a:gd name="T13" fmla="*/ 72 h 145"/>
                <a:gd name="T14" fmla="*/ 141 w 143"/>
                <a:gd name="T15" fmla="*/ 91 h 145"/>
                <a:gd name="T16" fmla="*/ 133 w 143"/>
                <a:gd name="T17" fmla="*/ 108 h 145"/>
                <a:gd name="T18" fmla="*/ 123 w 143"/>
                <a:gd name="T19" fmla="*/ 123 h 145"/>
                <a:gd name="T20" fmla="*/ 108 w 143"/>
                <a:gd name="T21" fmla="*/ 134 h 145"/>
                <a:gd name="T22" fmla="*/ 91 w 143"/>
                <a:gd name="T23" fmla="*/ 141 h 145"/>
                <a:gd name="T24" fmla="*/ 71 w 143"/>
                <a:gd name="T25" fmla="*/ 145 h 145"/>
                <a:gd name="T26" fmla="*/ 52 w 143"/>
                <a:gd name="T27" fmla="*/ 141 h 145"/>
                <a:gd name="T28" fmla="*/ 35 w 143"/>
                <a:gd name="T29" fmla="*/ 134 h 145"/>
                <a:gd name="T30" fmla="*/ 21 w 143"/>
                <a:gd name="T31" fmla="*/ 123 h 145"/>
                <a:gd name="T32" fmla="*/ 9 w 143"/>
                <a:gd name="T33" fmla="*/ 108 h 145"/>
                <a:gd name="T34" fmla="*/ 2 w 143"/>
                <a:gd name="T35" fmla="*/ 91 h 145"/>
                <a:gd name="T36" fmla="*/ 0 w 143"/>
                <a:gd name="T37" fmla="*/ 72 h 145"/>
                <a:gd name="T38" fmla="*/ 2 w 143"/>
                <a:gd name="T39" fmla="*/ 54 h 145"/>
                <a:gd name="T40" fmla="*/ 9 w 143"/>
                <a:gd name="T41" fmla="*/ 37 h 145"/>
                <a:gd name="T42" fmla="*/ 21 w 143"/>
                <a:gd name="T43" fmla="*/ 22 h 145"/>
                <a:gd name="T44" fmla="*/ 35 w 143"/>
                <a:gd name="T45" fmla="*/ 10 h 145"/>
                <a:gd name="T46" fmla="*/ 52 w 143"/>
                <a:gd name="T47" fmla="*/ 3 h 145"/>
                <a:gd name="T48" fmla="*/ 71 w 143"/>
                <a:gd name="T4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45">
                  <a:moveTo>
                    <a:pt x="71" y="0"/>
                  </a:moveTo>
                  <a:lnTo>
                    <a:pt x="91" y="3"/>
                  </a:lnTo>
                  <a:lnTo>
                    <a:pt x="108" y="10"/>
                  </a:lnTo>
                  <a:lnTo>
                    <a:pt x="123" y="22"/>
                  </a:lnTo>
                  <a:lnTo>
                    <a:pt x="133" y="37"/>
                  </a:lnTo>
                  <a:lnTo>
                    <a:pt x="141" y="54"/>
                  </a:lnTo>
                  <a:lnTo>
                    <a:pt x="143" y="72"/>
                  </a:lnTo>
                  <a:lnTo>
                    <a:pt x="141" y="91"/>
                  </a:lnTo>
                  <a:lnTo>
                    <a:pt x="133" y="108"/>
                  </a:lnTo>
                  <a:lnTo>
                    <a:pt x="123" y="123"/>
                  </a:lnTo>
                  <a:lnTo>
                    <a:pt x="108" y="134"/>
                  </a:lnTo>
                  <a:lnTo>
                    <a:pt x="91" y="141"/>
                  </a:lnTo>
                  <a:lnTo>
                    <a:pt x="71" y="145"/>
                  </a:lnTo>
                  <a:lnTo>
                    <a:pt x="52" y="141"/>
                  </a:lnTo>
                  <a:lnTo>
                    <a:pt x="35" y="134"/>
                  </a:lnTo>
                  <a:lnTo>
                    <a:pt x="21" y="123"/>
                  </a:lnTo>
                  <a:lnTo>
                    <a:pt x="9" y="108"/>
                  </a:lnTo>
                  <a:lnTo>
                    <a:pt x="2" y="91"/>
                  </a:lnTo>
                  <a:lnTo>
                    <a:pt x="0" y="72"/>
                  </a:lnTo>
                  <a:lnTo>
                    <a:pt x="2" y="54"/>
                  </a:lnTo>
                  <a:lnTo>
                    <a:pt x="9" y="37"/>
                  </a:lnTo>
                  <a:lnTo>
                    <a:pt x="21" y="22"/>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307" name="Freeform 25">
              <a:extLst>
                <a:ext uri="{FF2B5EF4-FFF2-40B4-BE49-F238E27FC236}">
                  <a16:creationId xmlns:a16="http://schemas.microsoft.com/office/drawing/2014/main" id="{1D51F8C2-E7B2-4A54-98B3-5303D8962B2C}"/>
                </a:ext>
              </a:extLst>
            </p:cNvPr>
            <p:cNvSpPr>
              <a:spLocks/>
            </p:cNvSpPr>
            <p:nvPr/>
          </p:nvSpPr>
          <p:spPr bwMode="auto">
            <a:xfrm>
              <a:off x="9340056" y="1834571"/>
              <a:ext cx="150813" cy="150813"/>
            </a:xfrm>
            <a:custGeom>
              <a:avLst/>
              <a:gdLst>
                <a:gd name="T0" fmla="*/ 95 w 190"/>
                <a:gd name="T1" fmla="*/ 0 h 190"/>
                <a:gd name="T2" fmla="*/ 116 w 190"/>
                <a:gd name="T3" fmla="*/ 3 h 190"/>
                <a:gd name="T4" fmla="*/ 136 w 190"/>
                <a:gd name="T5" fmla="*/ 10 h 190"/>
                <a:gd name="T6" fmla="*/ 155 w 190"/>
                <a:gd name="T7" fmla="*/ 21 h 190"/>
                <a:gd name="T8" fmla="*/ 169 w 190"/>
                <a:gd name="T9" fmla="*/ 36 h 190"/>
                <a:gd name="T10" fmla="*/ 180 w 190"/>
                <a:gd name="T11" fmla="*/ 53 h 190"/>
                <a:gd name="T12" fmla="*/ 188 w 190"/>
                <a:gd name="T13" fmla="*/ 74 h 190"/>
                <a:gd name="T14" fmla="*/ 190 w 190"/>
                <a:gd name="T15" fmla="*/ 95 h 190"/>
                <a:gd name="T16" fmla="*/ 188 w 190"/>
                <a:gd name="T17" fmla="*/ 118 h 190"/>
                <a:gd name="T18" fmla="*/ 180 w 190"/>
                <a:gd name="T19" fmla="*/ 137 h 190"/>
                <a:gd name="T20" fmla="*/ 169 w 190"/>
                <a:gd name="T21" fmla="*/ 155 h 190"/>
                <a:gd name="T22" fmla="*/ 155 w 190"/>
                <a:gd name="T23" fmla="*/ 170 h 190"/>
                <a:gd name="T24" fmla="*/ 136 w 190"/>
                <a:gd name="T25" fmla="*/ 181 h 190"/>
                <a:gd name="T26" fmla="*/ 116 w 190"/>
                <a:gd name="T27" fmla="*/ 188 h 190"/>
                <a:gd name="T28" fmla="*/ 95 w 190"/>
                <a:gd name="T29" fmla="*/ 190 h 190"/>
                <a:gd name="T30" fmla="*/ 73 w 190"/>
                <a:gd name="T31" fmla="*/ 188 h 190"/>
                <a:gd name="T32" fmla="*/ 53 w 190"/>
                <a:gd name="T33" fmla="*/ 181 h 190"/>
                <a:gd name="T34" fmla="*/ 35 w 190"/>
                <a:gd name="T35" fmla="*/ 170 h 190"/>
                <a:gd name="T36" fmla="*/ 20 w 190"/>
                <a:gd name="T37" fmla="*/ 155 h 190"/>
                <a:gd name="T38" fmla="*/ 9 w 190"/>
                <a:gd name="T39" fmla="*/ 137 h 190"/>
                <a:gd name="T40" fmla="*/ 2 w 190"/>
                <a:gd name="T41" fmla="*/ 118 h 190"/>
                <a:gd name="T42" fmla="*/ 0 w 190"/>
                <a:gd name="T43" fmla="*/ 95 h 190"/>
                <a:gd name="T44" fmla="*/ 2 w 190"/>
                <a:gd name="T45" fmla="*/ 74 h 190"/>
                <a:gd name="T46" fmla="*/ 9 w 190"/>
                <a:gd name="T47" fmla="*/ 53 h 190"/>
                <a:gd name="T48" fmla="*/ 20 w 190"/>
                <a:gd name="T49" fmla="*/ 36 h 190"/>
                <a:gd name="T50" fmla="*/ 35 w 190"/>
                <a:gd name="T51" fmla="*/ 21 h 190"/>
                <a:gd name="T52" fmla="*/ 53 w 190"/>
                <a:gd name="T53" fmla="*/ 10 h 190"/>
                <a:gd name="T54" fmla="*/ 73 w 190"/>
                <a:gd name="T55" fmla="*/ 3 h 190"/>
                <a:gd name="T56" fmla="*/ 95 w 190"/>
                <a:gd name="T5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 h="190">
                  <a:moveTo>
                    <a:pt x="95" y="0"/>
                  </a:moveTo>
                  <a:lnTo>
                    <a:pt x="116" y="3"/>
                  </a:lnTo>
                  <a:lnTo>
                    <a:pt x="136" y="10"/>
                  </a:lnTo>
                  <a:lnTo>
                    <a:pt x="155" y="21"/>
                  </a:lnTo>
                  <a:lnTo>
                    <a:pt x="169" y="36"/>
                  </a:lnTo>
                  <a:lnTo>
                    <a:pt x="180" y="53"/>
                  </a:lnTo>
                  <a:lnTo>
                    <a:pt x="188" y="74"/>
                  </a:lnTo>
                  <a:lnTo>
                    <a:pt x="190" y="95"/>
                  </a:lnTo>
                  <a:lnTo>
                    <a:pt x="188" y="118"/>
                  </a:lnTo>
                  <a:lnTo>
                    <a:pt x="180" y="137"/>
                  </a:lnTo>
                  <a:lnTo>
                    <a:pt x="169" y="155"/>
                  </a:lnTo>
                  <a:lnTo>
                    <a:pt x="155" y="170"/>
                  </a:lnTo>
                  <a:lnTo>
                    <a:pt x="136" y="181"/>
                  </a:lnTo>
                  <a:lnTo>
                    <a:pt x="116" y="188"/>
                  </a:lnTo>
                  <a:lnTo>
                    <a:pt x="95" y="190"/>
                  </a:lnTo>
                  <a:lnTo>
                    <a:pt x="73" y="188"/>
                  </a:lnTo>
                  <a:lnTo>
                    <a:pt x="53" y="181"/>
                  </a:lnTo>
                  <a:lnTo>
                    <a:pt x="35" y="170"/>
                  </a:lnTo>
                  <a:lnTo>
                    <a:pt x="20" y="155"/>
                  </a:lnTo>
                  <a:lnTo>
                    <a:pt x="9" y="137"/>
                  </a:lnTo>
                  <a:lnTo>
                    <a:pt x="2" y="118"/>
                  </a:lnTo>
                  <a:lnTo>
                    <a:pt x="0" y="95"/>
                  </a:lnTo>
                  <a:lnTo>
                    <a:pt x="2" y="74"/>
                  </a:lnTo>
                  <a:lnTo>
                    <a:pt x="9" y="53"/>
                  </a:lnTo>
                  <a:lnTo>
                    <a:pt x="20" y="36"/>
                  </a:lnTo>
                  <a:lnTo>
                    <a:pt x="35" y="21"/>
                  </a:lnTo>
                  <a:lnTo>
                    <a:pt x="53" y="10"/>
                  </a:lnTo>
                  <a:lnTo>
                    <a:pt x="73" y="3"/>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308" name="Freeform 26">
              <a:extLst>
                <a:ext uri="{FF2B5EF4-FFF2-40B4-BE49-F238E27FC236}">
                  <a16:creationId xmlns:a16="http://schemas.microsoft.com/office/drawing/2014/main" id="{F1C34E5D-E3AB-479F-885E-40EE4E808E46}"/>
                </a:ext>
              </a:extLst>
            </p:cNvPr>
            <p:cNvSpPr>
              <a:spLocks/>
            </p:cNvSpPr>
            <p:nvPr/>
          </p:nvSpPr>
          <p:spPr bwMode="auto">
            <a:xfrm>
              <a:off x="8660606" y="1710746"/>
              <a:ext cx="203200" cy="201613"/>
            </a:xfrm>
            <a:custGeom>
              <a:avLst/>
              <a:gdLst>
                <a:gd name="T0" fmla="*/ 127 w 255"/>
                <a:gd name="T1" fmla="*/ 0 h 254"/>
                <a:gd name="T2" fmla="*/ 152 w 255"/>
                <a:gd name="T3" fmla="*/ 2 h 254"/>
                <a:gd name="T4" fmla="*/ 177 w 255"/>
                <a:gd name="T5" fmla="*/ 10 h 254"/>
                <a:gd name="T6" fmla="*/ 198 w 255"/>
                <a:gd name="T7" fmla="*/ 21 h 254"/>
                <a:gd name="T8" fmla="*/ 218 w 255"/>
                <a:gd name="T9" fmla="*/ 37 h 254"/>
                <a:gd name="T10" fmla="*/ 233 w 255"/>
                <a:gd name="T11" fmla="*/ 56 h 254"/>
                <a:gd name="T12" fmla="*/ 244 w 255"/>
                <a:gd name="T13" fmla="*/ 78 h 254"/>
                <a:gd name="T14" fmla="*/ 252 w 255"/>
                <a:gd name="T15" fmla="*/ 102 h 254"/>
                <a:gd name="T16" fmla="*/ 255 w 255"/>
                <a:gd name="T17" fmla="*/ 127 h 254"/>
                <a:gd name="T18" fmla="*/ 252 w 255"/>
                <a:gd name="T19" fmla="*/ 153 h 254"/>
                <a:gd name="T20" fmla="*/ 244 w 255"/>
                <a:gd name="T21" fmla="*/ 176 h 254"/>
                <a:gd name="T22" fmla="*/ 233 w 255"/>
                <a:gd name="T23" fmla="*/ 199 h 254"/>
                <a:gd name="T24" fmla="*/ 218 w 255"/>
                <a:gd name="T25" fmla="*/ 217 h 254"/>
                <a:gd name="T26" fmla="*/ 198 w 255"/>
                <a:gd name="T27" fmla="*/ 233 h 254"/>
                <a:gd name="T28" fmla="*/ 177 w 255"/>
                <a:gd name="T29" fmla="*/ 245 h 254"/>
                <a:gd name="T30" fmla="*/ 152 w 255"/>
                <a:gd name="T31" fmla="*/ 252 h 254"/>
                <a:gd name="T32" fmla="*/ 127 w 255"/>
                <a:gd name="T33" fmla="*/ 254 h 254"/>
                <a:gd name="T34" fmla="*/ 101 w 255"/>
                <a:gd name="T35" fmla="*/ 252 h 254"/>
                <a:gd name="T36" fmla="*/ 78 w 255"/>
                <a:gd name="T37" fmla="*/ 245 h 254"/>
                <a:gd name="T38" fmla="*/ 55 w 255"/>
                <a:gd name="T39" fmla="*/ 233 h 254"/>
                <a:gd name="T40" fmla="*/ 37 w 255"/>
                <a:gd name="T41" fmla="*/ 217 h 254"/>
                <a:gd name="T42" fmla="*/ 21 w 255"/>
                <a:gd name="T43" fmla="*/ 199 h 254"/>
                <a:gd name="T44" fmla="*/ 9 w 255"/>
                <a:gd name="T45" fmla="*/ 176 h 254"/>
                <a:gd name="T46" fmla="*/ 2 w 255"/>
                <a:gd name="T47" fmla="*/ 153 h 254"/>
                <a:gd name="T48" fmla="*/ 0 w 255"/>
                <a:gd name="T49" fmla="*/ 127 h 254"/>
                <a:gd name="T50" fmla="*/ 2 w 255"/>
                <a:gd name="T51" fmla="*/ 102 h 254"/>
                <a:gd name="T52" fmla="*/ 9 w 255"/>
                <a:gd name="T53" fmla="*/ 78 h 254"/>
                <a:gd name="T54" fmla="*/ 21 w 255"/>
                <a:gd name="T55" fmla="*/ 56 h 254"/>
                <a:gd name="T56" fmla="*/ 37 w 255"/>
                <a:gd name="T57" fmla="*/ 37 h 254"/>
                <a:gd name="T58" fmla="*/ 55 w 255"/>
                <a:gd name="T59" fmla="*/ 21 h 254"/>
                <a:gd name="T60" fmla="*/ 78 w 255"/>
                <a:gd name="T61" fmla="*/ 10 h 254"/>
                <a:gd name="T62" fmla="*/ 101 w 255"/>
                <a:gd name="T63" fmla="*/ 2 h 254"/>
                <a:gd name="T64" fmla="*/ 127 w 255"/>
                <a:gd name="T6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5" h="254">
                  <a:moveTo>
                    <a:pt x="127" y="0"/>
                  </a:moveTo>
                  <a:lnTo>
                    <a:pt x="152" y="2"/>
                  </a:lnTo>
                  <a:lnTo>
                    <a:pt x="177" y="10"/>
                  </a:lnTo>
                  <a:lnTo>
                    <a:pt x="198" y="21"/>
                  </a:lnTo>
                  <a:lnTo>
                    <a:pt x="218" y="37"/>
                  </a:lnTo>
                  <a:lnTo>
                    <a:pt x="233" y="56"/>
                  </a:lnTo>
                  <a:lnTo>
                    <a:pt x="244" y="78"/>
                  </a:lnTo>
                  <a:lnTo>
                    <a:pt x="252" y="102"/>
                  </a:lnTo>
                  <a:lnTo>
                    <a:pt x="255" y="127"/>
                  </a:lnTo>
                  <a:lnTo>
                    <a:pt x="252" y="153"/>
                  </a:lnTo>
                  <a:lnTo>
                    <a:pt x="244" y="176"/>
                  </a:lnTo>
                  <a:lnTo>
                    <a:pt x="233" y="199"/>
                  </a:lnTo>
                  <a:lnTo>
                    <a:pt x="218" y="217"/>
                  </a:lnTo>
                  <a:lnTo>
                    <a:pt x="198" y="233"/>
                  </a:lnTo>
                  <a:lnTo>
                    <a:pt x="177" y="245"/>
                  </a:lnTo>
                  <a:lnTo>
                    <a:pt x="152" y="252"/>
                  </a:lnTo>
                  <a:lnTo>
                    <a:pt x="127" y="254"/>
                  </a:lnTo>
                  <a:lnTo>
                    <a:pt x="101" y="252"/>
                  </a:lnTo>
                  <a:lnTo>
                    <a:pt x="78" y="245"/>
                  </a:lnTo>
                  <a:lnTo>
                    <a:pt x="55" y="233"/>
                  </a:lnTo>
                  <a:lnTo>
                    <a:pt x="37" y="217"/>
                  </a:lnTo>
                  <a:lnTo>
                    <a:pt x="21" y="199"/>
                  </a:lnTo>
                  <a:lnTo>
                    <a:pt x="9" y="176"/>
                  </a:lnTo>
                  <a:lnTo>
                    <a:pt x="2" y="153"/>
                  </a:lnTo>
                  <a:lnTo>
                    <a:pt x="0" y="127"/>
                  </a:lnTo>
                  <a:lnTo>
                    <a:pt x="2" y="102"/>
                  </a:lnTo>
                  <a:lnTo>
                    <a:pt x="9" y="78"/>
                  </a:lnTo>
                  <a:lnTo>
                    <a:pt x="21" y="56"/>
                  </a:lnTo>
                  <a:lnTo>
                    <a:pt x="37" y="37"/>
                  </a:lnTo>
                  <a:lnTo>
                    <a:pt x="55" y="21"/>
                  </a:lnTo>
                  <a:lnTo>
                    <a:pt x="78" y="10"/>
                  </a:lnTo>
                  <a:lnTo>
                    <a:pt x="101" y="2"/>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309" name="Freeform 27">
              <a:extLst>
                <a:ext uri="{FF2B5EF4-FFF2-40B4-BE49-F238E27FC236}">
                  <a16:creationId xmlns:a16="http://schemas.microsoft.com/office/drawing/2014/main" id="{376376F1-B956-4AE3-B8A0-FECF2D3AC85B}"/>
                </a:ext>
              </a:extLst>
            </p:cNvPr>
            <p:cNvSpPr>
              <a:spLocks noEditPoints="1"/>
            </p:cNvSpPr>
            <p:nvPr/>
          </p:nvSpPr>
          <p:spPr bwMode="auto">
            <a:xfrm>
              <a:off x="7850981" y="1064634"/>
              <a:ext cx="2168525" cy="2790825"/>
            </a:xfrm>
            <a:custGeom>
              <a:avLst/>
              <a:gdLst>
                <a:gd name="T0" fmla="*/ 1454 w 2732"/>
                <a:gd name="T1" fmla="*/ 1396 h 3516"/>
                <a:gd name="T2" fmla="*/ 1325 w 2732"/>
                <a:gd name="T3" fmla="*/ 1474 h 3516"/>
                <a:gd name="T4" fmla="*/ 1324 w 2732"/>
                <a:gd name="T5" fmla="*/ 1571 h 3516"/>
                <a:gd name="T6" fmla="*/ 1346 w 2732"/>
                <a:gd name="T7" fmla="*/ 1684 h 3516"/>
                <a:gd name="T8" fmla="*/ 1397 w 2732"/>
                <a:gd name="T9" fmla="*/ 1763 h 3516"/>
                <a:gd name="T10" fmla="*/ 1534 w 2732"/>
                <a:gd name="T11" fmla="*/ 1770 h 3516"/>
                <a:gd name="T12" fmla="*/ 1668 w 2732"/>
                <a:gd name="T13" fmla="*/ 1798 h 3516"/>
                <a:gd name="T14" fmla="*/ 1738 w 2732"/>
                <a:gd name="T15" fmla="*/ 1736 h 3516"/>
                <a:gd name="T16" fmla="*/ 1788 w 2732"/>
                <a:gd name="T17" fmla="*/ 1632 h 3516"/>
                <a:gd name="T18" fmla="*/ 1813 w 2732"/>
                <a:gd name="T19" fmla="*/ 1538 h 3516"/>
                <a:gd name="T20" fmla="*/ 1708 w 2732"/>
                <a:gd name="T21" fmla="*/ 1429 h 3516"/>
                <a:gd name="T22" fmla="*/ 1638 w 2732"/>
                <a:gd name="T23" fmla="*/ 1330 h 3516"/>
                <a:gd name="T24" fmla="*/ 1546 w 2732"/>
                <a:gd name="T25" fmla="*/ 1319 h 3516"/>
                <a:gd name="T26" fmla="*/ 1818 w 2732"/>
                <a:gd name="T27" fmla="*/ 792 h 3516"/>
                <a:gd name="T28" fmla="*/ 1706 w 2732"/>
                <a:gd name="T29" fmla="*/ 857 h 3516"/>
                <a:gd name="T30" fmla="*/ 1701 w 2732"/>
                <a:gd name="T31" fmla="*/ 1057 h 3516"/>
                <a:gd name="T32" fmla="*/ 1676 w 2732"/>
                <a:gd name="T33" fmla="*/ 1215 h 3516"/>
                <a:gd name="T34" fmla="*/ 1750 w 2732"/>
                <a:gd name="T35" fmla="*/ 1311 h 3516"/>
                <a:gd name="T36" fmla="*/ 1909 w 2732"/>
                <a:gd name="T37" fmla="*/ 1326 h 3516"/>
                <a:gd name="T38" fmla="*/ 2103 w 2732"/>
                <a:gd name="T39" fmla="*/ 1373 h 3516"/>
                <a:gd name="T40" fmla="*/ 2195 w 2732"/>
                <a:gd name="T41" fmla="*/ 1282 h 3516"/>
                <a:gd name="T42" fmla="*/ 2281 w 2732"/>
                <a:gd name="T43" fmla="*/ 1157 h 3516"/>
                <a:gd name="T44" fmla="*/ 2305 w 2732"/>
                <a:gd name="T45" fmla="*/ 1035 h 3516"/>
                <a:gd name="T46" fmla="*/ 2185 w 2732"/>
                <a:gd name="T47" fmla="*/ 901 h 3516"/>
                <a:gd name="T48" fmla="*/ 2085 w 2732"/>
                <a:gd name="T49" fmla="*/ 749 h 3516"/>
                <a:gd name="T50" fmla="*/ 1961 w 2732"/>
                <a:gd name="T51" fmla="*/ 741 h 3516"/>
                <a:gd name="T52" fmla="*/ 1123 w 2732"/>
                <a:gd name="T53" fmla="*/ 581 h 3516"/>
                <a:gd name="T54" fmla="*/ 963 w 2732"/>
                <a:gd name="T55" fmla="*/ 529 h 3516"/>
                <a:gd name="T56" fmla="*/ 852 w 2732"/>
                <a:gd name="T57" fmla="*/ 733 h 3516"/>
                <a:gd name="T58" fmla="*/ 698 w 2732"/>
                <a:gd name="T59" fmla="*/ 905 h 3516"/>
                <a:gd name="T60" fmla="*/ 799 w 2732"/>
                <a:gd name="T61" fmla="*/ 1039 h 3516"/>
                <a:gd name="T62" fmla="*/ 812 w 2732"/>
                <a:gd name="T63" fmla="*/ 1243 h 3516"/>
                <a:gd name="T64" fmla="*/ 957 w 2732"/>
                <a:gd name="T65" fmla="*/ 1316 h 3516"/>
                <a:gd name="T66" fmla="*/ 1135 w 2732"/>
                <a:gd name="T67" fmla="*/ 1388 h 3516"/>
                <a:gd name="T68" fmla="*/ 1285 w 2732"/>
                <a:gd name="T69" fmla="*/ 1350 h 3516"/>
                <a:gd name="T70" fmla="*/ 1457 w 2732"/>
                <a:gd name="T71" fmla="*/ 1255 h 3516"/>
                <a:gd name="T72" fmla="*/ 1545 w 2732"/>
                <a:gd name="T73" fmla="*/ 1129 h 3516"/>
                <a:gd name="T74" fmla="*/ 1579 w 2732"/>
                <a:gd name="T75" fmla="*/ 935 h 3516"/>
                <a:gd name="T76" fmla="*/ 1565 w 2732"/>
                <a:gd name="T77" fmla="*/ 781 h 3516"/>
                <a:gd name="T78" fmla="*/ 1436 w 2732"/>
                <a:gd name="T79" fmla="*/ 638 h 3516"/>
                <a:gd name="T80" fmla="*/ 1320 w 2732"/>
                <a:gd name="T81" fmla="*/ 525 h 3516"/>
                <a:gd name="T82" fmla="*/ 1728 w 2732"/>
                <a:gd name="T83" fmla="*/ 44 h 3516"/>
                <a:gd name="T84" fmla="*/ 2247 w 2732"/>
                <a:gd name="T85" fmla="*/ 301 h 3516"/>
                <a:gd name="T86" fmla="*/ 2548 w 2732"/>
                <a:gd name="T87" fmla="*/ 620 h 3516"/>
                <a:gd name="T88" fmla="*/ 2722 w 2732"/>
                <a:gd name="T89" fmla="*/ 1126 h 3516"/>
                <a:gd name="T90" fmla="*/ 2645 w 2732"/>
                <a:gd name="T91" fmla="*/ 1679 h 3516"/>
                <a:gd name="T92" fmla="*/ 2366 w 2732"/>
                <a:gd name="T93" fmla="*/ 2123 h 3516"/>
                <a:gd name="T94" fmla="*/ 2243 w 2732"/>
                <a:gd name="T95" fmla="*/ 2519 h 3516"/>
                <a:gd name="T96" fmla="*/ 1369 w 2732"/>
                <a:gd name="T97" fmla="*/ 3510 h 3516"/>
                <a:gd name="T98" fmla="*/ 1287 w 2732"/>
                <a:gd name="T99" fmla="*/ 3436 h 3516"/>
                <a:gd name="T100" fmla="*/ 1116 w 2732"/>
                <a:gd name="T101" fmla="*/ 3054 h 3516"/>
                <a:gd name="T102" fmla="*/ 892 w 2732"/>
                <a:gd name="T103" fmla="*/ 2879 h 3516"/>
                <a:gd name="T104" fmla="*/ 526 w 2732"/>
                <a:gd name="T105" fmla="*/ 2907 h 3516"/>
                <a:gd name="T106" fmla="*/ 301 w 2732"/>
                <a:gd name="T107" fmla="*/ 2801 h 3516"/>
                <a:gd name="T108" fmla="*/ 234 w 2732"/>
                <a:gd name="T109" fmla="*/ 2383 h 3516"/>
                <a:gd name="T110" fmla="*/ 79 w 2732"/>
                <a:gd name="T111" fmla="*/ 2081 h 3516"/>
                <a:gd name="T112" fmla="*/ 10 w 2732"/>
                <a:gd name="T113" fmla="*/ 1908 h 3516"/>
                <a:gd name="T114" fmla="*/ 123 w 2732"/>
                <a:gd name="T115" fmla="*/ 1677 h 3516"/>
                <a:gd name="T116" fmla="*/ 203 w 2732"/>
                <a:gd name="T117" fmla="*/ 1461 h 3516"/>
                <a:gd name="T118" fmla="*/ 162 w 2732"/>
                <a:gd name="T119" fmla="*/ 954 h 3516"/>
                <a:gd name="T120" fmla="*/ 353 w 2732"/>
                <a:gd name="T121" fmla="*/ 495 h 3516"/>
                <a:gd name="T122" fmla="*/ 931 w 2732"/>
                <a:gd name="T123" fmla="*/ 91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2" h="3516">
                  <a:moveTo>
                    <a:pt x="1539" y="1316"/>
                  </a:moveTo>
                  <a:lnTo>
                    <a:pt x="1530" y="1317"/>
                  </a:lnTo>
                  <a:lnTo>
                    <a:pt x="1461" y="1335"/>
                  </a:lnTo>
                  <a:lnTo>
                    <a:pt x="1452" y="1339"/>
                  </a:lnTo>
                  <a:lnTo>
                    <a:pt x="1447" y="1345"/>
                  </a:lnTo>
                  <a:lnTo>
                    <a:pt x="1445" y="1353"/>
                  </a:lnTo>
                  <a:lnTo>
                    <a:pt x="1445" y="1363"/>
                  </a:lnTo>
                  <a:lnTo>
                    <a:pt x="1454" y="1396"/>
                  </a:lnTo>
                  <a:lnTo>
                    <a:pt x="1436" y="1407"/>
                  </a:lnTo>
                  <a:lnTo>
                    <a:pt x="1420" y="1420"/>
                  </a:lnTo>
                  <a:lnTo>
                    <a:pt x="1392" y="1403"/>
                  </a:lnTo>
                  <a:lnTo>
                    <a:pt x="1383" y="1401"/>
                  </a:lnTo>
                  <a:lnTo>
                    <a:pt x="1374" y="1401"/>
                  </a:lnTo>
                  <a:lnTo>
                    <a:pt x="1367" y="1405"/>
                  </a:lnTo>
                  <a:lnTo>
                    <a:pt x="1361" y="1412"/>
                  </a:lnTo>
                  <a:lnTo>
                    <a:pt x="1325" y="1474"/>
                  </a:lnTo>
                  <a:lnTo>
                    <a:pt x="1322" y="1482"/>
                  </a:lnTo>
                  <a:lnTo>
                    <a:pt x="1323" y="1491"/>
                  </a:lnTo>
                  <a:lnTo>
                    <a:pt x="1326" y="1498"/>
                  </a:lnTo>
                  <a:lnTo>
                    <a:pt x="1333" y="1504"/>
                  </a:lnTo>
                  <a:lnTo>
                    <a:pt x="1363" y="1522"/>
                  </a:lnTo>
                  <a:lnTo>
                    <a:pt x="1359" y="1542"/>
                  </a:lnTo>
                  <a:lnTo>
                    <a:pt x="1357" y="1563"/>
                  </a:lnTo>
                  <a:lnTo>
                    <a:pt x="1324" y="1571"/>
                  </a:lnTo>
                  <a:lnTo>
                    <a:pt x="1317" y="1575"/>
                  </a:lnTo>
                  <a:lnTo>
                    <a:pt x="1311" y="1582"/>
                  </a:lnTo>
                  <a:lnTo>
                    <a:pt x="1308" y="1590"/>
                  </a:lnTo>
                  <a:lnTo>
                    <a:pt x="1308" y="1599"/>
                  </a:lnTo>
                  <a:lnTo>
                    <a:pt x="1327" y="1668"/>
                  </a:lnTo>
                  <a:lnTo>
                    <a:pt x="1332" y="1676"/>
                  </a:lnTo>
                  <a:lnTo>
                    <a:pt x="1338" y="1681"/>
                  </a:lnTo>
                  <a:lnTo>
                    <a:pt x="1346" y="1684"/>
                  </a:lnTo>
                  <a:lnTo>
                    <a:pt x="1354" y="1683"/>
                  </a:lnTo>
                  <a:lnTo>
                    <a:pt x="1387" y="1675"/>
                  </a:lnTo>
                  <a:lnTo>
                    <a:pt x="1399" y="1692"/>
                  </a:lnTo>
                  <a:lnTo>
                    <a:pt x="1413" y="1708"/>
                  </a:lnTo>
                  <a:lnTo>
                    <a:pt x="1396" y="1738"/>
                  </a:lnTo>
                  <a:lnTo>
                    <a:pt x="1393" y="1746"/>
                  </a:lnTo>
                  <a:lnTo>
                    <a:pt x="1394" y="1755"/>
                  </a:lnTo>
                  <a:lnTo>
                    <a:pt x="1397" y="1763"/>
                  </a:lnTo>
                  <a:lnTo>
                    <a:pt x="1404" y="1768"/>
                  </a:lnTo>
                  <a:lnTo>
                    <a:pt x="1466" y="1804"/>
                  </a:lnTo>
                  <a:lnTo>
                    <a:pt x="1475" y="1806"/>
                  </a:lnTo>
                  <a:lnTo>
                    <a:pt x="1483" y="1806"/>
                  </a:lnTo>
                  <a:lnTo>
                    <a:pt x="1491" y="1802"/>
                  </a:lnTo>
                  <a:lnTo>
                    <a:pt x="1496" y="1796"/>
                  </a:lnTo>
                  <a:lnTo>
                    <a:pt x="1513" y="1766"/>
                  </a:lnTo>
                  <a:lnTo>
                    <a:pt x="1534" y="1770"/>
                  </a:lnTo>
                  <a:lnTo>
                    <a:pt x="1555" y="1771"/>
                  </a:lnTo>
                  <a:lnTo>
                    <a:pt x="1564" y="1804"/>
                  </a:lnTo>
                  <a:lnTo>
                    <a:pt x="1568" y="1813"/>
                  </a:lnTo>
                  <a:lnTo>
                    <a:pt x="1574" y="1818"/>
                  </a:lnTo>
                  <a:lnTo>
                    <a:pt x="1582" y="1821"/>
                  </a:lnTo>
                  <a:lnTo>
                    <a:pt x="1591" y="1820"/>
                  </a:lnTo>
                  <a:lnTo>
                    <a:pt x="1660" y="1802"/>
                  </a:lnTo>
                  <a:lnTo>
                    <a:pt x="1668" y="1798"/>
                  </a:lnTo>
                  <a:lnTo>
                    <a:pt x="1674" y="1791"/>
                  </a:lnTo>
                  <a:lnTo>
                    <a:pt x="1677" y="1783"/>
                  </a:lnTo>
                  <a:lnTo>
                    <a:pt x="1676" y="1774"/>
                  </a:lnTo>
                  <a:lnTo>
                    <a:pt x="1667" y="1741"/>
                  </a:lnTo>
                  <a:lnTo>
                    <a:pt x="1684" y="1729"/>
                  </a:lnTo>
                  <a:lnTo>
                    <a:pt x="1700" y="1717"/>
                  </a:lnTo>
                  <a:lnTo>
                    <a:pt x="1729" y="1734"/>
                  </a:lnTo>
                  <a:lnTo>
                    <a:pt x="1738" y="1736"/>
                  </a:lnTo>
                  <a:lnTo>
                    <a:pt x="1746" y="1736"/>
                  </a:lnTo>
                  <a:lnTo>
                    <a:pt x="1754" y="1732"/>
                  </a:lnTo>
                  <a:lnTo>
                    <a:pt x="1760" y="1725"/>
                  </a:lnTo>
                  <a:lnTo>
                    <a:pt x="1796" y="1663"/>
                  </a:lnTo>
                  <a:lnTo>
                    <a:pt x="1799" y="1655"/>
                  </a:lnTo>
                  <a:lnTo>
                    <a:pt x="1798" y="1646"/>
                  </a:lnTo>
                  <a:lnTo>
                    <a:pt x="1794" y="1638"/>
                  </a:lnTo>
                  <a:lnTo>
                    <a:pt x="1788" y="1632"/>
                  </a:lnTo>
                  <a:lnTo>
                    <a:pt x="1758" y="1615"/>
                  </a:lnTo>
                  <a:lnTo>
                    <a:pt x="1762" y="1595"/>
                  </a:lnTo>
                  <a:lnTo>
                    <a:pt x="1763" y="1574"/>
                  </a:lnTo>
                  <a:lnTo>
                    <a:pt x="1797" y="1565"/>
                  </a:lnTo>
                  <a:lnTo>
                    <a:pt x="1804" y="1561"/>
                  </a:lnTo>
                  <a:lnTo>
                    <a:pt x="1810" y="1555"/>
                  </a:lnTo>
                  <a:lnTo>
                    <a:pt x="1813" y="1547"/>
                  </a:lnTo>
                  <a:lnTo>
                    <a:pt x="1813" y="1538"/>
                  </a:lnTo>
                  <a:lnTo>
                    <a:pt x="1793" y="1468"/>
                  </a:lnTo>
                  <a:lnTo>
                    <a:pt x="1790" y="1461"/>
                  </a:lnTo>
                  <a:lnTo>
                    <a:pt x="1784" y="1456"/>
                  </a:lnTo>
                  <a:lnTo>
                    <a:pt x="1775" y="1452"/>
                  </a:lnTo>
                  <a:lnTo>
                    <a:pt x="1767" y="1452"/>
                  </a:lnTo>
                  <a:lnTo>
                    <a:pt x="1734" y="1462"/>
                  </a:lnTo>
                  <a:lnTo>
                    <a:pt x="1722" y="1445"/>
                  </a:lnTo>
                  <a:lnTo>
                    <a:pt x="1708" y="1429"/>
                  </a:lnTo>
                  <a:lnTo>
                    <a:pt x="1725" y="1399"/>
                  </a:lnTo>
                  <a:lnTo>
                    <a:pt x="1728" y="1390"/>
                  </a:lnTo>
                  <a:lnTo>
                    <a:pt x="1727" y="1382"/>
                  </a:lnTo>
                  <a:lnTo>
                    <a:pt x="1724" y="1374"/>
                  </a:lnTo>
                  <a:lnTo>
                    <a:pt x="1717" y="1369"/>
                  </a:lnTo>
                  <a:lnTo>
                    <a:pt x="1654" y="1333"/>
                  </a:lnTo>
                  <a:lnTo>
                    <a:pt x="1647" y="1330"/>
                  </a:lnTo>
                  <a:lnTo>
                    <a:pt x="1638" y="1330"/>
                  </a:lnTo>
                  <a:lnTo>
                    <a:pt x="1630" y="1335"/>
                  </a:lnTo>
                  <a:lnTo>
                    <a:pt x="1625" y="1341"/>
                  </a:lnTo>
                  <a:lnTo>
                    <a:pt x="1607" y="1371"/>
                  </a:lnTo>
                  <a:lnTo>
                    <a:pt x="1587" y="1367"/>
                  </a:lnTo>
                  <a:lnTo>
                    <a:pt x="1566" y="1365"/>
                  </a:lnTo>
                  <a:lnTo>
                    <a:pt x="1557" y="1333"/>
                  </a:lnTo>
                  <a:lnTo>
                    <a:pt x="1553" y="1324"/>
                  </a:lnTo>
                  <a:lnTo>
                    <a:pt x="1546" y="1319"/>
                  </a:lnTo>
                  <a:lnTo>
                    <a:pt x="1539" y="1316"/>
                  </a:lnTo>
                  <a:close/>
                  <a:moveTo>
                    <a:pt x="1942" y="729"/>
                  </a:moveTo>
                  <a:lnTo>
                    <a:pt x="1930" y="731"/>
                  </a:lnTo>
                  <a:lnTo>
                    <a:pt x="1838" y="755"/>
                  </a:lnTo>
                  <a:lnTo>
                    <a:pt x="1829" y="760"/>
                  </a:lnTo>
                  <a:lnTo>
                    <a:pt x="1821" y="769"/>
                  </a:lnTo>
                  <a:lnTo>
                    <a:pt x="1817" y="780"/>
                  </a:lnTo>
                  <a:lnTo>
                    <a:pt x="1818" y="792"/>
                  </a:lnTo>
                  <a:lnTo>
                    <a:pt x="1830" y="835"/>
                  </a:lnTo>
                  <a:lnTo>
                    <a:pt x="1807" y="850"/>
                  </a:lnTo>
                  <a:lnTo>
                    <a:pt x="1786" y="869"/>
                  </a:lnTo>
                  <a:lnTo>
                    <a:pt x="1746" y="846"/>
                  </a:lnTo>
                  <a:lnTo>
                    <a:pt x="1736" y="843"/>
                  </a:lnTo>
                  <a:lnTo>
                    <a:pt x="1724" y="843"/>
                  </a:lnTo>
                  <a:lnTo>
                    <a:pt x="1714" y="848"/>
                  </a:lnTo>
                  <a:lnTo>
                    <a:pt x="1706" y="857"/>
                  </a:lnTo>
                  <a:lnTo>
                    <a:pt x="1659" y="939"/>
                  </a:lnTo>
                  <a:lnTo>
                    <a:pt x="1655" y="950"/>
                  </a:lnTo>
                  <a:lnTo>
                    <a:pt x="1655" y="962"/>
                  </a:lnTo>
                  <a:lnTo>
                    <a:pt x="1661" y="972"/>
                  </a:lnTo>
                  <a:lnTo>
                    <a:pt x="1669" y="980"/>
                  </a:lnTo>
                  <a:lnTo>
                    <a:pt x="1709" y="1002"/>
                  </a:lnTo>
                  <a:lnTo>
                    <a:pt x="1704" y="1030"/>
                  </a:lnTo>
                  <a:lnTo>
                    <a:pt x="1701" y="1057"/>
                  </a:lnTo>
                  <a:lnTo>
                    <a:pt x="1658" y="1068"/>
                  </a:lnTo>
                  <a:lnTo>
                    <a:pt x="1647" y="1074"/>
                  </a:lnTo>
                  <a:lnTo>
                    <a:pt x="1639" y="1082"/>
                  </a:lnTo>
                  <a:lnTo>
                    <a:pt x="1636" y="1093"/>
                  </a:lnTo>
                  <a:lnTo>
                    <a:pt x="1637" y="1105"/>
                  </a:lnTo>
                  <a:lnTo>
                    <a:pt x="1662" y="1197"/>
                  </a:lnTo>
                  <a:lnTo>
                    <a:pt x="1667" y="1208"/>
                  </a:lnTo>
                  <a:lnTo>
                    <a:pt x="1676" y="1215"/>
                  </a:lnTo>
                  <a:lnTo>
                    <a:pt x="1686" y="1218"/>
                  </a:lnTo>
                  <a:lnTo>
                    <a:pt x="1698" y="1217"/>
                  </a:lnTo>
                  <a:lnTo>
                    <a:pt x="1741" y="1205"/>
                  </a:lnTo>
                  <a:lnTo>
                    <a:pt x="1757" y="1228"/>
                  </a:lnTo>
                  <a:lnTo>
                    <a:pt x="1775" y="1249"/>
                  </a:lnTo>
                  <a:lnTo>
                    <a:pt x="1753" y="1289"/>
                  </a:lnTo>
                  <a:lnTo>
                    <a:pt x="1748" y="1299"/>
                  </a:lnTo>
                  <a:lnTo>
                    <a:pt x="1750" y="1311"/>
                  </a:lnTo>
                  <a:lnTo>
                    <a:pt x="1755" y="1321"/>
                  </a:lnTo>
                  <a:lnTo>
                    <a:pt x="1763" y="1329"/>
                  </a:lnTo>
                  <a:lnTo>
                    <a:pt x="1846" y="1376"/>
                  </a:lnTo>
                  <a:lnTo>
                    <a:pt x="1856" y="1381"/>
                  </a:lnTo>
                  <a:lnTo>
                    <a:pt x="1868" y="1380"/>
                  </a:lnTo>
                  <a:lnTo>
                    <a:pt x="1878" y="1374"/>
                  </a:lnTo>
                  <a:lnTo>
                    <a:pt x="1886" y="1366"/>
                  </a:lnTo>
                  <a:lnTo>
                    <a:pt x="1909" y="1326"/>
                  </a:lnTo>
                  <a:lnTo>
                    <a:pt x="1936" y="1332"/>
                  </a:lnTo>
                  <a:lnTo>
                    <a:pt x="1963" y="1334"/>
                  </a:lnTo>
                  <a:lnTo>
                    <a:pt x="1975" y="1378"/>
                  </a:lnTo>
                  <a:lnTo>
                    <a:pt x="1980" y="1388"/>
                  </a:lnTo>
                  <a:lnTo>
                    <a:pt x="1989" y="1396"/>
                  </a:lnTo>
                  <a:lnTo>
                    <a:pt x="2000" y="1399"/>
                  </a:lnTo>
                  <a:lnTo>
                    <a:pt x="2011" y="1398"/>
                  </a:lnTo>
                  <a:lnTo>
                    <a:pt x="2103" y="1373"/>
                  </a:lnTo>
                  <a:lnTo>
                    <a:pt x="2113" y="1368"/>
                  </a:lnTo>
                  <a:lnTo>
                    <a:pt x="2120" y="1360"/>
                  </a:lnTo>
                  <a:lnTo>
                    <a:pt x="2125" y="1350"/>
                  </a:lnTo>
                  <a:lnTo>
                    <a:pt x="2124" y="1338"/>
                  </a:lnTo>
                  <a:lnTo>
                    <a:pt x="2112" y="1294"/>
                  </a:lnTo>
                  <a:lnTo>
                    <a:pt x="2134" y="1278"/>
                  </a:lnTo>
                  <a:lnTo>
                    <a:pt x="2156" y="1260"/>
                  </a:lnTo>
                  <a:lnTo>
                    <a:pt x="2195" y="1282"/>
                  </a:lnTo>
                  <a:lnTo>
                    <a:pt x="2206" y="1287"/>
                  </a:lnTo>
                  <a:lnTo>
                    <a:pt x="2218" y="1286"/>
                  </a:lnTo>
                  <a:lnTo>
                    <a:pt x="2227" y="1280"/>
                  </a:lnTo>
                  <a:lnTo>
                    <a:pt x="2235" y="1272"/>
                  </a:lnTo>
                  <a:lnTo>
                    <a:pt x="2283" y="1189"/>
                  </a:lnTo>
                  <a:lnTo>
                    <a:pt x="2286" y="1179"/>
                  </a:lnTo>
                  <a:lnTo>
                    <a:pt x="2286" y="1167"/>
                  </a:lnTo>
                  <a:lnTo>
                    <a:pt x="2281" y="1157"/>
                  </a:lnTo>
                  <a:lnTo>
                    <a:pt x="2272" y="1150"/>
                  </a:lnTo>
                  <a:lnTo>
                    <a:pt x="2233" y="1126"/>
                  </a:lnTo>
                  <a:lnTo>
                    <a:pt x="2238" y="1099"/>
                  </a:lnTo>
                  <a:lnTo>
                    <a:pt x="2240" y="1072"/>
                  </a:lnTo>
                  <a:lnTo>
                    <a:pt x="2284" y="1060"/>
                  </a:lnTo>
                  <a:lnTo>
                    <a:pt x="2294" y="1055"/>
                  </a:lnTo>
                  <a:lnTo>
                    <a:pt x="2301" y="1046"/>
                  </a:lnTo>
                  <a:lnTo>
                    <a:pt x="2305" y="1035"/>
                  </a:lnTo>
                  <a:lnTo>
                    <a:pt x="2304" y="1024"/>
                  </a:lnTo>
                  <a:lnTo>
                    <a:pt x="2280" y="933"/>
                  </a:lnTo>
                  <a:lnTo>
                    <a:pt x="2274" y="922"/>
                  </a:lnTo>
                  <a:lnTo>
                    <a:pt x="2266" y="914"/>
                  </a:lnTo>
                  <a:lnTo>
                    <a:pt x="2255" y="910"/>
                  </a:lnTo>
                  <a:lnTo>
                    <a:pt x="2243" y="911"/>
                  </a:lnTo>
                  <a:lnTo>
                    <a:pt x="2199" y="923"/>
                  </a:lnTo>
                  <a:lnTo>
                    <a:pt x="2185" y="901"/>
                  </a:lnTo>
                  <a:lnTo>
                    <a:pt x="2166" y="879"/>
                  </a:lnTo>
                  <a:lnTo>
                    <a:pt x="2189" y="840"/>
                  </a:lnTo>
                  <a:lnTo>
                    <a:pt x="2193" y="829"/>
                  </a:lnTo>
                  <a:lnTo>
                    <a:pt x="2192" y="817"/>
                  </a:lnTo>
                  <a:lnTo>
                    <a:pt x="2187" y="808"/>
                  </a:lnTo>
                  <a:lnTo>
                    <a:pt x="2178" y="800"/>
                  </a:lnTo>
                  <a:lnTo>
                    <a:pt x="2096" y="752"/>
                  </a:lnTo>
                  <a:lnTo>
                    <a:pt x="2085" y="749"/>
                  </a:lnTo>
                  <a:lnTo>
                    <a:pt x="2073" y="750"/>
                  </a:lnTo>
                  <a:lnTo>
                    <a:pt x="2064" y="754"/>
                  </a:lnTo>
                  <a:lnTo>
                    <a:pt x="2055" y="763"/>
                  </a:lnTo>
                  <a:lnTo>
                    <a:pt x="2033" y="802"/>
                  </a:lnTo>
                  <a:lnTo>
                    <a:pt x="2006" y="797"/>
                  </a:lnTo>
                  <a:lnTo>
                    <a:pt x="1978" y="795"/>
                  </a:lnTo>
                  <a:lnTo>
                    <a:pt x="1967" y="751"/>
                  </a:lnTo>
                  <a:lnTo>
                    <a:pt x="1961" y="741"/>
                  </a:lnTo>
                  <a:lnTo>
                    <a:pt x="1953" y="734"/>
                  </a:lnTo>
                  <a:lnTo>
                    <a:pt x="1942" y="729"/>
                  </a:lnTo>
                  <a:close/>
                  <a:moveTo>
                    <a:pt x="1171" y="491"/>
                  </a:moveTo>
                  <a:lnTo>
                    <a:pt x="1160" y="494"/>
                  </a:lnTo>
                  <a:lnTo>
                    <a:pt x="1149" y="501"/>
                  </a:lnTo>
                  <a:lnTo>
                    <a:pt x="1141" y="510"/>
                  </a:lnTo>
                  <a:lnTo>
                    <a:pt x="1136" y="522"/>
                  </a:lnTo>
                  <a:lnTo>
                    <a:pt x="1123" y="581"/>
                  </a:lnTo>
                  <a:lnTo>
                    <a:pt x="1086" y="585"/>
                  </a:lnTo>
                  <a:lnTo>
                    <a:pt x="1050" y="594"/>
                  </a:lnTo>
                  <a:lnTo>
                    <a:pt x="1017" y="542"/>
                  </a:lnTo>
                  <a:lnTo>
                    <a:pt x="1009" y="533"/>
                  </a:lnTo>
                  <a:lnTo>
                    <a:pt x="998" y="526"/>
                  </a:lnTo>
                  <a:lnTo>
                    <a:pt x="986" y="523"/>
                  </a:lnTo>
                  <a:lnTo>
                    <a:pt x="975" y="524"/>
                  </a:lnTo>
                  <a:lnTo>
                    <a:pt x="963" y="529"/>
                  </a:lnTo>
                  <a:lnTo>
                    <a:pt x="855" y="598"/>
                  </a:lnTo>
                  <a:lnTo>
                    <a:pt x="845" y="605"/>
                  </a:lnTo>
                  <a:lnTo>
                    <a:pt x="840" y="616"/>
                  </a:lnTo>
                  <a:lnTo>
                    <a:pt x="837" y="628"/>
                  </a:lnTo>
                  <a:lnTo>
                    <a:pt x="838" y="641"/>
                  </a:lnTo>
                  <a:lnTo>
                    <a:pt x="843" y="652"/>
                  </a:lnTo>
                  <a:lnTo>
                    <a:pt x="875" y="704"/>
                  </a:lnTo>
                  <a:lnTo>
                    <a:pt x="852" y="733"/>
                  </a:lnTo>
                  <a:lnTo>
                    <a:pt x="833" y="764"/>
                  </a:lnTo>
                  <a:lnTo>
                    <a:pt x="774" y="751"/>
                  </a:lnTo>
                  <a:lnTo>
                    <a:pt x="761" y="750"/>
                  </a:lnTo>
                  <a:lnTo>
                    <a:pt x="749" y="753"/>
                  </a:lnTo>
                  <a:lnTo>
                    <a:pt x="739" y="759"/>
                  </a:lnTo>
                  <a:lnTo>
                    <a:pt x="731" y="769"/>
                  </a:lnTo>
                  <a:lnTo>
                    <a:pt x="726" y="781"/>
                  </a:lnTo>
                  <a:lnTo>
                    <a:pt x="698" y="905"/>
                  </a:lnTo>
                  <a:lnTo>
                    <a:pt x="697" y="918"/>
                  </a:lnTo>
                  <a:lnTo>
                    <a:pt x="700" y="929"/>
                  </a:lnTo>
                  <a:lnTo>
                    <a:pt x="706" y="939"/>
                  </a:lnTo>
                  <a:lnTo>
                    <a:pt x="716" y="948"/>
                  </a:lnTo>
                  <a:lnTo>
                    <a:pt x="728" y="952"/>
                  </a:lnTo>
                  <a:lnTo>
                    <a:pt x="787" y="966"/>
                  </a:lnTo>
                  <a:lnTo>
                    <a:pt x="791" y="1002"/>
                  </a:lnTo>
                  <a:lnTo>
                    <a:pt x="799" y="1039"/>
                  </a:lnTo>
                  <a:lnTo>
                    <a:pt x="748" y="1071"/>
                  </a:lnTo>
                  <a:lnTo>
                    <a:pt x="739" y="1079"/>
                  </a:lnTo>
                  <a:lnTo>
                    <a:pt x="732" y="1090"/>
                  </a:lnTo>
                  <a:lnTo>
                    <a:pt x="730" y="1102"/>
                  </a:lnTo>
                  <a:lnTo>
                    <a:pt x="731" y="1113"/>
                  </a:lnTo>
                  <a:lnTo>
                    <a:pt x="735" y="1125"/>
                  </a:lnTo>
                  <a:lnTo>
                    <a:pt x="804" y="1233"/>
                  </a:lnTo>
                  <a:lnTo>
                    <a:pt x="812" y="1243"/>
                  </a:lnTo>
                  <a:lnTo>
                    <a:pt x="822" y="1249"/>
                  </a:lnTo>
                  <a:lnTo>
                    <a:pt x="834" y="1251"/>
                  </a:lnTo>
                  <a:lnTo>
                    <a:pt x="846" y="1250"/>
                  </a:lnTo>
                  <a:lnTo>
                    <a:pt x="858" y="1246"/>
                  </a:lnTo>
                  <a:lnTo>
                    <a:pt x="910" y="1213"/>
                  </a:lnTo>
                  <a:lnTo>
                    <a:pt x="938" y="1236"/>
                  </a:lnTo>
                  <a:lnTo>
                    <a:pt x="969" y="1256"/>
                  </a:lnTo>
                  <a:lnTo>
                    <a:pt x="957" y="1316"/>
                  </a:lnTo>
                  <a:lnTo>
                    <a:pt x="955" y="1327"/>
                  </a:lnTo>
                  <a:lnTo>
                    <a:pt x="959" y="1340"/>
                  </a:lnTo>
                  <a:lnTo>
                    <a:pt x="965" y="1350"/>
                  </a:lnTo>
                  <a:lnTo>
                    <a:pt x="975" y="1357"/>
                  </a:lnTo>
                  <a:lnTo>
                    <a:pt x="986" y="1363"/>
                  </a:lnTo>
                  <a:lnTo>
                    <a:pt x="1110" y="1390"/>
                  </a:lnTo>
                  <a:lnTo>
                    <a:pt x="1123" y="1391"/>
                  </a:lnTo>
                  <a:lnTo>
                    <a:pt x="1135" y="1388"/>
                  </a:lnTo>
                  <a:lnTo>
                    <a:pt x="1145" y="1382"/>
                  </a:lnTo>
                  <a:lnTo>
                    <a:pt x="1153" y="1372"/>
                  </a:lnTo>
                  <a:lnTo>
                    <a:pt x="1157" y="1360"/>
                  </a:lnTo>
                  <a:lnTo>
                    <a:pt x="1171" y="1302"/>
                  </a:lnTo>
                  <a:lnTo>
                    <a:pt x="1208" y="1297"/>
                  </a:lnTo>
                  <a:lnTo>
                    <a:pt x="1244" y="1289"/>
                  </a:lnTo>
                  <a:lnTo>
                    <a:pt x="1276" y="1340"/>
                  </a:lnTo>
                  <a:lnTo>
                    <a:pt x="1285" y="1350"/>
                  </a:lnTo>
                  <a:lnTo>
                    <a:pt x="1295" y="1356"/>
                  </a:lnTo>
                  <a:lnTo>
                    <a:pt x="1307" y="1359"/>
                  </a:lnTo>
                  <a:lnTo>
                    <a:pt x="1319" y="1358"/>
                  </a:lnTo>
                  <a:lnTo>
                    <a:pt x="1331" y="1353"/>
                  </a:lnTo>
                  <a:lnTo>
                    <a:pt x="1439" y="1285"/>
                  </a:lnTo>
                  <a:lnTo>
                    <a:pt x="1448" y="1277"/>
                  </a:lnTo>
                  <a:lnTo>
                    <a:pt x="1455" y="1266"/>
                  </a:lnTo>
                  <a:lnTo>
                    <a:pt x="1457" y="1255"/>
                  </a:lnTo>
                  <a:lnTo>
                    <a:pt x="1456" y="1242"/>
                  </a:lnTo>
                  <a:lnTo>
                    <a:pt x="1451" y="1230"/>
                  </a:lnTo>
                  <a:lnTo>
                    <a:pt x="1418" y="1179"/>
                  </a:lnTo>
                  <a:lnTo>
                    <a:pt x="1442" y="1150"/>
                  </a:lnTo>
                  <a:lnTo>
                    <a:pt x="1461" y="1119"/>
                  </a:lnTo>
                  <a:lnTo>
                    <a:pt x="1521" y="1132"/>
                  </a:lnTo>
                  <a:lnTo>
                    <a:pt x="1534" y="1133"/>
                  </a:lnTo>
                  <a:lnTo>
                    <a:pt x="1545" y="1129"/>
                  </a:lnTo>
                  <a:lnTo>
                    <a:pt x="1555" y="1123"/>
                  </a:lnTo>
                  <a:lnTo>
                    <a:pt x="1564" y="1114"/>
                  </a:lnTo>
                  <a:lnTo>
                    <a:pt x="1568" y="1103"/>
                  </a:lnTo>
                  <a:lnTo>
                    <a:pt x="1596" y="978"/>
                  </a:lnTo>
                  <a:lnTo>
                    <a:pt x="1597" y="966"/>
                  </a:lnTo>
                  <a:lnTo>
                    <a:pt x="1594" y="953"/>
                  </a:lnTo>
                  <a:lnTo>
                    <a:pt x="1587" y="943"/>
                  </a:lnTo>
                  <a:lnTo>
                    <a:pt x="1579" y="935"/>
                  </a:lnTo>
                  <a:lnTo>
                    <a:pt x="1567" y="931"/>
                  </a:lnTo>
                  <a:lnTo>
                    <a:pt x="1507" y="917"/>
                  </a:lnTo>
                  <a:lnTo>
                    <a:pt x="1503" y="880"/>
                  </a:lnTo>
                  <a:lnTo>
                    <a:pt x="1494" y="844"/>
                  </a:lnTo>
                  <a:lnTo>
                    <a:pt x="1546" y="812"/>
                  </a:lnTo>
                  <a:lnTo>
                    <a:pt x="1555" y="803"/>
                  </a:lnTo>
                  <a:lnTo>
                    <a:pt x="1561" y="793"/>
                  </a:lnTo>
                  <a:lnTo>
                    <a:pt x="1565" y="781"/>
                  </a:lnTo>
                  <a:lnTo>
                    <a:pt x="1564" y="769"/>
                  </a:lnTo>
                  <a:lnTo>
                    <a:pt x="1558" y="757"/>
                  </a:lnTo>
                  <a:lnTo>
                    <a:pt x="1491" y="649"/>
                  </a:lnTo>
                  <a:lnTo>
                    <a:pt x="1482" y="640"/>
                  </a:lnTo>
                  <a:lnTo>
                    <a:pt x="1472" y="633"/>
                  </a:lnTo>
                  <a:lnTo>
                    <a:pt x="1460" y="631"/>
                  </a:lnTo>
                  <a:lnTo>
                    <a:pt x="1447" y="632"/>
                  </a:lnTo>
                  <a:lnTo>
                    <a:pt x="1436" y="638"/>
                  </a:lnTo>
                  <a:lnTo>
                    <a:pt x="1384" y="670"/>
                  </a:lnTo>
                  <a:lnTo>
                    <a:pt x="1355" y="646"/>
                  </a:lnTo>
                  <a:lnTo>
                    <a:pt x="1324" y="627"/>
                  </a:lnTo>
                  <a:lnTo>
                    <a:pt x="1338" y="567"/>
                  </a:lnTo>
                  <a:lnTo>
                    <a:pt x="1338" y="555"/>
                  </a:lnTo>
                  <a:lnTo>
                    <a:pt x="1335" y="543"/>
                  </a:lnTo>
                  <a:lnTo>
                    <a:pt x="1328" y="533"/>
                  </a:lnTo>
                  <a:lnTo>
                    <a:pt x="1320" y="525"/>
                  </a:lnTo>
                  <a:lnTo>
                    <a:pt x="1308" y="520"/>
                  </a:lnTo>
                  <a:lnTo>
                    <a:pt x="1183" y="492"/>
                  </a:lnTo>
                  <a:lnTo>
                    <a:pt x="1171" y="491"/>
                  </a:lnTo>
                  <a:close/>
                  <a:moveTo>
                    <a:pt x="1398" y="0"/>
                  </a:moveTo>
                  <a:lnTo>
                    <a:pt x="1484" y="3"/>
                  </a:lnTo>
                  <a:lnTo>
                    <a:pt x="1568" y="12"/>
                  </a:lnTo>
                  <a:lnTo>
                    <a:pt x="1650" y="26"/>
                  </a:lnTo>
                  <a:lnTo>
                    <a:pt x="1728" y="44"/>
                  </a:lnTo>
                  <a:lnTo>
                    <a:pt x="1804" y="66"/>
                  </a:lnTo>
                  <a:lnTo>
                    <a:pt x="1877" y="92"/>
                  </a:lnTo>
                  <a:lnTo>
                    <a:pt x="1947" y="122"/>
                  </a:lnTo>
                  <a:lnTo>
                    <a:pt x="2014" y="154"/>
                  </a:lnTo>
                  <a:lnTo>
                    <a:pt x="2078" y="188"/>
                  </a:lnTo>
                  <a:lnTo>
                    <a:pt x="2138" y="225"/>
                  </a:lnTo>
                  <a:lnTo>
                    <a:pt x="2194" y="262"/>
                  </a:lnTo>
                  <a:lnTo>
                    <a:pt x="2247" y="301"/>
                  </a:lnTo>
                  <a:lnTo>
                    <a:pt x="2296" y="339"/>
                  </a:lnTo>
                  <a:lnTo>
                    <a:pt x="2341" y="378"/>
                  </a:lnTo>
                  <a:lnTo>
                    <a:pt x="2381" y="416"/>
                  </a:lnTo>
                  <a:lnTo>
                    <a:pt x="2419" y="453"/>
                  </a:lnTo>
                  <a:lnTo>
                    <a:pt x="2451" y="488"/>
                  </a:lnTo>
                  <a:lnTo>
                    <a:pt x="2480" y="522"/>
                  </a:lnTo>
                  <a:lnTo>
                    <a:pt x="2515" y="569"/>
                  </a:lnTo>
                  <a:lnTo>
                    <a:pt x="2548" y="620"/>
                  </a:lnTo>
                  <a:lnTo>
                    <a:pt x="2579" y="675"/>
                  </a:lnTo>
                  <a:lnTo>
                    <a:pt x="2609" y="733"/>
                  </a:lnTo>
                  <a:lnTo>
                    <a:pt x="2636" y="794"/>
                  </a:lnTo>
                  <a:lnTo>
                    <a:pt x="2659" y="857"/>
                  </a:lnTo>
                  <a:lnTo>
                    <a:pt x="2680" y="922"/>
                  </a:lnTo>
                  <a:lnTo>
                    <a:pt x="2698" y="988"/>
                  </a:lnTo>
                  <a:lnTo>
                    <a:pt x="2712" y="1057"/>
                  </a:lnTo>
                  <a:lnTo>
                    <a:pt x="2722" y="1126"/>
                  </a:lnTo>
                  <a:lnTo>
                    <a:pt x="2730" y="1197"/>
                  </a:lnTo>
                  <a:lnTo>
                    <a:pt x="2732" y="1267"/>
                  </a:lnTo>
                  <a:lnTo>
                    <a:pt x="2730" y="1338"/>
                  </a:lnTo>
                  <a:lnTo>
                    <a:pt x="2723" y="1409"/>
                  </a:lnTo>
                  <a:lnTo>
                    <a:pt x="2711" y="1478"/>
                  </a:lnTo>
                  <a:lnTo>
                    <a:pt x="2694" y="1547"/>
                  </a:lnTo>
                  <a:lnTo>
                    <a:pt x="2673" y="1614"/>
                  </a:lnTo>
                  <a:lnTo>
                    <a:pt x="2645" y="1679"/>
                  </a:lnTo>
                  <a:lnTo>
                    <a:pt x="2612" y="1743"/>
                  </a:lnTo>
                  <a:lnTo>
                    <a:pt x="2574" y="1807"/>
                  </a:lnTo>
                  <a:lnTo>
                    <a:pt x="2531" y="1873"/>
                  </a:lnTo>
                  <a:lnTo>
                    <a:pt x="2486" y="1939"/>
                  </a:lnTo>
                  <a:lnTo>
                    <a:pt x="2455" y="1984"/>
                  </a:lnTo>
                  <a:lnTo>
                    <a:pt x="2425" y="2030"/>
                  </a:lnTo>
                  <a:lnTo>
                    <a:pt x="2395" y="2076"/>
                  </a:lnTo>
                  <a:lnTo>
                    <a:pt x="2366" y="2123"/>
                  </a:lnTo>
                  <a:lnTo>
                    <a:pt x="2339" y="2171"/>
                  </a:lnTo>
                  <a:lnTo>
                    <a:pt x="2314" y="2219"/>
                  </a:lnTo>
                  <a:lnTo>
                    <a:pt x="2292" y="2268"/>
                  </a:lnTo>
                  <a:lnTo>
                    <a:pt x="2273" y="2318"/>
                  </a:lnTo>
                  <a:lnTo>
                    <a:pt x="2258" y="2367"/>
                  </a:lnTo>
                  <a:lnTo>
                    <a:pt x="2249" y="2417"/>
                  </a:lnTo>
                  <a:lnTo>
                    <a:pt x="2242" y="2468"/>
                  </a:lnTo>
                  <a:lnTo>
                    <a:pt x="2243" y="2519"/>
                  </a:lnTo>
                  <a:lnTo>
                    <a:pt x="2249" y="2570"/>
                  </a:lnTo>
                  <a:lnTo>
                    <a:pt x="2263" y="2621"/>
                  </a:lnTo>
                  <a:lnTo>
                    <a:pt x="2265" y="2635"/>
                  </a:lnTo>
                  <a:lnTo>
                    <a:pt x="2263" y="2648"/>
                  </a:lnTo>
                  <a:lnTo>
                    <a:pt x="2258" y="2661"/>
                  </a:lnTo>
                  <a:lnTo>
                    <a:pt x="2250" y="2672"/>
                  </a:lnTo>
                  <a:lnTo>
                    <a:pt x="1380" y="3502"/>
                  </a:lnTo>
                  <a:lnTo>
                    <a:pt x="1369" y="3510"/>
                  </a:lnTo>
                  <a:lnTo>
                    <a:pt x="1358" y="3514"/>
                  </a:lnTo>
                  <a:lnTo>
                    <a:pt x="1346" y="3516"/>
                  </a:lnTo>
                  <a:lnTo>
                    <a:pt x="1339" y="3515"/>
                  </a:lnTo>
                  <a:lnTo>
                    <a:pt x="1333" y="3514"/>
                  </a:lnTo>
                  <a:lnTo>
                    <a:pt x="1318" y="3507"/>
                  </a:lnTo>
                  <a:lnTo>
                    <a:pt x="1306" y="3495"/>
                  </a:lnTo>
                  <a:lnTo>
                    <a:pt x="1299" y="3479"/>
                  </a:lnTo>
                  <a:lnTo>
                    <a:pt x="1287" y="3436"/>
                  </a:lnTo>
                  <a:lnTo>
                    <a:pt x="1273" y="3391"/>
                  </a:lnTo>
                  <a:lnTo>
                    <a:pt x="1256" y="3343"/>
                  </a:lnTo>
                  <a:lnTo>
                    <a:pt x="1237" y="3294"/>
                  </a:lnTo>
                  <a:lnTo>
                    <a:pt x="1216" y="3244"/>
                  </a:lnTo>
                  <a:lnTo>
                    <a:pt x="1194" y="3194"/>
                  </a:lnTo>
                  <a:lnTo>
                    <a:pt x="1169" y="3145"/>
                  </a:lnTo>
                  <a:lnTo>
                    <a:pt x="1144" y="3099"/>
                  </a:lnTo>
                  <a:lnTo>
                    <a:pt x="1116" y="3054"/>
                  </a:lnTo>
                  <a:lnTo>
                    <a:pt x="1087" y="3014"/>
                  </a:lnTo>
                  <a:lnTo>
                    <a:pt x="1057" y="2976"/>
                  </a:lnTo>
                  <a:lnTo>
                    <a:pt x="1026" y="2944"/>
                  </a:lnTo>
                  <a:lnTo>
                    <a:pt x="994" y="2918"/>
                  </a:lnTo>
                  <a:lnTo>
                    <a:pt x="961" y="2897"/>
                  </a:lnTo>
                  <a:lnTo>
                    <a:pt x="928" y="2884"/>
                  </a:lnTo>
                  <a:lnTo>
                    <a:pt x="912" y="2881"/>
                  </a:lnTo>
                  <a:lnTo>
                    <a:pt x="892" y="2879"/>
                  </a:lnTo>
                  <a:lnTo>
                    <a:pt x="871" y="2879"/>
                  </a:lnTo>
                  <a:lnTo>
                    <a:pt x="838" y="2880"/>
                  </a:lnTo>
                  <a:lnTo>
                    <a:pt x="800" y="2882"/>
                  </a:lnTo>
                  <a:lnTo>
                    <a:pt x="762" y="2886"/>
                  </a:lnTo>
                  <a:lnTo>
                    <a:pt x="720" y="2891"/>
                  </a:lnTo>
                  <a:lnTo>
                    <a:pt x="655" y="2898"/>
                  </a:lnTo>
                  <a:lnTo>
                    <a:pt x="590" y="2905"/>
                  </a:lnTo>
                  <a:lnTo>
                    <a:pt x="526" y="2907"/>
                  </a:lnTo>
                  <a:lnTo>
                    <a:pt x="481" y="2905"/>
                  </a:lnTo>
                  <a:lnTo>
                    <a:pt x="441" y="2900"/>
                  </a:lnTo>
                  <a:lnTo>
                    <a:pt x="406" y="2892"/>
                  </a:lnTo>
                  <a:lnTo>
                    <a:pt x="376" y="2880"/>
                  </a:lnTo>
                  <a:lnTo>
                    <a:pt x="351" y="2865"/>
                  </a:lnTo>
                  <a:lnTo>
                    <a:pt x="329" y="2847"/>
                  </a:lnTo>
                  <a:lnTo>
                    <a:pt x="313" y="2826"/>
                  </a:lnTo>
                  <a:lnTo>
                    <a:pt x="301" y="2801"/>
                  </a:lnTo>
                  <a:lnTo>
                    <a:pt x="294" y="2773"/>
                  </a:lnTo>
                  <a:lnTo>
                    <a:pt x="282" y="2694"/>
                  </a:lnTo>
                  <a:lnTo>
                    <a:pt x="271" y="2615"/>
                  </a:lnTo>
                  <a:lnTo>
                    <a:pt x="265" y="2568"/>
                  </a:lnTo>
                  <a:lnTo>
                    <a:pt x="259" y="2521"/>
                  </a:lnTo>
                  <a:lnTo>
                    <a:pt x="251" y="2475"/>
                  </a:lnTo>
                  <a:lnTo>
                    <a:pt x="244" y="2428"/>
                  </a:lnTo>
                  <a:lnTo>
                    <a:pt x="234" y="2383"/>
                  </a:lnTo>
                  <a:lnTo>
                    <a:pt x="223" y="2339"/>
                  </a:lnTo>
                  <a:lnTo>
                    <a:pt x="211" y="2296"/>
                  </a:lnTo>
                  <a:lnTo>
                    <a:pt x="196" y="2254"/>
                  </a:lnTo>
                  <a:lnTo>
                    <a:pt x="178" y="2215"/>
                  </a:lnTo>
                  <a:lnTo>
                    <a:pt x="159" y="2179"/>
                  </a:lnTo>
                  <a:lnTo>
                    <a:pt x="136" y="2143"/>
                  </a:lnTo>
                  <a:lnTo>
                    <a:pt x="109" y="2111"/>
                  </a:lnTo>
                  <a:lnTo>
                    <a:pt x="79" y="2081"/>
                  </a:lnTo>
                  <a:lnTo>
                    <a:pt x="45" y="2056"/>
                  </a:lnTo>
                  <a:lnTo>
                    <a:pt x="27" y="2040"/>
                  </a:lnTo>
                  <a:lnTo>
                    <a:pt x="14" y="2022"/>
                  </a:lnTo>
                  <a:lnTo>
                    <a:pt x="5" y="2002"/>
                  </a:lnTo>
                  <a:lnTo>
                    <a:pt x="1" y="1981"/>
                  </a:lnTo>
                  <a:lnTo>
                    <a:pt x="0" y="1958"/>
                  </a:lnTo>
                  <a:lnTo>
                    <a:pt x="3" y="1934"/>
                  </a:lnTo>
                  <a:lnTo>
                    <a:pt x="10" y="1908"/>
                  </a:lnTo>
                  <a:lnTo>
                    <a:pt x="18" y="1881"/>
                  </a:lnTo>
                  <a:lnTo>
                    <a:pt x="29" y="1853"/>
                  </a:lnTo>
                  <a:lnTo>
                    <a:pt x="43" y="1826"/>
                  </a:lnTo>
                  <a:lnTo>
                    <a:pt x="57" y="1797"/>
                  </a:lnTo>
                  <a:lnTo>
                    <a:pt x="73" y="1767"/>
                  </a:lnTo>
                  <a:lnTo>
                    <a:pt x="89" y="1738"/>
                  </a:lnTo>
                  <a:lnTo>
                    <a:pt x="106" y="1708"/>
                  </a:lnTo>
                  <a:lnTo>
                    <a:pt x="123" y="1677"/>
                  </a:lnTo>
                  <a:lnTo>
                    <a:pt x="140" y="1647"/>
                  </a:lnTo>
                  <a:lnTo>
                    <a:pt x="156" y="1617"/>
                  </a:lnTo>
                  <a:lnTo>
                    <a:pt x="170" y="1587"/>
                  </a:lnTo>
                  <a:lnTo>
                    <a:pt x="183" y="1559"/>
                  </a:lnTo>
                  <a:lnTo>
                    <a:pt x="192" y="1532"/>
                  </a:lnTo>
                  <a:lnTo>
                    <a:pt x="200" y="1506"/>
                  </a:lnTo>
                  <a:lnTo>
                    <a:pt x="203" y="1482"/>
                  </a:lnTo>
                  <a:lnTo>
                    <a:pt x="203" y="1461"/>
                  </a:lnTo>
                  <a:lnTo>
                    <a:pt x="193" y="1393"/>
                  </a:lnTo>
                  <a:lnTo>
                    <a:pt x="185" y="1326"/>
                  </a:lnTo>
                  <a:lnTo>
                    <a:pt x="176" y="1261"/>
                  </a:lnTo>
                  <a:lnTo>
                    <a:pt x="169" y="1197"/>
                  </a:lnTo>
                  <a:lnTo>
                    <a:pt x="164" y="1135"/>
                  </a:lnTo>
                  <a:lnTo>
                    <a:pt x="160" y="1074"/>
                  </a:lnTo>
                  <a:lnTo>
                    <a:pt x="159" y="1014"/>
                  </a:lnTo>
                  <a:lnTo>
                    <a:pt x="162" y="954"/>
                  </a:lnTo>
                  <a:lnTo>
                    <a:pt x="168" y="895"/>
                  </a:lnTo>
                  <a:lnTo>
                    <a:pt x="178" y="837"/>
                  </a:lnTo>
                  <a:lnTo>
                    <a:pt x="193" y="781"/>
                  </a:lnTo>
                  <a:lnTo>
                    <a:pt x="213" y="723"/>
                  </a:lnTo>
                  <a:lnTo>
                    <a:pt x="238" y="666"/>
                  </a:lnTo>
                  <a:lnTo>
                    <a:pt x="269" y="610"/>
                  </a:lnTo>
                  <a:lnTo>
                    <a:pt x="308" y="553"/>
                  </a:lnTo>
                  <a:lnTo>
                    <a:pt x="353" y="495"/>
                  </a:lnTo>
                  <a:lnTo>
                    <a:pt x="405" y="438"/>
                  </a:lnTo>
                  <a:lnTo>
                    <a:pt x="406" y="436"/>
                  </a:lnTo>
                  <a:lnTo>
                    <a:pt x="491" y="362"/>
                  </a:lnTo>
                  <a:lnTo>
                    <a:pt x="576" y="293"/>
                  </a:lnTo>
                  <a:lnTo>
                    <a:pt x="664" y="231"/>
                  </a:lnTo>
                  <a:lnTo>
                    <a:pt x="751" y="178"/>
                  </a:lnTo>
                  <a:lnTo>
                    <a:pt x="841" y="131"/>
                  </a:lnTo>
                  <a:lnTo>
                    <a:pt x="931" y="91"/>
                  </a:lnTo>
                  <a:lnTo>
                    <a:pt x="1023" y="58"/>
                  </a:lnTo>
                  <a:lnTo>
                    <a:pt x="1115" y="33"/>
                  </a:lnTo>
                  <a:lnTo>
                    <a:pt x="1209" y="15"/>
                  </a:lnTo>
                  <a:lnTo>
                    <a:pt x="1303" y="4"/>
                  </a:lnTo>
                  <a:lnTo>
                    <a:pt x="1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grpSp>
      <p:sp>
        <p:nvSpPr>
          <p:cNvPr id="310" name="Freeform 10">
            <a:extLst>
              <a:ext uri="{FF2B5EF4-FFF2-40B4-BE49-F238E27FC236}">
                <a16:creationId xmlns:a16="http://schemas.microsoft.com/office/drawing/2014/main" id="{56EFBAA0-2D03-4129-8CB2-549F698ACC11}"/>
              </a:ext>
            </a:extLst>
          </p:cNvPr>
          <p:cNvSpPr>
            <a:spLocks noEditPoints="1"/>
          </p:cNvSpPr>
          <p:nvPr/>
        </p:nvSpPr>
        <p:spPr bwMode="auto">
          <a:xfrm>
            <a:off x="10614398" y="5600275"/>
            <a:ext cx="309328" cy="307149"/>
          </a:xfrm>
          <a:custGeom>
            <a:avLst/>
            <a:gdLst>
              <a:gd name="T0" fmla="*/ 1158 w 3411"/>
              <a:gd name="T1" fmla="*/ 1044 h 3384"/>
              <a:gd name="T2" fmla="*/ 1203 w 3411"/>
              <a:gd name="T3" fmla="*/ 992 h 3384"/>
              <a:gd name="T4" fmla="*/ 1191 w 3411"/>
              <a:gd name="T5" fmla="*/ 931 h 3384"/>
              <a:gd name="T6" fmla="*/ 1241 w 3411"/>
              <a:gd name="T7" fmla="*/ 956 h 3384"/>
              <a:gd name="T8" fmla="*/ 1055 w 3411"/>
              <a:gd name="T9" fmla="*/ 918 h 3384"/>
              <a:gd name="T10" fmla="*/ 1009 w 3411"/>
              <a:gd name="T11" fmla="*/ 759 h 3384"/>
              <a:gd name="T12" fmla="*/ 878 w 3411"/>
              <a:gd name="T13" fmla="*/ 586 h 3384"/>
              <a:gd name="T14" fmla="*/ 878 w 3411"/>
              <a:gd name="T15" fmla="*/ 617 h 3384"/>
              <a:gd name="T16" fmla="*/ 863 w 3411"/>
              <a:gd name="T17" fmla="*/ 547 h 3384"/>
              <a:gd name="T18" fmla="*/ 1123 w 3411"/>
              <a:gd name="T19" fmla="*/ 251 h 3384"/>
              <a:gd name="T20" fmla="*/ 1063 w 3411"/>
              <a:gd name="T21" fmla="*/ 467 h 3384"/>
              <a:gd name="T22" fmla="*/ 1263 w 3411"/>
              <a:gd name="T23" fmla="*/ 386 h 3384"/>
              <a:gd name="T24" fmla="*/ 1132 w 3411"/>
              <a:gd name="T25" fmla="*/ 447 h 3384"/>
              <a:gd name="T26" fmla="*/ 1318 w 3411"/>
              <a:gd name="T27" fmla="*/ 426 h 3384"/>
              <a:gd name="T28" fmla="*/ 1592 w 3411"/>
              <a:gd name="T29" fmla="*/ 368 h 3384"/>
              <a:gd name="T30" fmla="*/ 1496 w 3411"/>
              <a:gd name="T31" fmla="*/ 471 h 3384"/>
              <a:gd name="T32" fmla="*/ 1384 w 3411"/>
              <a:gd name="T33" fmla="*/ 585 h 3384"/>
              <a:gd name="T34" fmla="*/ 1333 w 3411"/>
              <a:gd name="T35" fmla="*/ 748 h 3384"/>
              <a:gd name="T36" fmla="*/ 1739 w 3411"/>
              <a:gd name="T37" fmla="*/ 820 h 3384"/>
              <a:gd name="T38" fmla="*/ 1668 w 3411"/>
              <a:gd name="T39" fmla="*/ 829 h 3384"/>
              <a:gd name="T40" fmla="*/ 1486 w 3411"/>
              <a:gd name="T41" fmla="*/ 836 h 3384"/>
              <a:gd name="T42" fmla="*/ 1312 w 3411"/>
              <a:gd name="T43" fmla="*/ 1016 h 3384"/>
              <a:gd name="T44" fmla="*/ 681 w 3411"/>
              <a:gd name="T45" fmla="*/ 1403 h 3384"/>
              <a:gd name="T46" fmla="*/ 1166 w 3411"/>
              <a:gd name="T47" fmla="*/ 1644 h 3384"/>
              <a:gd name="T48" fmla="*/ 1749 w 3411"/>
              <a:gd name="T49" fmla="*/ 1975 h 3384"/>
              <a:gd name="T50" fmla="*/ 1732 w 3411"/>
              <a:gd name="T51" fmla="*/ 2580 h 3384"/>
              <a:gd name="T52" fmla="*/ 1515 w 3411"/>
              <a:gd name="T53" fmla="*/ 2947 h 3384"/>
              <a:gd name="T54" fmla="*/ 1252 w 3411"/>
              <a:gd name="T55" fmla="*/ 2731 h 3384"/>
              <a:gd name="T56" fmla="*/ 1178 w 3411"/>
              <a:gd name="T57" fmla="*/ 2286 h 3384"/>
              <a:gd name="T58" fmla="*/ 1100 w 3411"/>
              <a:gd name="T59" fmla="*/ 2254 h 3384"/>
              <a:gd name="T60" fmla="*/ 777 w 3411"/>
              <a:gd name="T61" fmla="*/ 1630 h 3384"/>
              <a:gd name="T62" fmla="*/ 378 w 3411"/>
              <a:gd name="T63" fmla="*/ 1224 h 3384"/>
              <a:gd name="T64" fmla="*/ 322 w 3411"/>
              <a:gd name="T65" fmla="*/ 970 h 3384"/>
              <a:gd name="T66" fmla="*/ 165 w 3411"/>
              <a:gd name="T67" fmla="*/ 1422 h 3384"/>
              <a:gd name="T68" fmla="*/ 294 w 3411"/>
              <a:gd name="T69" fmla="*/ 2363 h 3384"/>
              <a:gd name="T70" fmla="*/ 944 w 3411"/>
              <a:gd name="T71" fmla="*/ 3049 h 3384"/>
              <a:gd name="T72" fmla="*/ 1899 w 3411"/>
              <a:gd name="T73" fmla="*/ 3234 h 3384"/>
              <a:gd name="T74" fmla="*/ 2731 w 3411"/>
              <a:gd name="T75" fmla="*/ 2866 h 3384"/>
              <a:gd name="T76" fmla="*/ 2817 w 3411"/>
              <a:gd name="T77" fmla="*/ 2158 h 3384"/>
              <a:gd name="T78" fmla="*/ 2150 w 3411"/>
              <a:gd name="T79" fmla="*/ 1661 h 3384"/>
              <a:gd name="T80" fmla="*/ 2497 w 3411"/>
              <a:gd name="T81" fmla="*/ 1163 h 3384"/>
              <a:gd name="T82" fmla="*/ 3199 w 3411"/>
              <a:gd name="T83" fmla="*/ 1263 h 3384"/>
              <a:gd name="T84" fmla="*/ 2908 w 3411"/>
              <a:gd name="T85" fmla="*/ 1003 h 3384"/>
              <a:gd name="T86" fmla="*/ 2786 w 3411"/>
              <a:gd name="T87" fmla="*/ 1117 h 3384"/>
              <a:gd name="T88" fmla="*/ 2463 w 3411"/>
              <a:gd name="T89" fmla="*/ 1130 h 3384"/>
              <a:gd name="T90" fmla="*/ 2573 w 3411"/>
              <a:gd name="T91" fmla="*/ 851 h 3384"/>
              <a:gd name="T92" fmla="*/ 2649 w 3411"/>
              <a:gd name="T93" fmla="*/ 589 h 3384"/>
              <a:gd name="T94" fmla="*/ 2089 w 3411"/>
              <a:gd name="T95" fmla="*/ 187 h 3384"/>
              <a:gd name="T96" fmla="*/ 2194 w 3411"/>
              <a:gd name="T97" fmla="*/ 71 h 3384"/>
              <a:gd name="T98" fmla="*/ 2932 w 3411"/>
              <a:gd name="T99" fmla="*/ 517 h 3384"/>
              <a:gd name="T100" fmla="*/ 3351 w 3411"/>
              <a:gd name="T101" fmla="*/ 1246 h 3384"/>
              <a:gd name="T102" fmla="*/ 3365 w 3411"/>
              <a:gd name="T103" fmla="*/ 2089 h 3384"/>
              <a:gd name="T104" fmla="*/ 2877 w 3411"/>
              <a:gd name="T105" fmla="*/ 2923 h 3384"/>
              <a:gd name="T106" fmla="*/ 2012 w 3411"/>
              <a:gd name="T107" fmla="*/ 3357 h 3384"/>
              <a:gd name="T108" fmla="*/ 996 w 3411"/>
              <a:gd name="T109" fmla="*/ 3232 h 3384"/>
              <a:gd name="T110" fmla="*/ 251 w 3411"/>
              <a:gd name="T111" fmla="*/ 2575 h 3384"/>
              <a:gd name="T112" fmla="*/ 3 w 3411"/>
              <a:gd name="T113" fmla="*/ 1588 h 3384"/>
              <a:gd name="T114" fmla="*/ 356 w 3411"/>
              <a:gd name="T115" fmla="*/ 660 h 3384"/>
              <a:gd name="T116" fmla="*/ 1120 w 3411"/>
              <a:gd name="T117" fmla="*/ 104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11" h="3384">
                <a:moveTo>
                  <a:pt x="3230" y="1335"/>
                </a:moveTo>
                <a:lnTo>
                  <a:pt x="3224" y="1342"/>
                </a:lnTo>
                <a:lnTo>
                  <a:pt x="3236" y="1363"/>
                </a:lnTo>
                <a:lnTo>
                  <a:pt x="3230" y="1335"/>
                </a:lnTo>
                <a:close/>
                <a:moveTo>
                  <a:pt x="1179" y="992"/>
                </a:moveTo>
                <a:lnTo>
                  <a:pt x="1144" y="997"/>
                </a:lnTo>
                <a:lnTo>
                  <a:pt x="1139" y="1009"/>
                </a:lnTo>
                <a:lnTo>
                  <a:pt x="1115" y="1011"/>
                </a:lnTo>
                <a:lnTo>
                  <a:pt x="1107" y="1044"/>
                </a:lnTo>
                <a:lnTo>
                  <a:pt x="1158" y="1044"/>
                </a:lnTo>
                <a:lnTo>
                  <a:pt x="1179" y="1022"/>
                </a:lnTo>
                <a:lnTo>
                  <a:pt x="1179" y="992"/>
                </a:lnTo>
                <a:close/>
                <a:moveTo>
                  <a:pt x="3100" y="987"/>
                </a:moveTo>
                <a:lnTo>
                  <a:pt x="3090" y="999"/>
                </a:lnTo>
                <a:lnTo>
                  <a:pt x="3090" y="1068"/>
                </a:lnTo>
                <a:lnTo>
                  <a:pt x="3121" y="1063"/>
                </a:lnTo>
                <a:lnTo>
                  <a:pt x="3137" y="1064"/>
                </a:lnTo>
                <a:lnTo>
                  <a:pt x="3100" y="987"/>
                </a:lnTo>
                <a:close/>
                <a:moveTo>
                  <a:pt x="1203" y="964"/>
                </a:moveTo>
                <a:lnTo>
                  <a:pt x="1203" y="992"/>
                </a:lnTo>
                <a:lnTo>
                  <a:pt x="1217" y="1012"/>
                </a:lnTo>
                <a:lnTo>
                  <a:pt x="1267" y="1012"/>
                </a:lnTo>
                <a:lnTo>
                  <a:pt x="1267" y="981"/>
                </a:lnTo>
                <a:lnTo>
                  <a:pt x="1208" y="964"/>
                </a:lnTo>
                <a:lnTo>
                  <a:pt x="1203" y="964"/>
                </a:lnTo>
                <a:close/>
                <a:moveTo>
                  <a:pt x="1139" y="931"/>
                </a:moveTo>
                <a:lnTo>
                  <a:pt x="1139" y="981"/>
                </a:lnTo>
                <a:lnTo>
                  <a:pt x="1167" y="976"/>
                </a:lnTo>
                <a:lnTo>
                  <a:pt x="1191" y="961"/>
                </a:lnTo>
                <a:lnTo>
                  <a:pt x="1191" y="931"/>
                </a:lnTo>
                <a:lnTo>
                  <a:pt x="1139" y="931"/>
                </a:lnTo>
                <a:close/>
                <a:moveTo>
                  <a:pt x="1056" y="931"/>
                </a:moveTo>
                <a:lnTo>
                  <a:pt x="1019" y="969"/>
                </a:lnTo>
                <a:lnTo>
                  <a:pt x="1014" y="1008"/>
                </a:lnTo>
                <a:lnTo>
                  <a:pt x="1041" y="1022"/>
                </a:lnTo>
                <a:lnTo>
                  <a:pt x="1107" y="931"/>
                </a:lnTo>
                <a:lnTo>
                  <a:pt x="1056" y="931"/>
                </a:lnTo>
                <a:close/>
                <a:moveTo>
                  <a:pt x="1235" y="925"/>
                </a:moveTo>
                <a:lnTo>
                  <a:pt x="1221" y="940"/>
                </a:lnTo>
                <a:lnTo>
                  <a:pt x="1241" y="956"/>
                </a:lnTo>
                <a:lnTo>
                  <a:pt x="1260" y="940"/>
                </a:lnTo>
                <a:lnTo>
                  <a:pt x="1235" y="925"/>
                </a:lnTo>
                <a:close/>
                <a:moveTo>
                  <a:pt x="1165" y="881"/>
                </a:moveTo>
                <a:lnTo>
                  <a:pt x="1165" y="918"/>
                </a:lnTo>
                <a:lnTo>
                  <a:pt x="1197" y="909"/>
                </a:lnTo>
                <a:lnTo>
                  <a:pt x="1165" y="881"/>
                </a:lnTo>
                <a:close/>
                <a:moveTo>
                  <a:pt x="1074" y="867"/>
                </a:moveTo>
                <a:lnTo>
                  <a:pt x="1028" y="885"/>
                </a:lnTo>
                <a:lnTo>
                  <a:pt x="1019" y="908"/>
                </a:lnTo>
                <a:lnTo>
                  <a:pt x="1055" y="918"/>
                </a:lnTo>
                <a:lnTo>
                  <a:pt x="1148" y="918"/>
                </a:lnTo>
                <a:lnTo>
                  <a:pt x="1148" y="885"/>
                </a:lnTo>
                <a:lnTo>
                  <a:pt x="1134" y="885"/>
                </a:lnTo>
                <a:lnTo>
                  <a:pt x="1134" y="867"/>
                </a:lnTo>
                <a:lnTo>
                  <a:pt x="1074" y="867"/>
                </a:lnTo>
                <a:close/>
                <a:moveTo>
                  <a:pt x="972" y="750"/>
                </a:moveTo>
                <a:lnTo>
                  <a:pt x="930" y="769"/>
                </a:lnTo>
                <a:lnTo>
                  <a:pt x="956" y="821"/>
                </a:lnTo>
                <a:lnTo>
                  <a:pt x="996" y="808"/>
                </a:lnTo>
                <a:lnTo>
                  <a:pt x="1009" y="759"/>
                </a:lnTo>
                <a:lnTo>
                  <a:pt x="972" y="750"/>
                </a:lnTo>
                <a:close/>
                <a:moveTo>
                  <a:pt x="2844" y="628"/>
                </a:moveTo>
                <a:lnTo>
                  <a:pt x="2844" y="704"/>
                </a:lnTo>
                <a:lnTo>
                  <a:pt x="2777" y="738"/>
                </a:lnTo>
                <a:lnTo>
                  <a:pt x="2783" y="760"/>
                </a:lnTo>
                <a:lnTo>
                  <a:pt x="2891" y="761"/>
                </a:lnTo>
                <a:lnTo>
                  <a:pt x="2921" y="715"/>
                </a:lnTo>
                <a:lnTo>
                  <a:pt x="2883" y="671"/>
                </a:lnTo>
                <a:lnTo>
                  <a:pt x="2844" y="628"/>
                </a:lnTo>
                <a:close/>
                <a:moveTo>
                  <a:pt x="878" y="586"/>
                </a:moveTo>
                <a:lnTo>
                  <a:pt x="874" y="586"/>
                </a:lnTo>
                <a:lnTo>
                  <a:pt x="867" y="587"/>
                </a:lnTo>
                <a:lnTo>
                  <a:pt x="858" y="589"/>
                </a:lnTo>
                <a:lnTo>
                  <a:pt x="849" y="590"/>
                </a:lnTo>
                <a:lnTo>
                  <a:pt x="843" y="591"/>
                </a:lnTo>
                <a:lnTo>
                  <a:pt x="841" y="591"/>
                </a:lnTo>
                <a:lnTo>
                  <a:pt x="787" y="607"/>
                </a:lnTo>
                <a:lnTo>
                  <a:pt x="800" y="625"/>
                </a:lnTo>
                <a:lnTo>
                  <a:pt x="878" y="619"/>
                </a:lnTo>
                <a:lnTo>
                  <a:pt x="878" y="617"/>
                </a:lnTo>
                <a:lnTo>
                  <a:pt x="878" y="611"/>
                </a:lnTo>
                <a:lnTo>
                  <a:pt x="879" y="603"/>
                </a:lnTo>
                <a:lnTo>
                  <a:pt x="879" y="594"/>
                </a:lnTo>
                <a:lnTo>
                  <a:pt x="879" y="588"/>
                </a:lnTo>
                <a:lnTo>
                  <a:pt x="878" y="586"/>
                </a:lnTo>
                <a:close/>
                <a:moveTo>
                  <a:pt x="823" y="501"/>
                </a:moveTo>
                <a:lnTo>
                  <a:pt x="821" y="513"/>
                </a:lnTo>
                <a:lnTo>
                  <a:pt x="787" y="513"/>
                </a:lnTo>
                <a:lnTo>
                  <a:pt x="787" y="547"/>
                </a:lnTo>
                <a:lnTo>
                  <a:pt x="863" y="547"/>
                </a:lnTo>
                <a:lnTo>
                  <a:pt x="879" y="526"/>
                </a:lnTo>
                <a:lnTo>
                  <a:pt x="879" y="501"/>
                </a:lnTo>
                <a:lnTo>
                  <a:pt x="823" y="501"/>
                </a:lnTo>
                <a:close/>
                <a:moveTo>
                  <a:pt x="1706" y="140"/>
                </a:moveTo>
                <a:lnTo>
                  <a:pt x="1604" y="144"/>
                </a:lnTo>
                <a:lnTo>
                  <a:pt x="1503" y="153"/>
                </a:lnTo>
                <a:lnTo>
                  <a:pt x="1404" y="169"/>
                </a:lnTo>
                <a:lnTo>
                  <a:pt x="1309" y="191"/>
                </a:lnTo>
                <a:lnTo>
                  <a:pt x="1214" y="219"/>
                </a:lnTo>
                <a:lnTo>
                  <a:pt x="1123" y="251"/>
                </a:lnTo>
                <a:lnTo>
                  <a:pt x="1034" y="290"/>
                </a:lnTo>
                <a:lnTo>
                  <a:pt x="948" y="335"/>
                </a:lnTo>
                <a:lnTo>
                  <a:pt x="865" y="383"/>
                </a:lnTo>
                <a:lnTo>
                  <a:pt x="787" y="437"/>
                </a:lnTo>
                <a:lnTo>
                  <a:pt x="865" y="436"/>
                </a:lnTo>
                <a:lnTo>
                  <a:pt x="900" y="456"/>
                </a:lnTo>
                <a:lnTo>
                  <a:pt x="966" y="470"/>
                </a:lnTo>
                <a:lnTo>
                  <a:pt x="972" y="496"/>
                </a:lnTo>
                <a:lnTo>
                  <a:pt x="1077" y="500"/>
                </a:lnTo>
                <a:lnTo>
                  <a:pt x="1063" y="467"/>
                </a:lnTo>
                <a:lnTo>
                  <a:pt x="969" y="463"/>
                </a:lnTo>
                <a:lnTo>
                  <a:pt x="992" y="443"/>
                </a:lnTo>
                <a:lnTo>
                  <a:pt x="983" y="419"/>
                </a:lnTo>
                <a:lnTo>
                  <a:pt x="899" y="419"/>
                </a:lnTo>
                <a:lnTo>
                  <a:pt x="992" y="351"/>
                </a:lnTo>
                <a:lnTo>
                  <a:pt x="1080" y="351"/>
                </a:lnTo>
                <a:lnTo>
                  <a:pt x="1122" y="407"/>
                </a:lnTo>
                <a:lnTo>
                  <a:pt x="1191" y="412"/>
                </a:lnTo>
                <a:lnTo>
                  <a:pt x="1232" y="372"/>
                </a:lnTo>
                <a:lnTo>
                  <a:pt x="1263" y="386"/>
                </a:lnTo>
                <a:lnTo>
                  <a:pt x="1205" y="442"/>
                </a:lnTo>
                <a:lnTo>
                  <a:pt x="1202" y="442"/>
                </a:lnTo>
                <a:lnTo>
                  <a:pt x="1194" y="442"/>
                </a:lnTo>
                <a:lnTo>
                  <a:pt x="1181" y="442"/>
                </a:lnTo>
                <a:lnTo>
                  <a:pt x="1167" y="443"/>
                </a:lnTo>
                <a:lnTo>
                  <a:pt x="1152" y="443"/>
                </a:lnTo>
                <a:lnTo>
                  <a:pt x="1141" y="443"/>
                </a:lnTo>
                <a:lnTo>
                  <a:pt x="1132" y="443"/>
                </a:lnTo>
                <a:lnTo>
                  <a:pt x="1130" y="443"/>
                </a:lnTo>
                <a:lnTo>
                  <a:pt x="1132" y="447"/>
                </a:lnTo>
                <a:lnTo>
                  <a:pt x="1133" y="454"/>
                </a:lnTo>
                <a:lnTo>
                  <a:pt x="1134" y="464"/>
                </a:lnTo>
                <a:lnTo>
                  <a:pt x="1135" y="476"/>
                </a:lnTo>
                <a:lnTo>
                  <a:pt x="1136" y="487"/>
                </a:lnTo>
                <a:lnTo>
                  <a:pt x="1136" y="495"/>
                </a:lnTo>
                <a:lnTo>
                  <a:pt x="1137" y="497"/>
                </a:lnTo>
                <a:lnTo>
                  <a:pt x="1233" y="495"/>
                </a:lnTo>
                <a:lnTo>
                  <a:pt x="1244" y="470"/>
                </a:lnTo>
                <a:lnTo>
                  <a:pt x="1310" y="465"/>
                </a:lnTo>
                <a:lnTo>
                  <a:pt x="1318" y="426"/>
                </a:lnTo>
                <a:lnTo>
                  <a:pt x="1279" y="420"/>
                </a:lnTo>
                <a:lnTo>
                  <a:pt x="1292" y="385"/>
                </a:lnTo>
                <a:lnTo>
                  <a:pt x="1321" y="376"/>
                </a:lnTo>
                <a:lnTo>
                  <a:pt x="1426" y="381"/>
                </a:lnTo>
                <a:lnTo>
                  <a:pt x="1368" y="433"/>
                </a:lnTo>
                <a:lnTo>
                  <a:pt x="1378" y="473"/>
                </a:lnTo>
                <a:lnTo>
                  <a:pt x="1437" y="482"/>
                </a:lnTo>
                <a:lnTo>
                  <a:pt x="1434" y="410"/>
                </a:lnTo>
                <a:lnTo>
                  <a:pt x="1490" y="380"/>
                </a:lnTo>
                <a:lnTo>
                  <a:pt x="1592" y="368"/>
                </a:lnTo>
                <a:lnTo>
                  <a:pt x="1739" y="433"/>
                </a:lnTo>
                <a:lnTo>
                  <a:pt x="1739" y="489"/>
                </a:lnTo>
                <a:lnTo>
                  <a:pt x="1786" y="500"/>
                </a:lnTo>
                <a:lnTo>
                  <a:pt x="1763" y="545"/>
                </a:lnTo>
                <a:lnTo>
                  <a:pt x="1697" y="545"/>
                </a:lnTo>
                <a:lnTo>
                  <a:pt x="1676" y="594"/>
                </a:lnTo>
                <a:lnTo>
                  <a:pt x="1525" y="558"/>
                </a:lnTo>
                <a:lnTo>
                  <a:pt x="1645" y="496"/>
                </a:lnTo>
                <a:lnTo>
                  <a:pt x="1599" y="457"/>
                </a:lnTo>
                <a:lnTo>
                  <a:pt x="1496" y="471"/>
                </a:lnTo>
                <a:lnTo>
                  <a:pt x="1487" y="479"/>
                </a:lnTo>
                <a:lnTo>
                  <a:pt x="1487" y="479"/>
                </a:lnTo>
                <a:lnTo>
                  <a:pt x="1485" y="481"/>
                </a:lnTo>
                <a:lnTo>
                  <a:pt x="1455" y="512"/>
                </a:lnTo>
                <a:lnTo>
                  <a:pt x="1406" y="516"/>
                </a:lnTo>
                <a:lnTo>
                  <a:pt x="1411" y="540"/>
                </a:lnTo>
                <a:lnTo>
                  <a:pt x="1428" y="548"/>
                </a:lnTo>
                <a:lnTo>
                  <a:pt x="1427" y="556"/>
                </a:lnTo>
                <a:lnTo>
                  <a:pt x="1387" y="561"/>
                </a:lnTo>
                <a:lnTo>
                  <a:pt x="1384" y="585"/>
                </a:lnTo>
                <a:lnTo>
                  <a:pt x="1346" y="586"/>
                </a:lnTo>
                <a:lnTo>
                  <a:pt x="1339" y="540"/>
                </a:lnTo>
                <a:lnTo>
                  <a:pt x="1271" y="561"/>
                </a:lnTo>
                <a:lnTo>
                  <a:pt x="1131" y="642"/>
                </a:lnTo>
                <a:lnTo>
                  <a:pt x="1147" y="699"/>
                </a:lnTo>
                <a:lnTo>
                  <a:pt x="1186" y="724"/>
                </a:lnTo>
                <a:lnTo>
                  <a:pt x="1264" y="735"/>
                </a:lnTo>
                <a:lnTo>
                  <a:pt x="1264" y="823"/>
                </a:lnTo>
                <a:lnTo>
                  <a:pt x="1300" y="818"/>
                </a:lnTo>
                <a:lnTo>
                  <a:pt x="1333" y="748"/>
                </a:lnTo>
                <a:lnTo>
                  <a:pt x="1416" y="723"/>
                </a:lnTo>
                <a:lnTo>
                  <a:pt x="1416" y="617"/>
                </a:lnTo>
                <a:lnTo>
                  <a:pt x="1463" y="583"/>
                </a:lnTo>
                <a:lnTo>
                  <a:pt x="1574" y="608"/>
                </a:lnTo>
                <a:lnTo>
                  <a:pt x="1567" y="679"/>
                </a:lnTo>
                <a:lnTo>
                  <a:pt x="1597" y="679"/>
                </a:lnTo>
                <a:lnTo>
                  <a:pt x="1679" y="638"/>
                </a:lnTo>
                <a:lnTo>
                  <a:pt x="1682" y="730"/>
                </a:lnTo>
                <a:lnTo>
                  <a:pt x="1742" y="766"/>
                </a:lnTo>
                <a:lnTo>
                  <a:pt x="1739" y="820"/>
                </a:lnTo>
                <a:lnTo>
                  <a:pt x="1683" y="840"/>
                </a:lnTo>
                <a:lnTo>
                  <a:pt x="1686" y="858"/>
                </a:lnTo>
                <a:lnTo>
                  <a:pt x="1755" y="888"/>
                </a:lnTo>
                <a:lnTo>
                  <a:pt x="1754" y="925"/>
                </a:lnTo>
                <a:lnTo>
                  <a:pt x="1734" y="927"/>
                </a:lnTo>
                <a:lnTo>
                  <a:pt x="1734" y="926"/>
                </a:lnTo>
                <a:lnTo>
                  <a:pt x="1647" y="900"/>
                </a:lnTo>
                <a:lnTo>
                  <a:pt x="1642" y="873"/>
                </a:lnTo>
                <a:lnTo>
                  <a:pt x="1668" y="855"/>
                </a:lnTo>
                <a:lnTo>
                  <a:pt x="1668" y="829"/>
                </a:lnTo>
                <a:lnTo>
                  <a:pt x="1641" y="823"/>
                </a:lnTo>
                <a:lnTo>
                  <a:pt x="1634" y="846"/>
                </a:lnTo>
                <a:lnTo>
                  <a:pt x="1586" y="854"/>
                </a:lnTo>
                <a:lnTo>
                  <a:pt x="1581" y="851"/>
                </a:lnTo>
                <a:lnTo>
                  <a:pt x="1581" y="854"/>
                </a:lnTo>
                <a:lnTo>
                  <a:pt x="1565" y="857"/>
                </a:lnTo>
                <a:lnTo>
                  <a:pt x="1551" y="829"/>
                </a:lnTo>
                <a:lnTo>
                  <a:pt x="1535" y="823"/>
                </a:lnTo>
                <a:lnTo>
                  <a:pt x="1501" y="823"/>
                </a:lnTo>
                <a:lnTo>
                  <a:pt x="1486" y="836"/>
                </a:lnTo>
                <a:lnTo>
                  <a:pt x="1486" y="863"/>
                </a:lnTo>
                <a:lnTo>
                  <a:pt x="1515" y="873"/>
                </a:lnTo>
                <a:lnTo>
                  <a:pt x="1544" y="877"/>
                </a:lnTo>
                <a:lnTo>
                  <a:pt x="1537" y="880"/>
                </a:lnTo>
                <a:lnTo>
                  <a:pt x="1511" y="908"/>
                </a:lnTo>
                <a:lnTo>
                  <a:pt x="1500" y="895"/>
                </a:lnTo>
                <a:lnTo>
                  <a:pt x="1474" y="887"/>
                </a:lnTo>
                <a:lnTo>
                  <a:pt x="1405" y="953"/>
                </a:lnTo>
                <a:lnTo>
                  <a:pt x="1414" y="960"/>
                </a:lnTo>
                <a:lnTo>
                  <a:pt x="1312" y="1016"/>
                </a:lnTo>
                <a:lnTo>
                  <a:pt x="1215" y="1115"/>
                </a:lnTo>
                <a:lnTo>
                  <a:pt x="1209" y="1159"/>
                </a:lnTo>
                <a:lnTo>
                  <a:pt x="1112" y="1223"/>
                </a:lnTo>
                <a:lnTo>
                  <a:pt x="1064" y="1270"/>
                </a:lnTo>
                <a:lnTo>
                  <a:pt x="1069" y="1366"/>
                </a:lnTo>
                <a:lnTo>
                  <a:pt x="1004" y="1334"/>
                </a:lnTo>
                <a:lnTo>
                  <a:pt x="1004" y="1280"/>
                </a:lnTo>
                <a:lnTo>
                  <a:pt x="819" y="1280"/>
                </a:lnTo>
                <a:lnTo>
                  <a:pt x="724" y="1327"/>
                </a:lnTo>
                <a:lnTo>
                  <a:pt x="681" y="1403"/>
                </a:lnTo>
                <a:lnTo>
                  <a:pt x="665" y="1463"/>
                </a:lnTo>
                <a:lnTo>
                  <a:pt x="692" y="1522"/>
                </a:lnTo>
                <a:lnTo>
                  <a:pt x="767" y="1531"/>
                </a:lnTo>
                <a:lnTo>
                  <a:pt x="888" y="1451"/>
                </a:lnTo>
                <a:lnTo>
                  <a:pt x="898" y="1491"/>
                </a:lnTo>
                <a:lnTo>
                  <a:pt x="861" y="1559"/>
                </a:lnTo>
                <a:lnTo>
                  <a:pt x="952" y="1575"/>
                </a:lnTo>
                <a:lnTo>
                  <a:pt x="962" y="1714"/>
                </a:lnTo>
                <a:lnTo>
                  <a:pt x="1086" y="1735"/>
                </a:lnTo>
                <a:lnTo>
                  <a:pt x="1166" y="1644"/>
                </a:lnTo>
                <a:lnTo>
                  <a:pt x="1262" y="1663"/>
                </a:lnTo>
                <a:lnTo>
                  <a:pt x="1296" y="1711"/>
                </a:lnTo>
                <a:lnTo>
                  <a:pt x="1388" y="1705"/>
                </a:lnTo>
                <a:lnTo>
                  <a:pt x="1390" y="1678"/>
                </a:lnTo>
                <a:lnTo>
                  <a:pt x="1442" y="1702"/>
                </a:lnTo>
                <a:lnTo>
                  <a:pt x="1499" y="1792"/>
                </a:lnTo>
                <a:lnTo>
                  <a:pt x="1598" y="1793"/>
                </a:lnTo>
                <a:lnTo>
                  <a:pt x="1634" y="1856"/>
                </a:lnTo>
                <a:lnTo>
                  <a:pt x="1639" y="1933"/>
                </a:lnTo>
                <a:lnTo>
                  <a:pt x="1749" y="1975"/>
                </a:lnTo>
                <a:lnTo>
                  <a:pt x="1886" y="1977"/>
                </a:lnTo>
                <a:lnTo>
                  <a:pt x="1926" y="2042"/>
                </a:lnTo>
                <a:lnTo>
                  <a:pt x="1988" y="2061"/>
                </a:lnTo>
                <a:lnTo>
                  <a:pt x="1976" y="2116"/>
                </a:lnTo>
                <a:lnTo>
                  <a:pt x="1909" y="2200"/>
                </a:lnTo>
                <a:lnTo>
                  <a:pt x="1890" y="2387"/>
                </a:lnTo>
                <a:lnTo>
                  <a:pt x="1830" y="2434"/>
                </a:lnTo>
                <a:lnTo>
                  <a:pt x="1739" y="2431"/>
                </a:lnTo>
                <a:lnTo>
                  <a:pt x="1709" y="2483"/>
                </a:lnTo>
                <a:lnTo>
                  <a:pt x="1732" y="2580"/>
                </a:lnTo>
                <a:lnTo>
                  <a:pt x="1634" y="2704"/>
                </a:lnTo>
                <a:lnTo>
                  <a:pt x="1603" y="2761"/>
                </a:lnTo>
                <a:lnTo>
                  <a:pt x="1510" y="2806"/>
                </a:lnTo>
                <a:lnTo>
                  <a:pt x="1448" y="2814"/>
                </a:lnTo>
                <a:lnTo>
                  <a:pt x="1446" y="2840"/>
                </a:lnTo>
                <a:lnTo>
                  <a:pt x="1489" y="2852"/>
                </a:lnTo>
                <a:lnTo>
                  <a:pt x="1484" y="2880"/>
                </a:lnTo>
                <a:lnTo>
                  <a:pt x="1446" y="2917"/>
                </a:lnTo>
                <a:lnTo>
                  <a:pt x="1468" y="2946"/>
                </a:lnTo>
                <a:lnTo>
                  <a:pt x="1515" y="2947"/>
                </a:lnTo>
                <a:lnTo>
                  <a:pt x="1513" y="2983"/>
                </a:lnTo>
                <a:lnTo>
                  <a:pt x="1500" y="3017"/>
                </a:lnTo>
                <a:lnTo>
                  <a:pt x="1497" y="3046"/>
                </a:lnTo>
                <a:lnTo>
                  <a:pt x="1565" y="3103"/>
                </a:lnTo>
                <a:lnTo>
                  <a:pt x="1555" y="3132"/>
                </a:lnTo>
                <a:lnTo>
                  <a:pt x="1463" y="3131"/>
                </a:lnTo>
                <a:lnTo>
                  <a:pt x="1369" y="3051"/>
                </a:lnTo>
                <a:lnTo>
                  <a:pt x="1298" y="2925"/>
                </a:lnTo>
                <a:lnTo>
                  <a:pt x="1308" y="2803"/>
                </a:lnTo>
                <a:lnTo>
                  <a:pt x="1252" y="2731"/>
                </a:lnTo>
                <a:lnTo>
                  <a:pt x="1275" y="2608"/>
                </a:lnTo>
                <a:lnTo>
                  <a:pt x="1243" y="2600"/>
                </a:lnTo>
                <a:lnTo>
                  <a:pt x="1243" y="2333"/>
                </a:lnTo>
                <a:lnTo>
                  <a:pt x="1241" y="2332"/>
                </a:lnTo>
                <a:lnTo>
                  <a:pt x="1234" y="2328"/>
                </a:lnTo>
                <a:lnTo>
                  <a:pt x="1226" y="2320"/>
                </a:lnTo>
                <a:lnTo>
                  <a:pt x="1215" y="2313"/>
                </a:lnTo>
                <a:lnTo>
                  <a:pt x="1202" y="2304"/>
                </a:lnTo>
                <a:lnTo>
                  <a:pt x="1190" y="2294"/>
                </a:lnTo>
                <a:lnTo>
                  <a:pt x="1178" y="2286"/>
                </a:lnTo>
                <a:lnTo>
                  <a:pt x="1166" y="2277"/>
                </a:lnTo>
                <a:lnTo>
                  <a:pt x="1157" y="2271"/>
                </a:lnTo>
                <a:lnTo>
                  <a:pt x="1149" y="2267"/>
                </a:lnTo>
                <a:lnTo>
                  <a:pt x="1146" y="2265"/>
                </a:lnTo>
                <a:lnTo>
                  <a:pt x="1142" y="2265"/>
                </a:lnTo>
                <a:lnTo>
                  <a:pt x="1134" y="2262"/>
                </a:lnTo>
                <a:lnTo>
                  <a:pt x="1125" y="2260"/>
                </a:lnTo>
                <a:lnTo>
                  <a:pt x="1115" y="2258"/>
                </a:lnTo>
                <a:lnTo>
                  <a:pt x="1107" y="2256"/>
                </a:lnTo>
                <a:lnTo>
                  <a:pt x="1100" y="2254"/>
                </a:lnTo>
                <a:lnTo>
                  <a:pt x="1098" y="2254"/>
                </a:lnTo>
                <a:lnTo>
                  <a:pt x="1089" y="2203"/>
                </a:lnTo>
                <a:lnTo>
                  <a:pt x="971" y="2056"/>
                </a:lnTo>
                <a:lnTo>
                  <a:pt x="982" y="2003"/>
                </a:lnTo>
                <a:lnTo>
                  <a:pt x="986" y="1917"/>
                </a:lnTo>
                <a:lnTo>
                  <a:pt x="1068" y="1860"/>
                </a:lnTo>
                <a:lnTo>
                  <a:pt x="1057" y="1764"/>
                </a:lnTo>
                <a:lnTo>
                  <a:pt x="937" y="1754"/>
                </a:lnTo>
                <a:lnTo>
                  <a:pt x="843" y="1649"/>
                </a:lnTo>
                <a:lnTo>
                  <a:pt x="777" y="1630"/>
                </a:lnTo>
                <a:lnTo>
                  <a:pt x="733" y="1622"/>
                </a:lnTo>
                <a:lnTo>
                  <a:pt x="739" y="1584"/>
                </a:lnTo>
                <a:lnTo>
                  <a:pt x="685" y="1576"/>
                </a:lnTo>
                <a:lnTo>
                  <a:pt x="685" y="1598"/>
                </a:lnTo>
                <a:lnTo>
                  <a:pt x="547" y="1564"/>
                </a:lnTo>
                <a:lnTo>
                  <a:pt x="492" y="1481"/>
                </a:lnTo>
                <a:lnTo>
                  <a:pt x="516" y="1441"/>
                </a:lnTo>
                <a:lnTo>
                  <a:pt x="428" y="1315"/>
                </a:lnTo>
                <a:lnTo>
                  <a:pt x="413" y="1224"/>
                </a:lnTo>
                <a:lnTo>
                  <a:pt x="378" y="1224"/>
                </a:lnTo>
                <a:lnTo>
                  <a:pt x="390" y="1313"/>
                </a:lnTo>
                <a:lnTo>
                  <a:pt x="451" y="1405"/>
                </a:lnTo>
                <a:lnTo>
                  <a:pt x="444" y="1441"/>
                </a:lnTo>
                <a:lnTo>
                  <a:pt x="393" y="1433"/>
                </a:lnTo>
                <a:lnTo>
                  <a:pt x="331" y="1327"/>
                </a:lnTo>
                <a:lnTo>
                  <a:pt x="331" y="1205"/>
                </a:lnTo>
                <a:lnTo>
                  <a:pt x="266" y="1173"/>
                </a:lnTo>
                <a:lnTo>
                  <a:pt x="266" y="1086"/>
                </a:lnTo>
                <a:lnTo>
                  <a:pt x="292" y="1027"/>
                </a:lnTo>
                <a:lnTo>
                  <a:pt x="322" y="970"/>
                </a:lnTo>
                <a:lnTo>
                  <a:pt x="387" y="890"/>
                </a:lnTo>
                <a:lnTo>
                  <a:pt x="384" y="862"/>
                </a:lnTo>
                <a:lnTo>
                  <a:pt x="352" y="916"/>
                </a:lnTo>
                <a:lnTo>
                  <a:pt x="322" y="970"/>
                </a:lnTo>
                <a:lnTo>
                  <a:pt x="266" y="1036"/>
                </a:lnTo>
                <a:lnTo>
                  <a:pt x="266" y="1086"/>
                </a:lnTo>
                <a:lnTo>
                  <a:pt x="233" y="1167"/>
                </a:lnTo>
                <a:lnTo>
                  <a:pt x="205" y="1249"/>
                </a:lnTo>
                <a:lnTo>
                  <a:pt x="183" y="1334"/>
                </a:lnTo>
                <a:lnTo>
                  <a:pt x="165" y="1422"/>
                </a:lnTo>
                <a:lnTo>
                  <a:pt x="151" y="1511"/>
                </a:lnTo>
                <a:lnTo>
                  <a:pt x="143" y="1601"/>
                </a:lnTo>
                <a:lnTo>
                  <a:pt x="140" y="1693"/>
                </a:lnTo>
                <a:lnTo>
                  <a:pt x="145" y="1794"/>
                </a:lnTo>
                <a:lnTo>
                  <a:pt x="154" y="1895"/>
                </a:lnTo>
                <a:lnTo>
                  <a:pt x="170" y="1994"/>
                </a:lnTo>
                <a:lnTo>
                  <a:pt x="192" y="2089"/>
                </a:lnTo>
                <a:lnTo>
                  <a:pt x="221" y="2183"/>
                </a:lnTo>
                <a:lnTo>
                  <a:pt x="254" y="2274"/>
                </a:lnTo>
                <a:lnTo>
                  <a:pt x="294" y="2363"/>
                </a:lnTo>
                <a:lnTo>
                  <a:pt x="339" y="2448"/>
                </a:lnTo>
                <a:lnTo>
                  <a:pt x="388" y="2530"/>
                </a:lnTo>
                <a:lnTo>
                  <a:pt x="443" y="2609"/>
                </a:lnTo>
                <a:lnTo>
                  <a:pt x="503" y="2684"/>
                </a:lnTo>
                <a:lnTo>
                  <a:pt x="567" y="2756"/>
                </a:lnTo>
                <a:lnTo>
                  <a:pt x="635" y="2823"/>
                </a:lnTo>
                <a:lnTo>
                  <a:pt x="706" y="2887"/>
                </a:lnTo>
                <a:lnTo>
                  <a:pt x="782" y="2946"/>
                </a:lnTo>
                <a:lnTo>
                  <a:pt x="861" y="3000"/>
                </a:lnTo>
                <a:lnTo>
                  <a:pt x="944" y="3049"/>
                </a:lnTo>
                <a:lnTo>
                  <a:pt x="1030" y="3093"/>
                </a:lnTo>
                <a:lnTo>
                  <a:pt x="1119" y="3132"/>
                </a:lnTo>
                <a:lnTo>
                  <a:pt x="1212" y="3166"/>
                </a:lnTo>
                <a:lnTo>
                  <a:pt x="1306" y="3195"/>
                </a:lnTo>
                <a:lnTo>
                  <a:pt x="1403" y="3217"/>
                </a:lnTo>
                <a:lnTo>
                  <a:pt x="1502" y="3233"/>
                </a:lnTo>
                <a:lnTo>
                  <a:pt x="1603" y="3242"/>
                </a:lnTo>
                <a:lnTo>
                  <a:pt x="1706" y="3246"/>
                </a:lnTo>
                <a:lnTo>
                  <a:pt x="1803" y="3243"/>
                </a:lnTo>
                <a:lnTo>
                  <a:pt x="1899" y="3234"/>
                </a:lnTo>
                <a:lnTo>
                  <a:pt x="1992" y="3220"/>
                </a:lnTo>
                <a:lnTo>
                  <a:pt x="2085" y="3200"/>
                </a:lnTo>
                <a:lnTo>
                  <a:pt x="2175" y="3175"/>
                </a:lnTo>
                <a:lnTo>
                  <a:pt x="2262" y="3144"/>
                </a:lnTo>
                <a:lnTo>
                  <a:pt x="2347" y="3109"/>
                </a:lnTo>
                <a:lnTo>
                  <a:pt x="2430" y="3069"/>
                </a:lnTo>
                <a:lnTo>
                  <a:pt x="2510" y="3025"/>
                </a:lnTo>
                <a:lnTo>
                  <a:pt x="2586" y="2976"/>
                </a:lnTo>
                <a:lnTo>
                  <a:pt x="2660" y="2923"/>
                </a:lnTo>
                <a:lnTo>
                  <a:pt x="2731" y="2866"/>
                </a:lnTo>
                <a:lnTo>
                  <a:pt x="2798" y="2804"/>
                </a:lnTo>
                <a:lnTo>
                  <a:pt x="2861" y="2740"/>
                </a:lnTo>
                <a:lnTo>
                  <a:pt x="2920" y="2672"/>
                </a:lnTo>
                <a:lnTo>
                  <a:pt x="2868" y="2672"/>
                </a:lnTo>
                <a:lnTo>
                  <a:pt x="2868" y="2568"/>
                </a:lnTo>
                <a:lnTo>
                  <a:pt x="2809" y="2489"/>
                </a:lnTo>
                <a:lnTo>
                  <a:pt x="2809" y="2365"/>
                </a:lnTo>
                <a:lnTo>
                  <a:pt x="2763" y="2319"/>
                </a:lnTo>
                <a:lnTo>
                  <a:pt x="2760" y="2268"/>
                </a:lnTo>
                <a:lnTo>
                  <a:pt x="2817" y="2158"/>
                </a:lnTo>
                <a:lnTo>
                  <a:pt x="2708" y="1966"/>
                </a:lnTo>
                <a:lnTo>
                  <a:pt x="2720" y="1835"/>
                </a:lnTo>
                <a:lnTo>
                  <a:pt x="2622" y="1825"/>
                </a:lnTo>
                <a:lnTo>
                  <a:pt x="2585" y="1789"/>
                </a:lnTo>
                <a:lnTo>
                  <a:pt x="2518" y="1789"/>
                </a:lnTo>
                <a:lnTo>
                  <a:pt x="2485" y="1820"/>
                </a:lnTo>
                <a:lnTo>
                  <a:pt x="2367" y="1820"/>
                </a:lnTo>
                <a:lnTo>
                  <a:pt x="2364" y="1830"/>
                </a:lnTo>
                <a:lnTo>
                  <a:pt x="2298" y="1830"/>
                </a:lnTo>
                <a:lnTo>
                  <a:pt x="2150" y="1661"/>
                </a:lnTo>
                <a:lnTo>
                  <a:pt x="2151" y="1530"/>
                </a:lnTo>
                <a:lnTo>
                  <a:pt x="2175" y="1520"/>
                </a:lnTo>
                <a:lnTo>
                  <a:pt x="2185" y="1470"/>
                </a:lnTo>
                <a:lnTo>
                  <a:pt x="2150" y="1470"/>
                </a:lnTo>
                <a:lnTo>
                  <a:pt x="2135" y="1417"/>
                </a:lnTo>
                <a:lnTo>
                  <a:pt x="2308" y="1293"/>
                </a:lnTo>
                <a:lnTo>
                  <a:pt x="2308" y="1206"/>
                </a:lnTo>
                <a:lnTo>
                  <a:pt x="2393" y="1158"/>
                </a:lnTo>
                <a:lnTo>
                  <a:pt x="2427" y="1163"/>
                </a:lnTo>
                <a:lnTo>
                  <a:pt x="2497" y="1163"/>
                </a:lnTo>
                <a:lnTo>
                  <a:pt x="2551" y="1133"/>
                </a:lnTo>
                <a:lnTo>
                  <a:pt x="2727" y="1119"/>
                </a:lnTo>
                <a:lnTo>
                  <a:pt x="2727" y="1209"/>
                </a:lnTo>
                <a:lnTo>
                  <a:pt x="2865" y="1244"/>
                </a:lnTo>
                <a:lnTo>
                  <a:pt x="2893" y="1263"/>
                </a:lnTo>
                <a:lnTo>
                  <a:pt x="2918" y="1263"/>
                </a:lnTo>
                <a:lnTo>
                  <a:pt x="2918" y="1214"/>
                </a:lnTo>
                <a:lnTo>
                  <a:pt x="2998" y="1207"/>
                </a:lnTo>
                <a:lnTo>
                  <a:pt x="3074" y="1263"/>
                </a:lnTo>
                <a:lnTo>
                  <a:pt x="3199" y="1263"/>
                </a:lnTo>
                <a:lnTo>
                  <a:pt x="3207" y="1255"/>
                </a:lnTo>
                <a:lnTo>
                  <a:pt x="3188" y="1193"/>
                </a:lnTo>
                <a:lnTo>
                  <a:pt x="3166" y="1132"/>
                </a:lnTo>
                <a:lnTo>
                  <a:pt x="3084" y="1134"/>
                </a:lnTo>
                <a:lnTo>
                  <a:pt x="3043" y="1089"/>
                </a:lnTo>
                <a:lnTo>
                  <a:pt x="3035" y="1017"/>
                </a:lnTo>
                <a:lnTo>
                  <a:pt x="2994" y="1040"/>
                </a:lnTo>
                <a:lnTo>
                  <a:pt x="2970" y="1128"/>
                </a:lnTo>
                <a:lnTo>
                  <a:pt x="2911" y="1063"/>
                </a:lnTo>
                <a:lnTo>
                  <a:pt x="2908" y="1003"/>
                </a:lnTo>
                <a:lnTo>
                  <a:pt x="2849" y="954"/>
                </a:lnTo>
                <a:lnTo>
                  <a:pt x="2828" y="933"/>
                </a:lnTo>
                <a:lnTo>
                  <a:pt x="2760" y="933"/>
                </a:lnTo>
                <a:lnTo>
                  <a:pt x="2781" y="993"/>
                </a:lnTo>
                <a:lnTo>
                  <a:pt x="2863" y="1037"/>
                </a:lnTo>
                <a:lnTo>
                  <a:pt x="2877" y="1052"/>
                </a:lnTo>
                <a:lnTo>
                  <a:pt x="2860" y="1061"/>
                </a:lnTo>
                <a:lnTo>
                  <a:pt x="2860" y="1109"/>
                </a:lnTo>
                <a:lnTo>
                  <a:pt x="2820" y="1125"/>
                </a:lnTo>
                <a:lnTo>
                  <a:pt x="2786" y="1117"/>
                </a:lnTo>
                <a:lnTo>
                  <a:pt x="2765" y="1088"/>
                </a:lnTo>
                <a:lnTo>
                  <a:pt x="2820" y="1091"/>
                </a:lnTo>
                <a:lnTo>
                  <a:pt x="2835" y="1071"/>
                </a:lnTo>
                <a:lnTo>
                  <a:pt x="2713" y="989"/>
                </a:lnTo>
                <a:lnTo>
                  <a:pt x="2704" y="955"/>
                </a:lnTo>
                <a:lnTo>
                  <a:pt x="2655" y="999"/>
                </a:lnTo>
                <a:lnTo>
                  <a:pt x="2605" y="989"/>
                </a:lnTo>
                <a:lnTo>
                  <a:pt x="2527" y="1088"/>
                </a:lnTo>
                <a:lnTo>
                  <a:pt x="2512" y="1126"/>
                </a:lnTo>
                <a:lnTo>
                  <a:pt x="2463" y="1130"/>
                </a:lnTo>
                <a:lnTo>
                  <a:pt x="2391" y="1131"/>
                </a:lnTo>
                <a:lnTo>
                  <a:pt x="2347" y="1111"/>
                </a:lnTo>
                <a:lnTo>
                  <a:pt x="2335" y="1025"/>
                </a:lnTo>
                <a:lnTo>
                  <a:pt x="2350" y="984"/>
                </a:lnTo>
                <a:lnTo>
                  <a:pt x="2424" y="969"/>
                </a:lnTo>
                <a:lnTo>
                  <a:pt x="2505" y="984"/>
                </a:lnTo>
                <a:lnTo>
                  <a:pt x="2514" y="940"/>
                </a:lnTo>
                <a:lnTo>
                  <a:pt x="2480" y="933"/>
                </a:lnTo>
                <a:lnTo>
                  <a:pt x="2492" y="863"/>
                </a:lnTo>
                <a:lnTo>
                  <a:pt x="2573" y="851"/>
                </a:lnTo>
                <a:lnTo>
                  <a:pt x="2629" y="771"/>
                </a:lnTo>
                <a:lnTo>
                  <a:pt x="2687" y="762"/>
                </a:lnTo>
                <a:lnTo>
                  <a:pt x="2741" y="769"/>
                </a:lnTo>
                <a:lnTo>
                  <a:pt x="2760" y="769"/>
                </a:lnTo>
                <a:lnTo>
                  <a:pt x="2749" y="695"/>
                </a:lnTo>
                <a:lnTo>
                  <a:pt x="2685" y="721"/>
                </a:lnTo>
                <a:lnTo>
                  <a:pt x="2663" y="665"/>
                </a:lnTo>
                <a:lnTo>
                  <a:pt x="2625" y="660"/>
                </a:lnTo>
                <a:lnTo>
                  <a:pt x="2618" y="622"/>
                </a:lnTo>
                <a:lnTo>
                  <a:pt x="2649" y="589"/>
                </a:lnTo>
                <a:lnTo>
                  <a:pt x="2721" y="560"/>
                </a:lnTo>
                <a:lnTo>
                  <a:pt x="2740" y="528"/>
                </a:lnTo>
                <a:lnTo>
                  <a:pt x="2668" y="470"/>
                </a:lnTo>
                <a:lnTo>
                  <a:pt x="2595" y="416"/>
                </a:lnTo>
                <a:lnTo>
                  <a:pt x="2517" y="365"/>
                </a:lnTo>
                <a:lnTo>
                  <a:pt x="2437" y="320"/>
                </a:lnTo>
                <a:lnTo>
                  <a:pt x="2354" y="280"/>
                </a:lnTo>
                <a:lnTo>
                  <a:pt x="2268" y="244"/>
                </a:lnTo>
                <a:lnTo>
                  <a:pt x="2179" y="212"/>
                </a:lnTo>
                <a:lnTo>
                  <a:pt x="2089" y="187"/>
                </a:lnTo>
                <a:lnTo>
                  <a:pt x="1995" y="167"/>
                </a:lnTo>
                <a:lnTo>
                  <a:pt x="1901" y="152"/>
                </a:lnTo>
                <a:lnTo>
                  <a:pt x="1804" y="143"/>
                </a:lnTo>
                <a:lnTo>
                  <a:pt x="1706" y="140"/>
                </a:lnTo>
                <a:close/>
                <a:moveTo>
                  <a:pt x="1706" y="0"/>
                </a:moveTo>
                <a:lnTo>
                  <a:pt x="1807" y="4"/>
                </a:lnTo>
                <a:lnTo>
                  <a:pt x="1907" y="12"/>
                </a:lnTo>
                <a:lnTo>
                  <a:pt x="2005" y="27"/>
                </a:lnTo>
                <a:lnTo>
                  <a:pt x="2101" y="47"/>
                </a:lnTo>
                <a:lnTo>
                  <a:pt x="2194" y="71"/>
                </a:lnTo>
                <a:lnTo>
                  <a:pt x="2287" y="102"/>
                </a:lnTo>
                <a:lnTo>
                  <a:pt x="2376" y="136"/>
                </a:lnTo>
                <a:lnTo>
                  <a:pt x="2463" y="177"/>
                </a:lnTo>
                <a:lnTo>
                  <a:pt x="2547" y="221"/>
                </a:lnTo>
                <a:lnTo>
                  <a:pt x="2628" y="270"/>
                </a:lnTo>
                <a:lnTo>
                  <a:pt x="2707" y="323"/>
                </a:lnTo>
                <a:lnTo>
                  <a:pt x="2782" y="380"/>
                </a:lnTo>
                <a:lnTo>
                  <a:pt x="2853" y="442"/>
                </a:lnTo>
                <a:lnTo>
                  <a:pt x="2893" y="479"/>
                </a:lnTo>
                <a:lnTo>
                  <a:pt x="2932" y="517"/>
                </a:lnTo>
                <a:lnTo>
                  <a:pt x="2957" y="545"/>
                </a:lnTo>
                <a:lnTo>
                  <a:pt x="3022" y="618"/>
                </a:lnTo>
                <a:lnTo>
                  <a:pt x="3083" y="695"/>
                </a:lnTo>
                <a:lnTo>
                  <a:pt x="3139" y="776"/>
                </a:lnTo>
                <a:lnTo>
                  <a:pt x="3190" y="859"/>
                </a:lnTo>
                <a:lnTo>
                  <a:pt x="3236" y="945"/>
                </a:lnTo>
                <a:lnTo>
                  <a:pt x="3277" y="1035"/>
                </a:lnTo>
                <a:lnTo>
                  <a:pt x="3291" y="1068"/>
                </a:lnTo>
                <a:lnTo>
                  <a:pt x="3323" y="1155"/>
                </a:lnTo>
                <a:lnTo>
                  <a:pt x="3351" y="1246"/>
                </a:lnTo>
                <a:lnTo>
                  <a:pt x="3374" y="1339"/>
                </a:lnTo>
                <a:lnTo>
                  <a:pt x="3391" y="1433"/>
                </a:lnTo>
                <a:lnTo>
                  <a:pt x="3404" y="1528"/>
                </a:lnTo>
                <a:lnTo>
                  <a:pt x="3409" y="1601"/>
                </a:lnTo>
                <a:lnTo>
                  <a:pt x="3411" y="1675"/>
                </a:lnTo>
                <a:lnTo>
                  <a:pt x="3411" y="1693"/>
                </a:lnTo>
                <a:lnTo>
                  <a:pt x="3408" y="1793"/>
                </a:lnTo>
                <a:lnTo>
                  <a:pt x="3400" y="1891"/>
                </a:lnTo>
                <a:lnTo>
                  <a:pt x="3386" y="1988"/>
                </a:lnTo>
                <a:lnTo>
                  <a:pt x="3365" y="2089"/>
                </a:lnTo>
                <a:lnTo>
                  <a:pt x="3338" y="2187"/>
                </a:lnTo>
                <a:lnTo>
                  <a:pt x="3305" y="2280"/>
                </a:lnTo>
                <a:lnTo>
                  <a:pt x="3268" y="2372"/>
                </a:lnTo>
                <a:lnTo>
                  <a:pt x="3225" y="2462"/>
                </a:lnTo>
                <a:lnTo>
                  <a:pt x="3178" y="2546"/>
                </a:lnTo>
                <a:lnTo>
                  <a:pt x="3127" y="2628"/>
                </a:lnTo>
                <a:lnTo>
                  <a:pt x="3070" y="2707"/>
                </a:lnTo>
                <a:lnTo>
                  <a:pt x="3010" y="2782"/>
                </a:lnTo>
                <a:lnTo>
                  <a:pt x="2945" y="2854"/>
                </a:lnTo>
                <a:lnTo>
                  <a:pt x="2877" y="2923"/>
                </a:lnTo>
                <a:lnTo>
                  <a:pt x="2804" y="2987"/>
                </a:lnTo>
                <a:lnTo>
                  <a:pt x="2728" y="3047"/>
                </a:lnTo>
                <a:lnTo>
                  <a:pt x="2648" y="3102"/>
                </a:lnTo>
                <a:lnTo>
                  <a:pt x="2566" y="3154"/>
                </a:lnTo>
                <a:lnTo>
                  <a:pt x="2480" y="3200"/>
                </a:lnTo>
                <a:lnTo>
                  <a:pt x="2392" y="3242"/>
                </a:lnTo>
                <a:lnTo>
                  <a:pt x="2300" y="3279"/>
                </a:lnTo>
                <a:lnTo>
                  <a:pt x="2207" y="3311"/>
                </a:lnTo>
                <a:lnTo>
                  <a:pt x="2110" y="3337"/>
                </a:lnTo>
                <a:lnTo>
                  <a:pt x="2012" y="3357"/>
                </a:lnTo>
                <a:lnTo>
                  <a:pt x="1911" y="3373"/>
                </a:lnTo>
                <a:lnTo>
                  <a:pt x="1809" y="3381"/>
                </a:lnTo>
                <a:lnTo>
                  <a:pt x="1706" y="3384"/>
                </a:lnTo>
                <a:lnTo>
                  <a:pt x="1598" y="3381"/>
                </a:lnTo>
                <a:lnTo>
                  <a:pt x="1493" y="3372"/>
                </a:lnTo>
                <a:lnTo>
                  <a:pt x="1388" y="3355"/>
                </a:lnTo>
                <a:lnTo>
                  <a:pt x="1286" y="3333"/>
                </a:lnTo>
                <a:lnTo>
                  <a:pt x="1187" y="3304"/>
                </a:lnTo>
                <a:lnTo>
                  <a:pt x="1091" y="3271"/>
                </a:lnTo>
                <a:lnTo>
                  <a:pt x="996" y="3232"/>
                </a:lnTo>
                <a:lnTo>
                  <a:pt x="905" y="3186"/>
                </a:lnTo>
                <a:lnTo>
                  <a:pt x="816" y="3137"/>
                </a:lnTo>
                <a:lnTo>
                  <a:pt x="732" y="3082"/>
                </a:lnTo>
                <a:lnTo>
                  <a:pt x="652" y="3022"/>
                </a:lnTo>
                <a:lnTo>
                  <a:pt x="574" y="2957"/>
                </a:lnTo>
                <a:lnTo>
                  <a:pt x="501" y="2889"/>
                </a:lnTo>
                <a:lnTo>
                  <a:pt x="432" y="2816"/>
                </a:lnTo>
                <a:lnTo>
                  <a:pt x="367" y="2739"/>
                </a:lnTo>
                <a:lnTo>
                  <a:pt x="306" y="2659"/>
                </a:lnTo>
                <a:lnTo>
                  <a:pt x="251" y="2575"/>
                </a:lnTo>
                <a:lnTo>
                  <a:pt x="201" y="2488"/>
                </a:lnTo>
                <a:lnTo>
                  <a:pt x="155" y="2397"/>
                </a:lnTo>
                <a:lnTo>
                  <a:pt x="115" y="2304"/>
                </a:lnTo>
                <a:lnTo>
                  <a:pt x="81" y="2208"/>
                </a:lnTo>
                <a:lnTo>
                  <a:pt x="52" y="2108"/>
                </a:lnTo>
                <a:lnTo>
                  <a:pt x="30" y="2008"/>
                </a:lnTo>
                <a:lnTo>
                  <a:pt x="14" y="1905"/>
                </a:lnTo>
                <a:lnTo>
                  <a:pt x="3" y="1799"/>
                </a:lnTo>
                <a:lnTo>
                  <a:pt x="0" y="1693"/>
                </a:lnTo>
                <a:lnTo>
                  <a:pt x="3" y="1588"/>
                </a:lnTo>
                <a:lnTo>
                  <a:pt x="13" y="1484"/>
                </a:lnTo>
                <a:lnTo>
                  <a:pt x="29" y="1383"/>
                </a:lnTo>
                <a:lnTo>
                  <a:pt x="51" y="1283"/>
                </a:lnTo>
                <a:lnTo>
                  <a:pt x="79" y="1186"/>
                </a:lnTo>
                <a:lnTo>
                  <a:pt x="112" y="1091"/>
                </a:lnTo>
                <a:lnTo>
                  <a:pt x="151" y="999"/>
                </a:lnTo>
                <a:lnTo>
                  <a:pt x="194" y="909"/>
                </a:lnTo>
                <a:lnTo>
                  <a:pt x="243" y="823"/>
                </a:lnTo>
                <a:lnTo>
                  <a:pt x="298" y="740"/>
                </a:lnTo>
                <a:lnTo>
                  <a:pt x="356" y="660"/>
                </a:lnTo>
                <a:lnTo>
                  <a:pt x="417" y="586"/>
                </a:lnTo>
                <a:lnTo>
                  <a:pt x="483" y="516"/>
                </a:lnTo>
                <a:lnTo>
                  <a:pt x="551" y="449"/>
                </a:lnTo>
                <a:lnTo>
                  <a:pt x="623" y="386"/>
                </a:lnTo>
                <a:lnTo>
                  <a:pt x="698" y="328"/>
                </a:lnTo>
                <a:lnTo>
                  <a:pt x="777" y="275"/>
                </a:lnTo>
                <a:lnTo>
                  <a:pt x="859" y="225"/>
                </a:lnTo>
                <a:lnTo>
                  <a:pt x="944" y="180"/>
                </a:lnTo>
                <a:lnTo>
                  <a:pt x="1031" y="139"/>
                </a:lnTo>
                <a:lnTo>
                  <a:pt x="1120" y="104"/>
                </a:lnTo>
                <a:lnTo>
                  <a:pt x="1213" y="73"/>
                </a:lnTo>
                <a:lnTo>
                  <a:pt x="1309" y="47"/>
                </a:lnTo>
                <a:lnTo>
                  <a:pt x="1405" y="27"/>
                </a:lnTo>
                <a:lnTo>
                  <a:pt x="1503" y="12"/>
                </a:lnTo>
                <a:lnTo>
                  <a:pt x="1604" y="4"/>
                </a:lnTo>
                <a:lnTo>
                  <a:pt x="1706" y="0"/>
                </a:lnTo>
                <a:close/>
              </a:path>
            </a:pathLst>
          </a:custGeom>
          <a:solidFill>
            <a:sysClr val="windowText" lastClr="000000">
              <a:lumMod val="75000"/>
              <a:lumOff val="25000"/>
            </a:sys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ndParaRPr>
          </a:p>
        </p:txBody>
      </p:sp>
      <p:grpSp>
        <p:nvGrpSpPr>
          <p:cNvPr id="311" name="Group 310">
            <a:extLst>
              <a:ext uri="{FF2B5EF4-FFF2-40B4-BE49-F238E27FC236}">
                <a16:creationId xmlns:a16="http://schemas.microsoft.com/office/drawing/2014/main" id="{E06BECCC-20C4-4776-B4B2-1CBC5EE50C1D}"/>
              </a:ext>
            </a:extLst>
          </p:cNvPr>
          <p:cNvGrpSpPr/>
          <p:nvPr/>
        </p:nvGrpSpPr>
        <p:grpSpPr>
          <a:xfrm>
            <a:off x="10628638" y="2240557"/>
            <a:ext cx="280849" cy="280562"/>
            <a:chOff x="4030754" y="479135"/>
            <a:chExt cx="1114246" cy="1113113"/>
          </a:xfrm>
          <a:solidFill>
            <a:sysClr val="windowText" lastClr="000000">
              <a:lumMod val="75000"/>
              <a:lumOff val="25000"/>
            </a:sysClr>
          </a:solidFill>
        </p:grpSpPr>
        <p:sp>
          <p:nvSpPr>
            <p:cNvPr id="312" name="Freeform 99">
              <a:extLst>
                <a:ext uri="{FF2B5EF4-FFF2-40B4-BE49-F238E27FC236}">
                  <a16:creationId xmlns:a16="http://schemas.microsoft.com/office/drawing/2014/main" id="{1B3F5C6D-CCD4-42AE-BEC6-0852AA923D5B}"/>
                </a:ext>
              </a:extLst>
            </p:cNvPr>
            <p:cNvSpPr>
              <a:spLocks noEditPoints="1"/>
            </p:cNvSpPr>
            <p:nvPr/>
          </p:nvSpPr>
          <p:spPr bwMode="auto">
            <a:xfrm>
              <a:off x="4030754" y="479135"/>
              <a:ext cx="1114246" cy="1113113"/>
            </a:xfrm>
            <a:custGeom>
              <a:avLst/>
              <a:gdLst>
                <a:gd name="T0" fmla="*/ 921 w 1965"/>
                <a:gd name="T1" fmla="*/ 642 h 1963"/>
                <a:gd name="T2" fmla="*/ 807 w 1965"/>
                <a:gd name="T3" fmla="*/ 684 h 1963"/>
                <a:gd name="T4" fmla="*/ 718 w 1965"/>
                <a:gd name="T5" fmla="*/ 758 h 1963"/>
                <a:gd name="T6" fmla="*/ 659 w 1965"/>
                <a:gd name="T7" fmla="*/ 860 h 1963"/>
                <a:gd name="T8" fmla="*/ 636 w 1965"/>
                <a:gd name="T9" fmla="*/ 981 h 1963"/>
                <a:gd name="T10" fmla="*/ 659 w 1965"/>
                <a:gd name="T11" fmla="*/ 1101 h 1963"/>
                <a:gd name="T12" fmla="*/ 718 w 1965"/>
                <a:gd name="T13" fmla="*/ 1203 h 1963"/>
                <a:gd name="T14" fmla="*/ 807 w 1965"/>
                <a:gd name="T15" fmla="*/ 1279 h 1963"/>
                <a:gd name="T16" fmla="*/ 921 w 1965"/>
                <a:gd name="T17" fmla="*/ 1321 h 1963"/>
                <a:gd name="T18" fmla="*/ 1044 w 1965"/>
                <a:gd name="T19" fmla="*/ 1321 h 1963"/>
                <a:gd name="T20" fmla="*/ 1156 w 1965"/>
                <a:gd name="T21" fmla="*/ 1279 h 1963"/>
                <a:gd name="T22" fmla="*/ 1247 w 1965"/>
                <a:gd name="T23" fmla="*/ 1203 h 1963"/>
                <a:gd name="T24" fmla="*/ 1306 w 1965"/>
                <a:gd name="T25" fmla="*/ 1101 h 1963"/>
                <a:gd name="T26" fmla="*/ 1328 w 1965"/>
                <a:gd name="T27" fmla="*/ 981 h 1963"/>
                <a:gd name="T28" fmla="*/ 1306 w 1965"/>
                <a:gd name="T29" fmla="*/ 860 h 1963"/>
                <a:gd name="T30" fmla="*/ 1247 w 1965"/>
                <a:gd name="T31" fmla="*/ 758 h 1963"/>
                <a:gd name="T32" fmla="*/ 1156 w 1965"/>
                <a:gd name="T33" fmla="*/ 684 h 1963"/>
                <a:gd name="T34" fmla="*/ 1044 w 1965"/>
                <a:gd name="T35" fmla="*/ 642 h 1963"/>
                <a:gd name="T36" fmla="*/ 839 w 1965"/>
                <a:gd name="T37" fmla="*/ 0 h 1963"/>
                <a:gd name="T38" fmla="*/ 1125 w 1965"/>
                <a:gd name="T39" fmla="*/ 227 h 1963"/>
                <a:gd name="T40" fmla="*/ 1277 w 1965"/>
                <a:gd name="T41" fmla="*/ 273 h 1963"/>
                <a:gd name="T42" fmla="*/ 1414 w 1965"/>
                <a:gd name="T43" fmla="*/ 347 h 1963"/>
                <a:gd name="T44" fmla="*/ 1777 w 1965"/>
                <a:gd name="T45" fmla="*/ 388 h 1963"/>
                <a:gd name="T46" fmla="*/ 1656 w 1965"/>
                <a:gd name="T47" fmla="*/ 616 h 1963"/>
                <a:gd name="T48" fmla="*/ 1717 w 1965"/>
                <a:gd name="T49" fmla="*/ 760 h 1963"/>
                <a:gd name="T50" fmla="*/ 1965 w 1965"/>
                <a:gd name="T51" fmla="*/ 837 h 1963"/>
                <a:gd name="T52" fmla="*/ 1736 w 1965"/>
                <a:gd name="T53" fmla="*/ 1124 h 1963"/>
                <a:gd name="T54" fmla="*/ 1690 w 1965"/>
                <a:gd name="T55" fmla="*/ 1275 h 1963"/>
                <a:gd name="T56" fmla="*/ 1616 w 1965"/>
                <a:gd name="T57" fmla="*/ 1414 h 1963"/>
                <a:gd name="T58" fmla="*/ 1577 w 1965"/>
                <a:gd name="T59" fmla="*/ 1776 h 1963"/>
                <a:gd name="T60" fmla="*/ 1347 w 1965"/>
                <a:gd name="T61" fmla="*/ 1656 h 1963"/>
                <a:gd name="T62" fmla="*/ 1203 w 1965"/>
                <a:gd name="T63" fmla="*/ 1715 h 1963"/>
                <a:gd name="T64" fmla="*/ 1125 w 1965"/>
                <a:gd name="T65" fmla="*/ 1963 h 1963"/>
                <a:gd name="T66" fmla="*/ 839 w 1965"/>
                <a:gd name="T67" fmla="*/ 1734 h 1963"/>
                <a:gd name="T68" fmla="*/ 688 w 1965"/>
                <a:gd name="T69" fmla="*/ 1688 h 1963"/>
                <a:gd name="T70" fmla="*/ 551 w 1965"/>
                <a:gd name="T71" fmla="*/ 1614 h 1963"/>
                <a:gd name="T72" fmla="*/ 187 w 1965"/>
                <a:gd name="T73" fmla="*/ 1575 h 1963"/>
                <a:gd name="T74" fmla="*/ 308 w 1965"/>
                <a:gd name="T75" fmla="*/ 1347 h 1963"/>
                <a:gd name="T76" fmla="*/ 248 w 1965"/>
                <a:gd name="T77" fmla="*/ 1201 h 1963"/>
                <a:gd name="T78" fmla="*/ 0 w 1965"/>
                <a:gd name="T79" fmla="*/ 1124 h 1963"/>
                <a:gd name="T80" fmla="*/ 229 w 1965"/>
                <a:gd name="T81" fmla="*/ 837 h 1963"/>
                <a:gd name="T82" fmla="*/ 274 w 1965"/>
                <a:gd name="T83" fmla="*/ 686 h 1963"/>
                <a:gd name="T84" fmla="*/ 348 w 1965"/>
                <a:gd name="T85" fmla="*/ 549 h 1963"/>
                <a:gd name="T86" fmla="*/ 388 w 1965"/>
                <a:gd name="T87" fmla="*/ 186 h 1963"/>
                <a:gd name="T88" fmla="*/ 617 w 1965"/>
                <a:gd name="T89" fmla="*/ 307 h 1963"/>
                <a:gd name="T90" fmla="*/ 762 w 1965"/>
                <a:gd name="T91" fmla="*/ 246 h 1963"/>
                <a:gd name="T92" fmla="*/ 839 w 1965"/>
                <a:gd name="T93" fmla="*/ 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5" h="1963">
                  <a:moveTo>
                    <a:pt x="981" y="637"/>
                  </a:moveTo>
                  <a:lnTo>
                    <a:pt x="921" y="642"/>
                  </a:lnTo>
                  <a:lnTo>
                    <a:pt x="862" y="657"/>
                  </a:lnTo>
                  <a:lnTo>
                    <a:pt x="807" y="684"/>
                  </a:lnTo>
                  <a:lnTo>
                    <a:pt x="760" y="716"/>
                  </a:lnTo>
                  <a:lnTo>
                    <a:pt x="718" y="758"/>
                  </a:lnTo>
                  <a:lnTo>
                    <a:pt x="684" y="807"/>
                  </a:lnTo>
                  <a:lnTo>
                    <a:pt x="659" y="860"/>
                  </a:lnTo>
                  <a:lnTo>
                    <a:pt x="642" y="919"/>
                  </a:lnTo>
                  <a:lnTo>
                    <a:pt x="636" y="981"/>
                  </a:lnTo>
                  <a:lnTo>
                    <a:pt x="642" y="1044"/>
                  </a:lnTo>
                  <a:lnTo>
                    <a:pt x="659" y="1101"/>
                  </a:lnTo>
                  <a:lnTo>
                    <a:pt x="684" y="1156"/>
                  </a:lnTo>
                  <a:lnTo>
                    <a:pt x="718" y="1203"/>
                  </a:lnTo>
                  <a:lnTo>
                    <a:pt x="760" y="1245"/>
                  </a:lnTo>
                  <a:lnTo>
                    <a:pt x="807" y="1279"/>
                  </a:lnTo>
                  <a:lnTo>
                    <a:pt x="862" y="1306"/>
                  </a:lnTo>
                  <a:lnTo>
                    <a:pt x="921" y="1321"/>
                  </a:lnTo>
                  <a:lnTo>
                    <a:pt x="981" y="1326"/>
                  </a:lnTo>
                  <a:lnTo>
                    <a:pt x="1044" y="1321"/>
                  </a:lnTo>
                  <a:lnTo>
                    <a:pt x="1103" y="1306"/>
                  </a:lnTo>
                  <a:lnTo>
                    <a:pt x="1156" y="1279"/>
                  </a:lnTo>
                  <a:lnTo>
                    <a:pt x="1205" y="1245"/>
                  </a:lnTo>
                  <a:lnTo>
                    <a:pt x="1247" y="1203"/>
                  </a:lnTo>
                  <a:lnTo>
                    <a:pt x="1281" y="1156"/>
                  </a:lnTo>
                  <a:lnTo>
                    <a:pt x="1306" y="1101"/>
                  </a:lnTo>
                  <a:lnTo>
                    <a:pt x="1323" y="1044"/>
                  </a:lnTo>
                  <a:lnTo>
                    <a:pt x="1328" y="981"/>
                  </a:lnTo>
                  <a:lnTo>
                    <a:pt x="1323" y="919"/>
                  </a:lnTo>
                  <a:lnTo>
                    <a:pt x="1306" y="860"/>
                  </a:lnTo>
                  <a:lnTo>
                    <a:pt x="1281" y="807"/>
                  </a:lnTo>
                  <a:lnTo>
                    <a:pt x="1247" y="758"/>
                  </a:lnTo>
                  <a:lnTo>
                    <a:pt x="1205" y="716"/>
                  </a:lnTo>
                  <a:lnTo>
                    <a:pt x="1156" y="684"/>
                  </a:lnTo>
                  <a:lnTo>
                    <a:pt x="1103" y="657"/>
                  </a:lnTo>
                  <a:lnTo>
                    <a:pt x="1044" y="642"/>
                  </a:lnTo>
                  <a:lnTo>
                    <a:pt x="981" y="637"/>
                  </a:lnTo>
                  <a:close/>
                  <a:moveTo>
                    <a:pt x="839" y="0"/>
                  </a:moveTo>
                  <a:lnTo>
                    <a:pt x="1125" y="0"/>
                  </a:lnTo>
                  <a:lnTo>
                    <a:pt x="1125" y="227"/>
                  </a:lnTo>
                  <a:lnTo>
                    <a:pt x="1203" y="246"/>
                  </a:lnTo>
                  <a:lnTo>
                    <a:pt x="1277" y="273"/>
                  </a:lnTo>
                  <a:lnTo>
                    <a:pt x="1347" y="307"/>
                  </a:lnTo>
                  <a:lnTo>
                    <a:pt x="1414" y="347"/>
                  </a:lnTo>
                  <a:lnTo>
                    <a:pt x="1577" y="186"/>
                  </a:lnTo>
                  <a:lnTo>
                    <a:pt x="1777" y="388"/>
                  </a:lnTo>
                  <a:lnTo>
                    <a:pt x="1616" y="549"/>
                  </a:lnTo>
                  <a:lnTo>
                    <a:pt x="1656" y="616"/>
                  </a:lnTo>
                  <a:lnTo>
                    <a:pt x="1690" y="686"/>
                  </a:lnTo>
                  <a:lnTo>
                    <a:pt x="1717" y="760"/>
                  </a:lnTo>
                  <a:lnTo>
                    <a:pt x="1736" y="837"/>
                  </a:lnTo>
                  <a:lnTo>
                    <a:pt x="1965" y="837"/>
                  </a:lnTo>
                  <a:lnTo>
                    <a:pt x="1965" y="1124"/>
                  </a:lnTo>
                  <a:lnTo>
                    <a:pt x="1736" y="1124"/>
                  </a:lnTo>
                  <a:lnTo>
                    <a:pt x="1717" y="1201"/>
                  </a:lnTo>
                  <a:lnTo>
                    <a:pt x="1690" y="1275"/>
                  </a:lnTo>
                  <a:lnTo>
                    <a:pt x="1656" y="1347"/>
                  </a:lnTo>
                  <a:lnTo>
                    <a:pt x="1616" y="1414"/>
                  </a:lnTo>
                  <a:lnTo>
                    <a:pt x="1777" y="1575"/>
                  </a:lnTo>
                  <a:lnTo>
                    <a:pt x="1577" y="1776"/>
                  </a:lnTo>
                  <a:lnTo>
                    <a:pt x="1414" y="1614"/>
                  </a:lnTo>
                  <a:lnTo>
                    <a:pt x="1347" y="1656"/>
                  </a:lnTo>
                  <a:lnTo>
                    <a:pt x="1277" y="1688"/>
                  </a:lnTo>
                  <a:lnTo>
                    <a:pt x="1203" y="1715"/>
                  </a:lnTo>
                  <a:lnTo>
                    <a:pt x="1125" y="1734"/>
                  </a:lnTo>
                  <a:lnTo>
                    <a:pt x="1125" y="1963"/>
                  </a:lnTo>
                  <a:lnTo>
                    <a:pt x="839" y="1963"/>
                  </a:lnTo>
                  <a:lnTo>
                    <a:pt x="839" y="1734"/>
                  </a:lnTo>
                  <a:lnTo>
                    <a:pt x="762" y="1715"/>
                  </a:lnTo>
                  <a:lnTo>
                    <a:pt x="688" y="1688"/>
                  </a:lnTo>
                  <a:lnTo>
                    <a:pt x="617" y="1656"/>
                  </a:lnTo>
                  <a:lnTo>
                    <a:pt x="551" y="1614"/>
                  </a:lnTo>
                  <a:lnTo>
                    <a:pt x="388" y="1776"/>
                  </a:lnTo>
                  <a:lnTo>
                    <a:pt x="187" y="1575"/>
                  </a:lnTo>
                  <a:lnTo>
                    <a:pt x="348" y="1414"/>
                  </a:lnTo>
                  <a:lnTo>
                    <a:pt x="308" y="1347"/>
                  </a:lnTo>
                  <a:lnTo>
                    <a:pt x="274" y="1275"/>
                  </a:lnTo>
                  <a:lnTo>
                    <a:pt x="248" y="1201"/>
                  </a:lnTo>
                  <a:lnTo>
                    <a:pt x="229" y="1124"/>
                  </a:lnTo>
                  <a:lnTo>
                    <a:pt x="0" y="1124"/>
                  </a:lnTo>
                  <a:lnTo>
                    <a:pt x="0" y="837"/>
                  </a:lnTo>
                  <a:lnTo>
                    <a:pt x="229" y="837"/>
                  </a:lnTo>
                  <a:lnTo>
                    <a:pt x="248" y="760"/>
                  </a:lnTo>
                  <a:lnTo>
                    <a:pt x="274" y="686"/>
                  </a:lnTo>
                  <a:lnTo>
                    <a:pt x="308" y="616"/>
                  </a:lnTo>
                  <a:lnTo>
                    <a:pt x="348" y="549"/>
                  </a:lnTo>
                  <a:lnTo>
                    <a:pt x="187" y="388"/>
                  </a:lnTo>
                  <a:lnTo>
                    <a:pt x="388" y="186"/>
                  </a:lnTo>
                  <a:lnTo>
                    <a:pt x="551" y="347"/>
                  </a:lnTo>
                  <a:lnTo>
                    <a:pt x="617" y="307"/>
                  </a:lnTo>
                  <a:lnTo>
                    <a:pt x="688" y="273"/>
                  </a:lnTo>
                  <a:lnTo>
                    <a:pt x="762" y="246"/>
                  </a:lnTo>
                  <a:lnTo>
                    <a:pt x="839" y="227"/>
                  </a:lnTo>
                  <a:lnTo>
                    <a:pt x="8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sp>
          <p:nvSpPr>
            <p:cNvPr id="313" name="Freeform 100">
              <a:extLst>
                <a:ext uri="{FF2B5EF4-FFF2-40B4-BE49-F238E27FC236}">
                  <a16:creationId xmlns:a16="http://schemas.microsoft.com/office/drawing/2014/main" id="{CCC6EC59-B875-45E8-9DF7-DECA11974AF3}"/>
                </a:ext>
              </a:extLst>
            </p:cNvPr>
            <p:cNvSpPr>
              <a:spLocks noEditPoints="1"/>
            </p:cNvSpPr>
            <p:nvPr/>
          </p:nvSpPr>
          <p:spPr bwMode="auto">
            <a:xfrm>
              <a:off x="4249522" y="697904"/>
              <a:ext cx="675576" cy="676710"/>
            </a:xfrm>
            <a:custGeom>
              <a:avLst/>
              <a:gdLst>
                <a:gd name="T0" fmla="*/ 535 w 1192"/>
                <a:gd name="T1" fmla="*/ 257 h 1193"/>
                <a:gd name="T2" fmla="*/ 421 w 1192"/>
                <a:gd name="T3" fmla="*/ 299 h 1193"/>
                <a:gd name="T4" fmla="*/ 332 w 1192"/>
                <a:gd name="T5" fmla="*/ 373 h 1193"/>
                <a:gd name="T6" fmla="*/ 273 w 1192"/>
                <a:gd name="T7" fmla="*/ 475 h 1193"/>
                <a:gd name="T8" fmla="*/ 250 w 1192"/>
                <a:gd name="T9" fmla="*/ 596 h 1193"/>
                <a:gd name="T10" fmla="*/ 273 w 1192"/>
                <a:gd name="T11" fmla="*/ 716 h 1193"/>
                <a:gd name="T12" fmla="*/ 332 w 1192"/>
                <a:gd name="T13" fmla="*/ 818 h 1193"/>
                <a:gd name="T14" fmla="*/ 421 w 1192"/>
                <a:gd name="T15" fmla="*/ 894 h 1193"/>
                <a:gd name="T16" fmla="*/ 535 w 1192"/>
                <a:gd name="T17" fmla="*/ 936 h 1193"/>
                <a:gd name="T18" fmla="*/ 658 w 1192"/>
                <a:gd name="T19" fmla="*/ 936 h 1193"/>
                <a:gd name="T20" fmla="*/ 770 w 1192"/>
                <a:gd name="T21" fmla="*/ 894 h 1193"/>
                <a:gd name="T22" fmla="*/ 861 w 1192"/>
                <a:gd name="T23" fmla="*/ 818 h 1193"/>
                <a:gd name="T24" fmla="*/ 920 w 1192"/>
                <a:gd name="T25" fmla="*/ 716 h 1193"/>
                <a:gd name="T26" fmla="*/ 942 w 1192"/>
                <a:gd name="T27" fmla="*/ 596 h 1193"/>
                <a:gd name="T28" fmla="*/ 920 w 1192"/>
                <a:gd name="T29" fmla="*/ 475 h 1193"/>
                <a:gd name="T30" fmla="*/ 861 w 1192"/>
                <a:gd name="T31" fmla="*/ 373 h 1193"/>
                <a:gd name="T32" fmla="*/ 770 w 1192"/>
                <a:gd name="T33" fmla="*/ 299 h 1193"/>
                <a:gd name="T34" fmla="*/ 658 w 1192"/>
                <a:gd name="T35" fmla="*/ 257 h 1193"/>
                <a:gd name="T36" fmla="*/ 595 w 1192"/>
                <a:gd name="T37" fmla="*/ 0 h 1193"/>
                <a:gd name="T38" fmla="*/ 755 w 1192"/>
                <a:gd name="T39" fmla="*/ 20 h 1193"/>
                <a:gd name="T40" fmla="*/ 897 w 1192"/>
                <a:gd name="T41" fmla="*/ 81 h 1193"/>
                <a:gd name="T42" fmla="*/ 1018 w 1192"/>
                <a:gd name="T43" fmla="*/ 174 h 1193"/>
                <a:gd name="T44" fmla="*/ 1111 w 1192"/>
                <a:gd name="T45" fmla="*/ 295 h 1193"/>
                <a:gd name="T46" fmla="*/ 1172 w 1192"/>
                <a:gd name="T47" fmla="*/ 437 h 1193"/>
                <a:gd name="T48" fmla="*/ 1192 w 1192"/>
                <a:gd name="T49" fmla="*/ 596 h 1193"/>
                <a:gd name="T50" fmla="*/ 1172 w 1192"/>
                <a:gd name="T51" fmla="*/ 754 h 1193"/>
                <a:gd name="T52" fmla="*/ 1111 w 1192"/>
                <a:gd name="T53" fmla="*/ 898 h 1193"/>
                <a:gd name="T54" fmla="*/ 1018 w 1192"/>
                <a:gd name="T55" fmla="*/ 1017 h 1193"/>
                <a:gd name="T56" fmla="*/ 897 w 1192"/>
                <a:gd name="T57" fmla="*/ 1112 h 1193"/>
                <a:gd name="T58" fmla="*/ 755 w 1192"/>
                <a:gd name="T59" fmla="*/ 1171 h 1193"/>
                <a:gd name="T60" fmla="*/ 595 w 1192"/>
                <a:gd name="T61" fmla="*/ 1193 h 1193"/>
                <a:gd name="T62" fmla="*/ 438 w 1192"/>
                <a:gd name="T63" fmla="*/ 1171 h 1193"/>
                <a:gd name="T64" fmla="*/ 296 w 1192"/>
                <a:gd name="T65" fmla="*/ 1112 h 1193"/>
                <a:gd name="T66" fmla="*/ 175 w 1192"/>
                <a:gd name="T67" fmla="*/ 1017 h 1193"/>
                <a:gd name="T68" fmla="*/ 82 w 1192"/>
                <a:gd name="T69" fmla="*/ 898 h 1193"/>
                <a:gd name="T70" fmla="*/ 21 w 1192"/>
                <a:gd name="T71" fmla="*/ 754 h 1193"/>
                <a:gd name="T72" fmla="*/ 0 w 1192"/>
                <a:gd name="T73" fmla="*/ 596 h 1193"/>
                <a:gd name="T74" fmla="*/ 21 w 1192"/>
                <a:gd name="T75" fmla="*/ 437 h 1193"/>
                <a:gd name="T76" fmla="*/ 82 w 1192"/>
                <a:gd name="T77" fmla="*/ 295 h 1193"/>
                <a:gd name="T78" fmla="*/ 175 w 1192"/>
                <a:gd name="T79" fmla="*/ 174 h 1193"/>
                <a:gd name="T80" fmla="*/ 296 w 1192"/>
                <a:gd name="T81" fmla="*/ 81 h 1193"/>
                <a:gd name="T82" fmla="*/ 438 w 1192"/>
                <a:gd name="T83" fmla="*/ 20 h 1193"/>
                <a:gd name="T84" fmla="*/ 595 w 1192"/>
                <a:gd name="T85"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2" h="1193">
                  <a:moveTo>
                    <a:pt x="595" y="252"/>
                  </a:moveTo>
                  <a:lnTo>
                    <a:pt x="535" y="257"/>
                  </a:lnTo>
                  <a:lnTo>
                    <a:pt x="476" y="272"/>
                  </a:lnTo>
                  <a:lnTo>
                    <a:pt x="421" y="299"/>
                  </a:lnTo>
                  <a:lnTo>
                    <a:pt x="374" y="331"/>
                  </a:lnTo>
                  <a:lnTo>
                    <a:pt x="332" y="373"/>
                  </a:lnTo>
                  <a:lnTo>
                    <a:pt x="298" y="422"/>
                  </a:lnTo>
                  <a:lnTo>
                    <a:pt x="273" y="475"/>
                  </a:lnTo>
                  <a:lnTo>
                    <a:pt x="256" y="534"/>
                  </a:lnTo>
                  <a:lnTo>
                    <a:pt x="250" y="596"/>
                  </a:lnTo>
                  <a:lnTo>
                    <a:pt x="256" y="659"/>
                  </a:lnTo>
                  <a:lnTo>
                    <a:pt x="273" y="716"/>
                  </a:lnTo>
                  <a:lnTo>
                    <a:pt x="298" y="771"/>
                  </a:lnTo>
                  <a:lnTo>
                    <a:pt x="332" y="818"/>
                  </a:lnTo>
                  <a:lnTo>
                    <a:pt x="374" y="860"/>
                  </a:lnTo>
                  <a:lnTo>
                    <a:pt x="421" y="894"/>
                  </a:lnTo>
                  <a:lnTo>
                    <a:pt x="476" y="921"/>
                  </a:lnTo>
                  <a:lnTo>
                    <a:pt x="535" y="936"/>
                  </a:lnTo>
                  <a:lnTo>
                    <a:pt x="595" y="941"/>
                  </a:lnTo>
                  <a:lnTo>
                    <a:pt x="658" y="936"/>
                  </a:lnTo>
                  <a:lnTo>
                    <a:pt x="717" y="921"/>
                  </a:lnTo>
                  <a:lnTo>
                    <a:pt x="770" y="894"/>
                  </a:lnTo>
                  <a:lnTo>
                    <a:pt x="819" y="860"/>
                  </a:lnTo>
                  <a:lnTo>
                    <a:pt x="861" y="818"/>
                  </a:lnTo>
                  <a:lnTo>
                    <a:pt x="895" y="771"/>
                  </a:lnTo>
                  <a:lnTo>
                    <a:pt x="920" y="716"/>
                  </a:lnTo>
                  <a:lnTo>
                    <a:pt x="937" y="659"/>
                  </a:lnTo>
                  <a:lnTo>
                    <a:pt x="942" y="596"/>
                  </a:lnTo>
                  <a:lnTo>
                    <a:pt x="937" y="534"/>
                  </a:lnTo>
                  <a:lnTo>
                    <a:pt x="920" y="475"/>
                  </a:lnTo>
                  <a:lnTo>
                    <a:pt x="895" y="422"/>
                  </a:lnTo>
                  <a:lnTo>
                    <a:pt x="861" y="373"/>
                  </a:lnTo>
                  <a:lnTo>
                    <a:pt x="819" y="331"/>
                  </a:lnTo>
                  <a:lnTo>
                    <a:pt x="770" y="299"/>
                  </a:lnTo>
                  <a:lnTo>
                    <a:pt x="717" y="272"/>
                  </a:lnTo>
                  <a:lnTo>
                    <a:pt x="658" y="257"/>
                  </a:lnTo>
                  <a:lnTo>
                    <a:pt x="595" y="252"/>
                  </a:lnTo>
                  <a:close/>
                  <a:moveTo>
                    <a:pt x="595" y="0"/>
                  </a:moveTo>
                  <a:lnTo>
                    <a:pt x="677" y="5"/>
                  </a:lnTo>
                  <a:lnTo>
                    <a:pt x="755" y="20"/>
                  </a:lnTo>
                  <a:lnTo>
                    <a:pt x="829" y="47"/>
                  </a:lnTo>
                  <a:lnTo>
                    <a:pt x="897" y="81"/>
                  </a:lnTo>
                  <a:lnTo>
                    <a:pt x="961" y="125"/>
                  </a:lnTo>
                  <a:lnTo>
                    <a:pt x="1018" y="174"/>
                  </a:lnTo>
                  <a:lnTo>
                    <a:pt x="1069" y="231"/>
                  </a:lnTo>
                  <a:lnTo>
                    <a:pt x="1111" y="295"/>
                  </a:lnTo>
                  <a:lnTo>
                    <a:pt x="1145" y="363"/>
                  </a:lnTo>
                  <a:lnTo>
                    <a:pt x="1172" y="437"/>
                  </a:lnTo>
                  <a:lnTo>
                    <a:pt x="1187" y="515"/>
                  </a:lnTo>
                  <a:lnTo>
                    <a:pt x="1192" y="596"/>
                  </a:lnTo>
                  <a:lnTo>
                    <a:pt x="1187" y="676"/>
                  </a:lnTo>
                  <a:lnTo>
                    <a:pt x="1172" y="754"/>
                  </a:lnTo>
                  <a:lnTo>
                    <a:pt x="1145" y="828"/>
                  </a:lnTo>
                  <a:lnTo>
                    <a:pt x="1111" y="898"/>
                  </a:lnTo>
                  <a:lnTo>
                    <a:pt x="1069" y="960"/>
                  </a:lnTo>
                  <a:lnTo>
                    <a:pt x="1018" y="1017"/>
                  </a:lnTo>
                  <a:lnTo>
                    <a:pt x="961" y="1068"/>
                  </a:lnTo>
                  <a:lnTo>
                    <a:pt x="897" y="1112"/>
                  </a:lnTo>
                  <a:lnTo>
                    <a:pt x="829" y="1146"/>
                  </a:lnTo>
                  <a:lnTo>
                    <a:pt x="755" y="1171"/>
                  </a:lnTo>
                  <a:lnTo>
                    <a:pt x="677" y="1188"/>
                  </a:lnTo>
                  <a:lnTo>
                    <a:pt x="595" y="1193"/>
                  </a:lnTo>
                  <a:lnTo>
                    <a:pt x="516" y="1188"/>
                  </a:lnTo>
                  <a:lnTo>
                    <a:pt x="438" y="1171"/>
                  </a:lnTo>
                  <a:lnTo>
                    <a:pt x="364" y="1146"/>
                  </a:lnTo>
                  <a:lnTo>
                    <a:pt x="296" y="1112"/>
                  </a:lnTo>
                  <a:lnTo>
                    <a:pt x="231" y="1068"/>
                  </a:lnTo>
                  <a:lnTo>
                    <a:pt x="175" y="1017"/>
                  </a:lnTo>
                  <a:lnTo>
                    <a:pt x="123" y="960"/>
                  </a:lnTo>
                  <a:lnTo>
                    <a:pt x="82" y="898"/>
                  </a:lnTo>
                  <a:lnTo>
                    <a:pt x="46" y="828"/>
                  </a:lnTo>
                  <a:lnTo>
                    <a:pt x="21" y="754"/>
                  </a:lnTo>
                  <a:lnTo>
                    <a:pt x="6" y="676"/>
                  </a:lnTo>
                  <a:lnTo>
                    <a:pt x="0" y="596"/>
                  </a:lnTo>
                  <a:lnTo>
                    <a:pt x="6" y="515"/>
                  </a:lnTo>
                  <a:lnTo>
                    <a:pt x="21" y="437"/>
                  </a:lnTo>
                  <a:lnTo>
                    <a:pt x="46" y="363"/>
                  </a:lnTo>
                  <a:lnTo>
                    <a:pt x="82" y="295"/>
                  </a:lnTo>
                  <a:lnTo>
                    <a:pt x="123" y="231"/>
                  </a:lnTo>
                  <a:lnTo>
                    <a:pt x="175" y="174"/>
                  </a:lnTo>
                  <a:lnTo>
                    <a:pt x="231" y="125"/>
                  </a:lnTo>
                  <a:lnTo>
                    <a:pt x="296" y="81"/>
                  </a:lnTo>
                  <a:lnTo>
                    <a:pt x="364" y="47"/>
                  </a:lnTo>
                  <a:lnTo>
                    <a:pt x="438" y="20"/>
                  </a:lnTo>
                  <a:lnTo>
                    <a:pt x="516" y="5"/>
                  </a:lnTo>
                  <a:lnTo>
                    <a:pt x="5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a:endParaRPr>
            </a:p>
          </p:txBody>
        </p:sp>
      </p:grpSp>
      <p:sp>
        <p:nvSpPr>
          <p:cNvPr id="314" name="Title 1">
            <a:extLst>
              <a:ext uri="{FF2B5EF4-FFF2-40B4-BE49-F238E27FC236}">
                <a16:creationId xmlns:a16="http://schemas.microsoft.com/office/drawing/2014/main" id="{41D705FD-7FF3-4CA1-860A-90DBA828D0A9}"/>
              </a:ext>
            </a:extLst>
          </p:cNvPr>
          <p:cNvSpPr txBox="1">
            <a:spLocks/>
          </p:cNvSpPr>
          <p:nvPr/>
        </p:nvSpPr>
        <p:spPr>
          <a:xfrm>
            <a:off x="623208" y="1217321"/>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Compliance vs. Security</a:t>
            </a:r>
          </a:p>
        </p:txBody>
      </p:sp>
    </p:spTree>
    <p:extLst>
      <p:ext uri="{BB962C8B-B14F-4D97-AF65-F5344CB8AC3E}">
        <p14:creationId xmlns:p14="http://schemas.microsoft.com/office/powerpoint/2010/main" val="23691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05C66D2-A8AA-452D-9D3A-13BB0F92FBD1}"/>
              </a:ext>
            </a:extLst>
          </p:cNvPr>
          <p:cNvGrpSpPr/>
          <p:nvPr/>
        </p:nvGrpSpPr>
        <p:grpSpPr>
          <a:xfrm>
            <a:off x="5855267" y="1396542"/>
            <a:ext cx="411767" cy="129370"/>
            <a:chOff x="5367607" y="1329007"/>
            <a:chExt cx="281243" cy="88361"/>
          </a:xfrm>
        </p:grpSpPr>
        <p:sp>
          <p:nvSpPr>
            <p:cNvPr id="34" name="Oval 33">
              <a:extLst>
                <a:ext uri="{FF2B5EF4-FFF2-40B4-BE49-F238E27FC236}">
                  <a16:creationId xmlns:a16="http://schemas.microsoft.com/office/drawing/2014/main" id="{DCA3396D-5E8E-4C83-84F4-277655980965}"/>
                </a:ext>
              </a:extLst>
            </p:cNvPr>
            <p:cNvSpPr/>
            <p:nvPr/>
          </p:nvSpPr>
          <p:spPr>
            <a:xfrm>
              <a:off x="5367607" y="1329007"/>
              <a:ext cx="88361" cy="88361"/>
            </a:xfrm>
            <a:prstGeom prst="ellipse">
              <a:avLst/>
            </a:prstGeom>
            <a:solidFill>
              <a:srgbClr val="30AADC">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16704151-7FE7-49C3-9D40-655DCE7AC1D3}"/>
                </a:ext>
              </a:extLst>
            </p:cNvPr>
            <p:cNvSpPr/>
            <p:nvPr/>
          </p:nvSpPr>
          <p:spPr>
            <a:xfrm>
              <a:off x="5431901" y="1329007"/>
              <a:ext cx="88361" cy="88361"/>
            </a:xfrm>
            <a:prstGeom prst="ellipse">
              <a:avLst/>
            </a:prstGeom>
            <a:solidFill>
              <a:srgbClr val="1C6091">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0C0BE44C-5E0B-4436-9102-2359E5AEE822}"/>
                </a:ext>
              </a:extLst>
            </p:cNvPr>
            <p:cNvSpPr/>
            <p:nvPr/>
          </p:nvSpPr>
          <p:spPr>
            <a:xfrm>
              <a:off x="5496195" y="1329007"/>
              <a:ext cx="88361" cy="88361"/>
            </a:xfrm>
            <a:prstGeom prst="ellipse">
              <a:avLst/>
            </a:prstGeom>
            <a:solidFill>
              <a:srgbClr val="FD621F">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49C748F9-72B5-42CB-AF99-31E24A351A5A}"/>
                </a:ext>
              </a:extLst>
            </p:cNvPr>
            <p:cNvSpPr/>
            <p:nvPr/>
          </p:nvSpPr>
          <p:spPr>
            <a:xfrm>
              <a:off x="5560489" y="1329007"/>
              <a:ext cx="88361" cy="88361"/>
            </a:xfrm>
            <a:prstGeom prst="ellipse">
              <a:avLst/>
            </a:prstGeom>
            <a:solidFill>
              <a:srgbClr val="1A1E3C">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38" name="Group 37">
            <a:extLst>
              <a:ext uri="{FF2B5EF4-FFF2-40B4-BE49-F238E27FC236}">
                <a16:creationId xmlns:a16="http://schemas.microsoft.com/office/drawing/2014/main" id="{9B3C1898-DA64-47C1-B6C7-16FE7187D85E}"/>
              </a:ext>
            </a:extLst>
          </p:cNvPr>
          <p:cNvGrpSpPr/>
          <p:nvPr/>
        </p:nvGrpSpPr>
        <p:grpSpPr>
          <a:xfrm>
            <a:off x="704994" y="1756351"/>
            <a:ext cx="10618180" cy="4162121"/>
            <a:chOff x="848878" y="1701006"/>
            <a:chExt cx="10618180" cy="4166822"/>
          </a:xfrm>
        </p:grpSpPr>
        <p:sp>
          <p:nvSpPr>
            <p:cNvPr id="39" name="Rectangle: Rounded Corners 38">
              <a:extLst>
                <a:ext uri="{FF2B5EF4-FFF2-40B4-BE49-F238E27FC236}">
                  <a16:creationId xmlns:a16="http://schemas.microsoft.com/office/drawing/2014/main" id="{A258BEEB-5CBC-47F2-A8AC-0C15496CC442}"/>
                </a:ext>
              </a:extLst>
            </p:cNvPr>
            <p:cNvSpPr/>
            <p:nvPr/>
          </p:nvSpPr>
          <p:spPr>
            <a:xfrm>
              <a:off x="8911250" y="1701006"/>
              <a:ext cx="2555808" cy="4166822"/>
            </a:xfrm>
            <a:prstGeom prst="roundRect">
              <a:avLst>
                <a:gd name="adj" fmla="val 3280"/>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0" name="Rectangle: Rounded Corners 39">
              <a:extLst>
                <a:ext uri="{FF2B5EF4-FFF2-40B4-BE49-F238E27FC236}">
                  <a16:creationId xmlns:a16="http://schemas.microsoft.com/office/drawing/2014/main" id="{7553268E-1417-4975-B87B-114433F89E44}"/>
                </a:ext>
              </a:extLst>
            </p:cNvPr>
            <p:cNvSpPr/>
            <p:nvPr/>
          </p:nvSpPr>
          <p:spPr>
            <a:xfrm>
              <a:off x="6223792" y="1701006"/>
              <a:ext cx="2555808" cy="4166822"/>
            </a:xfrm>
            <a:prstGeom prst="roundRect">
              <a:avLst>
                <a:gd name="adj" fmla="val 3280"/>
              </a:avLst>
            </a:prstGeom>
            <a:solidFill>
              <a:srgbClr val="FD62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1" name="Rectangle: Rounded Corners 40">
              <a:extLst>
                <a:ext uri="{FF2B5EF4-FFF2-40B4-BE49-F238E27FC236}">
                  <a16:creationId xmlns:a16="http://schemas.microsoft.com/office/drawing/2014/main" id="{DC10CB7D-FF1A-4E95-BA60-820BC64DBD29}"/>
                </a:ext>
              </a:extLst>
            </p:cNvPr>
            <p:cNvSpPr/>
            <p:nvPr/>
          </p:nvSpPr>
          <p:spPr>
            <a:xfrm>
              <a:off x="3536335" y="1701006"/>
              <a:ext cx="2555808" cy="4166822"/>
            </a:xfrm>
            <a:prstGeom prst="roundRect">
              <a:avLst>
                <a:gd name="adj" fmla="val 3280"/>
              </a:avLst>
            </a:prstGeom>
            <a:solidFill>
              <a:srgbClr val="FD621F">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2" name="Rectangle: Rounded Corners 41">
              <a:extLst>
                <a:ext uri="{FF2B5EF4-FFF2-40B4-BE49-F238E27FC236}">
                  <a16:creationId xmlns:a16="http://schemas.microsoft.com/office/drawing/2014/main" id="{D36AE187-81F7-48EF-ACE5-4AA8D925A0CB}"/>
                </a:ext>
              </a:extLst>
            </p:cNvPr>
            <p:cNvSpPr/>
            <p:nvPr/>
          </p:nvSpPr>
          <p:spPr>
            <a:xfrm>
              <a:off x="848878" y="1701006"/>
              <a:ext cx="2555808" cy="4166822"/>
            </a:xfrm>
            <a:prstGeom prst="roundRect">
              <a:avLst>
                <a:gd name="adj" fmla="val 3280"/>
              </a:avLst>
            </a:prstGeom>
            <a:solidFill>
              <a:srgbClr val="30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43" name="TextBox 42">
            <a:extLst>
              <a:ext uri="{FF2B5EF4-FFF2-40B4-BE49-F238E27FC236}">
                <a16:creationId xmlns:a16="http://schemas.microsoft.com/office/drawing/2014/main" id="{AC51FC46-EBA7-4EBB-B4CD-7523DCC4C193}"/>
              </a:ext>
            </a:extLst>
          </p:cNvPr>
          <p:cNvSpPr txBox="1">
            <a:spLocks noChangeArrowheads="1"/>
          </p:cNvSpPr>
          <p:nvPr/>
        </p:nvSpPr>
        <p:spPr bwMode="auto">
          <a:xfrm>
            <a:off x="347705" y="3395416"/>
            <a:ext cx="28820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marL="457200" lvl="1" indent="0"/>
            <a:r>
              <a:rPr lang="en-US" sz="1600" dirty="0">
                <a:solidFill>
                  <a:prstClr val="black"/>
                </a:solidFill>
                <a:latin typeface="Verdana" panose="020B0604030504040204" pitchFamily="34" charset="0"/>
                <a:ea typeface="Verdana" panose="020B0604030504040204" pitchFamily="34" charset="0"/>
              </a:rPr>
              <a:t>The Security Risk Assessment approach is designed to allow organizations to implement “reasonable and appropriate” security controls as opposed to being prescriptive</a:t>
            </a:r>
          </a:p>
        </p:txBody>
      </p:sp>
      <p:cxnSp>
        <p:nvCxnSpPr>
          <p:cNvPr id="44" name="Straight Connector 43">
            <a:extLst>
              <a:ext uri="{FF2B5EF4-FFF2-40B4-BE49-F238E27FC236}">
                <a16:creationId xmlns:a16="http://schemas.microsoft.com/office/drawing/2014/main" id="{6A683E27-47A4-4467-84BC-4A26E4CA4382}"/>
              </a:ext>
            </a:extLst>
          </p:cNvPr>
          <p:cNvCxnSpPr/>
          <p:nvPr/>
        </p:nvCxnSpPr>
        <p:spPr>
          <a:xfrm>
            <a:off x="1886897" y="3029553"/>
            <a:ext cx="288153" cy="0"/>
          </a:xfrm>
          <a:prstGeom prst="line">
            <a:avLst/>
          </a:prstGeom>
          <a:noFill/>
          <a:ln w="50800" cap="rnd" cmpd="sng" algn="ctr">
            <a:solidFill>
              <a:sysClr val="window" lastClr="FFFFFF"/>
            </a:solidFill>
            <a:prstDash val="solid"/>
            <a:miter lim="800000"/>
          </a:ln>
          <a:effectLst/>
        </p:spPr>
      </p:cxnSp>
      <p:cxnSp>
        <p:nvCxnSpPr>
          <p:cNvPr id="45" name="Straight Connector 44">
            <a:extLst>
              <a:ext uri="{FF2B5EF4-FFF2-40B4-BE49-F238E27FC236}">
                <a16:creationId xmlns:a16="http://schemas.microsoft.com/office/drawing/2014/main" id="{DAFB072F-8AC2-4177-A47A-A82F6544646B}"/>
              </a:ext>
            </a:extLst>
          </p:cNvPr>
          <p:cNvCxnSpPr/>
          <p:nvPr/>
        </p:nvCxnSpPr>
        <p:spPr>
          <a:xfrm>
            <a:off x="4563545" y="3027427"/>
            <a:ext cx="288153" cy="0"/>
          </a:xfrm>
          <a:prstGeom prst="line">
            <a:avLst/>
          </a:prstGeom>
          <a:noFill/>
          <a:ln w="50800" cap="rnd" cmpd="sng" algn="ctr">
            <a:solidFill>
              <a:sysClr val="window" lastClr="FFFFFF"/>
            </a:solidFill>
            <a:prstDash val="solid"/>
            <a:miter lim="800000"/>
          </a:ln>
          <a:effectLst/>
        </p:spPr>
      </p:cxnSp>
      <p:cxnSp>
        <p:nvCxnSpPr>
          <p:cNvPr id="46" name="Straight Connector 45">
            <a:extLst>
              <a:ext uri="{FF2B5EF4-FFF2-40B4-BE49-F238E27FC236}">
                <a16:creationId xmlns:a16="http://schemas.microsoft.com/office/drawing/2014/main" id="{C77E9749-A793-4E6C-8550-5AAC211A4278}"/>
              </a:ext>
            </a:extLst>
          </p:cNvPr>
          <p:cNvCxnSpPr/>
          <p:nvPr/>
        </p:nvCxnSpPr>
        <p:spPr>
          <a:xfrm>
            <a:off x="7174212" y="3048603"/>
            <a:ext cx="288153" cy="0"/>
          </a:xfrm>
          <a:prstGeom prst="line">
            <a:avLst/>
          </a:prstGeom>
          <a:noFill/>
          <a:ln w="50800" cap="rnd" cmpd="sng" algn="ctr">
            <a:solidFill>
              <a:sysClr val="window" lastClr="FFFFFF"/>
            </a:solidFill>
            <a:prstDash val="solid"/>
            <a:miter lim="800000"/>
          </a:ln>
          <a:effectLst/>
        </p:spPr>
      </p:cxnSp>
      <p:cxnSp>
        <p:nvCxnSpPr>
          <p:cNvPr id="47" name="Straight Connector 46">
            <a:extLst>
              <a:ext uri="{FF2B5EF4-FFF2-40B4-BE49-F238E27FC236}">
                <a16:creationId xmlns:a16="http://schemas.microsoft.com/office/drawing/2014/main" id="{4D1757D9-FB69-4667-BCC3-1CBBB83D2D8C}"/>
              </a:ext>
            </a:extLst>
          </p:cNvPr>
          <p:cNvCxnSpPr/>
          <p:nvPr/>
        </p:nvCxnSpPr>
        <p:spPr>
          <a:xfrm>
            <a:off x="9927460" y="3052827"/>
            <a:ext cx="288153" cy="0"/>
          </a:xfrm>
          <a:prstGeom prst="line">
            <a:avLst/>
          </a:prstGeom>
          <a:noFill/>
          <a:ln w="50800" cap="rnd" cmpd="sng" algn="ctr">
            <a:solidFill>
              <a:sysClr val="window" lastClr="FFFFFF"/>
            </a:solidFill>
            <a:prstDash val="solid"/>
            <a:miter lim="800000"/>
          </a:ln>
          <a:effectLst/>
        </p:spPr>
      </p:cxnSp>
      <p:pic>
        <p:nvPicPr>
          <p:cNvPr id="48" name="Graphic 47">
            <a:extLst>
              <a:ext uri="{FF2B5EF4-FFF2-40B4-BE49-F238E27FC236}">
                <a16:creationId xmlns:a16="http://schemas.microsoft.com/office/drawing/2014/main" id="{5C1E1DC6-F815-4568-9F0D-9917CA371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5204" y="1943140"/>
            <a:ext cx="971541" cy="863591"/>
          </a:xfrm>
          <a:prstGeom prst="rect">
            <a:avLst/>
          </a:prstGeom>
        </p:spPr>
      </p:pic>
      <p:sp>
        <p:nvSpPr>
          <p:cNvPr id="53" name="Freeform 10">
            <a:extLst>
              <a:ext uri="{FF2B5EF4-FFF2-40B4-BE49-F238E27FC236}">
                <a16:creationId xmlns:a16="http://schemas.microsoft.com/office/drawing/2014/main" id="{5BE190E1-6BC6-4A54-8FB0-77DE4159E353}"/>
              </a:ext>
            </a:extLst>
          </p:cNvPr>
          <p:cNvSpPr>
            <a:spLocks noEditPoints="1"/>
          </p:cNvSpPr>
          <p:nvPr/>
        </p:nvSpPr>
        <p:spPr bwMode="auto">
          <a:xfrm>
            <a:off x="6920474" y="2023290"/>
            <a:ext cx="948028" cy="912749"/>
          </a:xfrm>
          <a:custGeom>
            <a:avLst/>
            <a:gdLst>
              <a:gd name="T0" fmla="*/ 485 w 536"/>
              <a:gd name="T1" fmla="*/ 220 h 553"/>
              <a:gd name="T2" fmla="*/ 382 w 536"/>
              <a:gd name="T3" fmla="*/ 51 h 553"/>
              <a:gd name="T4" fmla="*/ 279 w 536"/>
              <a:gd name="T5" fmla="*/ 13 h 553"/>
              <a:gd name="T6" fmla="*/ 33 w 536"/>
              <a:gd name="T7" fmla="*/ 144 h 553"/>
              <a:gd name="T8" fmla="*/ 91 w 536"/>
              <a:gd name="T9" fmla="*/ 380 h 553"/>
              <a:gd name="T10" fmla="*/ 115 w 536"/>
              <a:gd name="T11" fmla="*/ 476 h 553"/>
              <a:gd name="T12" fmla="*/ 115 w 536"/>
              <a:gd name="T13" fmla="*/ 537 h 553"/>
              <a:gd name="T14" fmla="*/ 132 w 536"/>
              <a:gd name="T15" fmla="*/ 553 h 553"/>
              <a:gd name="T16" fmla="*/ 349 w 536"/>
              <a:gd name="T17" fmla="*/ 553 h 553"/>
              <a:gd name="T18" fmla="*/ 366 w 536"/>
              <a:gd name="T19" fmla="*/ 538 h 553"/>
              <a:gd name="T20" fmla="*/ 368 w 536"/>
              <a:gd name="T21" fmla="*/ 515 h 553"/>
              <a:gd name="T22" fmla="*/ 424 w 536"/>
              <a:gd name="T23" fmla="*/ 486 h 553"/>
              <a:gd name="T24" fmla="*/ 487 w 536"/>
              <a:gd name="T25" fmla="*/ 456 h 553"/>
              <a:gd name="T26" fmla="*/ 488 w 536"/>
              <a:gd name="T27" fmla="*/ 379 h 553"/>
              <a:gd name="T28" fmla="*/ 518 w 536"/>
              <a:gd name="T29" fmla="*/ 371 h 553"/>
              <a:gd name="T30" fmla="*/ 526 w 536"/>
              <a:gd name="T31" fmla="*/ 343 h 553"/>
              <a:gd name="T32" fmla="*/ 482 w 536"/>
              <a:gd name="T33" fmla="*/ 283 h 553"/>
              <a:gd name="T34" fmla="*/ 485 w 536"/>
              <a:gd name="T35" fmla="*/ 220 h 553"/>
              <a:gd name="T36" fmla="*/ 413 w 536"/>
              <a:gd name="T37" fmla="*/ 197 h 553"/>
              <a:gd name="T38" fmla="*/ 398 w 536"/>
              <a:gd name="T39" fmla="*/ 205 h 553"/>
              <a:gd name="T40" fmla="*/ 397 w 536"/>
              <a:gd name="T41" fmla="*/ 207 h 553"/>
              <a:gd name="T42" fmla="*/ 372 w 536"/>
              <a:gd name="T43" fmla="*/ 236 h 553"/>
              <a:gd name="T44" fmla="*/ 318 w 536"/>
              <a:gd name="T45" fmla="*/ 273 h 553"/>
              <a:gd name="T46" fmla="*/ 287 w 536"/>
              <a:gd name="T47" fmla="*/ 287 h 553"/>
              <a:gd name="T48" fmla="*/ 256 w 536"/>
              <a:gd name="T49" fmla="*/ 300 h 553"/>
              <a:gd name="T50" fmla="*/ 231 w 536"/>
              <a:gd name="T51" fmla="*/ 363 h 553"/>
              <a:gd name="T52" fmla="*/ 230 w 536"/>
              <a:gd name="T53" fmla="*/ 364 h 553"/>
              <a:gd name="T54" fmla="*/ 216 w 536"/>
              <a:gd name="T55" fmla="*/ 364 h 553"/>
              <a:gd name="T56" fmla="*/ 214 w 536"/>
              <a:gd name="T57" fmla="*/ 363 h 553"/>
              <a:gd name="T58" fmla="*/ 207 w 536"/>
              <a:gd name="T59" fmla="*/ 331 h 553"/>
              <a:gd name="T60" fmla="*/ 137 w 536"/>
              <a:gd name="T61" fmla="*/ 306 h 553"/>
              <a:gd name="T62" fmla="*/ 135 w 536"/>
              <a:gd name="T63" fmla="*/ 305 h 553"/>
              <a:gd name="T64" fmla="*/ 98 w 536"/>
              <a:gd name="T65" fmla="*/ 296 h 553"/>
              <a:gd name="T66" fmla="*/ 93 w 536"/>
              <a:gd name="T67" fmla="*/ 269 h 553"/>
              <a:gd name="T68" fmla="*/ 92 w 536"/>
              <a:gd name="T69" fmla="*/ 267 h 553"/>
              <a:gd name="T70" fmla="*/ 70 w 536"/>
              <a:gd name="T71" fmla="*/ 217 h 553"/>
              <a:gd name="T72" fmla="*/ 89 w 536"/>
              <a:gd name="T73" fmla="*/ 170 h 553"/>
              <a:gd name="T74" fmla="*/ 105 w 536"/>
              <a:gd name="T75" fmla="*/ 130 h 553"/>
              <a:gd name="T76" fmla="*/ 106 w 536"/>
              <a:gd name="T77" fmla="*/ 129 h 553"/>
              <a:gd name="T78" fmla="*/ 106 w 536"/>
              <a:gd name="T79" fmla="*/ 121 h 553"/>
              <a:gd name="T80" fmla="*/ 169 w 536"/>
              <a:gd name="T81" fmla="*/ 88 h 553"/>
              <a:gd name="T82" fmla="*/ 171 w 536"/>
              <a:gd name="T83" fmla="*/ 87 h 553"/>
              <a:gd name="T84" fmla="*/ 182 w 536"/>
              <a:gd name="T85" fmla="*/ 73 h 553"/>
              <a:gd name="T86" fmla="*/ 207 w 536"/>
              <a:gd name="T87" fmla="*/ 73 h 553"/>
              <a:gd name="T88" fmla="*/ 209 w 536"/>
              <a:gd name="T89" fmla="*/ 72 h 553"/>
              <a:gd name="T90" fmla="*/ 235 w 536"/>
              <a:gd name="T91" fmla="*/ 63 h 553"/>
              <a:gd name="T92" fmla="*/ 261 w 536"/>
              <a:gd name="T93" fmla="*/ 72 h 553"/>
              <a:gd name="T94" fmla="*/ 263 w 536"/>
              <a:gd name="T95" fmla="*/ 72 h 553"/>
              <a:gd name="T96" fmla="*/ 292 w 536"/>
              <a:gd name="T97" fmla="*/ 69 h 553"/>
              <a:gd name="T98" fmla="*/ 309 w 536"/>
              <a:gd name="T99" fmla="*/ 84 h 553"/>
              <a:gd name="T100" fmla="*/ 311 w 536"/>
              <a:gd name="T101" fmla="*/ 85 h 553"/>
              <a:gd name="T102" fmla="*/ 344 w 536"/>
              <a:gd name="T103" fmla="*/ 87 h 553"/>
              <a:gd name="T104" fmla="*/ 363 w 536"/>
              <a:gd name="T105" fmla="*/ 106 h 553"/>
              <a:gd name="T106" fmla="*/ 365 w 536"/>
              <a:gd name="T107" fmla="*/ 107 h 553"/>
              <a:gd name="T108" fmla="*/ 382 w 536"/>
              <a:gd name="T109" fmla="*/ 112 h 553"/>
              <a:gd name="T110" fmla="*/ 389 w 536"/>
              <a:gd name="T111" fmla="*/ 128 h 553"/>
              <a:gd name="T112" fmla="*/ 389 w 536"/>
              <a:gd name="T113" fmla="*/ 130 h 553"/>
              <a:gd name="T114" fmla="*/ 413 w 536"/>
              <a:gd name="T115" fmla="*/ 153 h 553"/>
              <a:gd name="T116" fmla="*/ 413 w 536"/>
              <a:gd name="T117" fmla="*/ 197 h 553"/>
              <a:gd name="T118" fmla="*/ 413 w 536"/>
              <a:gd name="T119" fmla="*/ 197 h 553"/>
              <a:gd name="T120" fmla="*/ 413 w 536"/>
              <a:gd name="T121" fmla="*/ 19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6" h="553">
                <a:moveTo>
                  <a:pt x="485" y="220"/>
                </a:moveTo>
                <a:cubicBezTo>
                  <a:pt x="479" y="152"/>
                  <a:pt x="439" y="89"/>
                  <a:pt x="382" y="51"/>
                </a:cubicBezTo>
                <a:cubicBezTo>
                  <a:pt x="351" y="31"/>
                  <a:pt x="316" y="18"/>
                  <a:pt x="279" y="13"/>
                </a:cubicBezTo>
                <a:cubicBezTo>
                  <a:pt x="178" y="0"/>
                  <a:pt x="71" y="45"/>
                  <a:pt x="33" y="144"/>
                </a:cubicBezTo>
                <a:cubicBezTo>
                  <a:pt x="0" y="230"/>
                  <a:pt x="32" y="315"/>
                  <a:pt x="91" y="380"/>
                </a:cubicBezTo>
                <a:cubicBezTo>
                  <a:pt x="112" y="403"/>
                  <a:pt x="115" y="447"/>
                  <a:pt x="115" y="476"/>
                </a:cubicBezTo>
                <a:cubicBezTo>
                  <a:pt x="115" y="537"/>
                  <a:pt x="115" y="537"/>
                  <a:pt x="115" y="537"/>
                </a:cubicBezTo>
                <a:cubicBezTo>
                  <a:pt x="115" y="546"/>
                  <a:pt x="123" y="553"/>
                  <a:pt x="132" y="553"/>
                </a:cubicBezTo>
                <a:cubicBezTo>
                  <a:pt x="349" y="553"/>
                  <a:pt x="349" y="553"/>
                  <a:pt x="349" y="553"/>
                </a:cubicBezTo>
                <a:cubicBezTo>
                  <a:pt x="358" y="553"/>
                  <a:pt x="365" y="546"/>
                  <a:pt x="366" y="538"/>
                </a:cubicBezTo>
                <a:cubicBezTo>
                  <a:pt x="367" y="526"/>
                  <a:pt x="368" y="515"/>
                  <a:pt x="368" y="515"/>
                </a:cubicBezTo>
                <a:cubicBezTo>
                  <a:pt x="372" y="496"/>
                  <a:pt x="389" y="480"/>
                  <a:pt x="424" y="486"/>
                </a:cubicBezTo>
                <a:cubicBezTo>
                  <a:pt x="461" y="492"/>
                  <a:pt x="485" y="481"/>
                  <a:pt x="487" y="456"/>
                </a:cubicBezTo>
                <a:cubicBezTo>
                  <a:pt x="488" y="448"/>
                  <a:pt x="488" y="379"/>
                  <a:pt x="488" y="379"/>
                </a:cubicBezTo>
                <a:cubicBezTo>
                  <a:pt x="490" y="378"/>
                  <a:pt x="501" y="375"/>
                  <a:pt x="518" y="371"/>
                </a:cubicBezTo>
                <a:cubicBezTo>
                  <a:pt x="531" y="368"/>
                  <a:pt x="536" y="352"/>
                  <a:pt x="526" y="343"/>
                </a:cubicBezTo>
                <a:cubicBezTo>
                  <a:pt x="488" y="304"/>
                  <a:pt x="483" y="287"/>
                  <a:pt x="482" y="283"/>
                </a:cubicBezTo>
                <a:cubicBezTo>
                  <a:pt x="477" y="264"/>
                  <a:pt x="487" y="240"/>
                  <a:pt x="485" y="220"/>
                </a:cubicBezTo>
                <a:close/>
                <a:moveTo>
                  <a:pt x="413" y="197"/>
                </a:moveTo>
                <a:cubicBezTo>
                  <a:pt x="408" y="204"/>
                  <a:pt x="402" y="205"/>
                  <a:pt x="398" y="205"/>
                </a:cubicBezTo>
                <a:cubicBezTo>
                  <a:pt x="397" y="205"/>
                  <a:pt x="397" y="206"/>
                  <a:pt x="397" y="207"/>
                </a:cubicBezTo>
                <a:cubicBezTo>
                  <a:pt x="399" y="213"/>
                  <a:pt x="400" y="229"/>
                  <a:pt x="372" y="236"/>
                </a:cubicBezTo>
                <a:cubicBezTo>
                  <a:pt x="345" y="241"/>
                  <a:pt x="328" y="262"/>
                  <a:pt x="318" y="273"/>
                </a:cubicBezTo>
                <a:cubicBezTo>
                  <a:pt x="309" y="281"/>
                  <a:pt x="298" y="285"/>
                  <a:pt x="287" y="287"/>
                </a:cubicBezTo>
                <a:cubicBezTo>
                  <a:pt x="276" y="290"/>
                  <a:pt x="265" y="292"/>
                  <a:pt x="256" y="300"/>
                </a:cubicBezTo>
                <a:cubicBezTo>
                  <a:pt x="247" y="309"/>
                  <a:pt x="233" y="355"/>
                  <a:pt x="231" y="363"/>
                </a:cubicBezTo>
                <a:cubicBezTo>
                  <a:pt x="231" y="364"/>
                  <a:pt x="230" y="364"/>
                  <a:pt x="230" y="364"/>
                </a:cubicBezTo>
                <a:cubicBezTo>
                  <a:pt x="216" y="364"/>
                  <a:pt x="216" y="364"/>
                  <a:pt x="216" y="364"/>
                </a:cubicBezTo>
                <a:cubicBezTo>
                  <a:pt x="215" y="364"/>
                  <a:pt x="214" y="364"/>
                  <a:pt x="214" y="363"/>
                </a:cubicBezTo>
                <a:cubicBezTo>
                  <a:pt x="207" y="331"/>
                  <a:pt x="207" y="331"/>
                  <a:pt x="207" y="331"/>
                </a:cubicBezTo>
                <a:cubicBezTo>
                  <a:pt x="207" y="330"/>
                  <a:pt x="142" y="335"/>
                  <a:pt x="137" y="306"/>
                </a:cubicBezTo>
                <a:cubicBezTo>
                  <a:pt x="137" y="305"/>
                  <a:pt x="136" y="305"/>
                  <a:pt x="135" y="305"/>
                </a:cubicBezTo>
                <a:cubicBezTo>
                  <a:pt x="129" y="307"/>
                  <a:pt x="109" y="313"/>
                  <a:pt x="98" y="296"/>
                </a:cubicBezTo>
                <a:cubicBezTo>
                  <a:pt x="90" y="284"/>
                  <a:pt x="92" y="273"/>
                  <a:pt x="93" y="269"/>
                </a:cubicBezTo>
                <a:cubicBezTo>
                  <a:pt x="94" y="269"/>
                  <a:pt x="93" y="268"/>
                  <a:pt x="92" y="267"/>
                </a:cubicBezTo>
                <a:cubicBezTo>
                  <a:pt x="87" y="265"/>
                  <a:pt x="67" y="254"/>
                  <a:pt x="70" y="217"/>
                </a:cubicBezTo>
                <a:cubicBezTo>
                  <a:pt x="72" y="187"/>
                  <a:pt x="92" y="174"/>
                  <a:pt x="89" y="170"/>
                </a:cubicBezTo>
                <a:cubicBezTo>
                  <a:pt x="81" y="157"/>
                  <a:pt x="88" y="135"/>
                  <a:pt x="105" y="130"/>
                </a:cubicBezTo>
                <a:cubicBezTo>
                  <a:pt x="105" y="130"/>
                  <a:pt x="106" y="129"/>
                  <a:pt x="106" y="129"/>
                </a:cubicBezTo>
                <a:cubicBezTo>
                  <a:pt x="106" y="121"/>
                  <a:pt x="106" y="121"/>
                  <a:pt x="106" y="121"/>
                </a:cubicBezTo>
                <a:cubicBezTo>
                  <a:pt x="109" y="94"/>
                  <a:pt x="145" y="76"/>
                  <a:pt x="169" y="88"/>
                </a:cubicBezTo>
                <a:cubicBezTo>
                  <a:pt x="170" y="88"/>
                  <a:pt x="171" y="88"/>
                  <a:pt x="171" y="87"/>
                </a:cubicBezTo>
                <a:cubicBezTo>
                  <a:pt x="174" y="77"/>
                  <a:pt x="180" y="74"/>
                  <a:pt x="182" y="73"/>
                </a:cubicBezTo>
                <a:cubicBezTo>
                  <a:pt x="190" y="69"/>
                  <a:pt x="199" y="70"/>
                  <a:pt x="207" y="73"/>
                </a:cubicBezTo>
                <a:cubicBezTo>
                  <a:pt x="208" y="73"/>
                  <a:pt x="209" y="73"/>
                  <a:pt x="209" y="72"/>
                </a:cubicBezTo>
                <a:cubicBezTo>
                  <a:pt x="211" y="70"/>
                  <a:pt x="220" y="63"/>
                  <a:pt x="235" y="63"/>
                </a:cubicBezTo>
                <a:cubicBezTo>
                  <a:pt x="251" y="63"/>
                  <a:pt x="259" y="70"/>
                  <a:pt x="261" y="72"/>
                </a:cubicBezTo>
                <a:cubicBezTo>
                  <a:pt x="262" y="73"/>
                  <a:pt x="263" y="73"/>
                  <a:pt x="263" y="72"/>
                </a:cubicBezTo>
                <a:cubicBezTo>
                  <a:pt x="267" y="71"/>
                  <a:pt x="279" y="65"/>
                  <a:pt x="292" y="69"/>
                </a:cubicBezTo>
                <a:cubicBezTo>
                  <a:pt x="302" y="73"/>
                  <a:pt x="307" y="81"/>
                  <a:pt x="309" y="84"/>
                </a:cubicBezTo>
                <a:cubicBezTo>
                  <a:pt x="309" y="85"/>
                  <a:pt x="310" y="85"/>
                  <a:pt x="311" y="85"/>
                </a:cubicBezTo>
                <a:cubicBezTo>
                  <a:pt x="315" y="84"/>
                  <a:pt x="331" y="81"/>
                  <a:pt x="344" y="87"/>
                </a:cubicBezTo>
                <a:cubicBezTo>
                  <a:pt x="358" y="93"/>
                  <a:pt x="362" y="103"/>
                  <a:pt x="363" y="106"/>
                </a:cubicBezTo>
                <a:cubicBezTo>
                  <a:pt x="364" y="106"/>
                  <a:pt x="364" y="107"/>
                  <a:pt x="365" y="107"/>
                </a:cubicBezTo>
                <a:cubicBezTo>
                  <a:pt x="368" y="107"/>
                  <a:pt x="376" y="108"/>
                  <a:pt x="382" y="112"/>
                </a:cubicBezTo>
                <a:cubicBezTo>
                  <a:pt x="391" y="120"/>
                  <a:pt x="390" y="126"/>
                  <a:pt x="389" y="128"/>
                </a:cubicBezTo>
                <a:cubicBezTo>
                  <a:pt x="388" y="129"/>
                  <a:pt x="389" y="130"/>
                  <a:pt x="389" y="130"/>
                </a:cubicBezTo>
                <a:cubicBezTo>
                  <a:pt x="394" y="132"/>
                  <a:pt x="405" y="139"/>
                  <a:pt x="413" y="153"/>
                </a:cubicBezTo>
                <a:cubicBezTo>
                  <a:pt x="423" y="173"/>
                  <a:pt x="419" y="190"/>
                  <a:pt x="413" y="197"/>
                </a:cubicBezTo>
                <a:close/>
                <a:moveTo>
                  <a:pt x="413" y="197"/>
                </a:moveTo>
                <a:cubicBezTo>
                  <a:pt x="413" y="197"/>
                  <a:pt x="413" y="197"/>
                  <a:pt x="413" y="197"/>
                </a:cubicBezTo>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54" name="Group 53">
            <a:extLst>
              <a:ext uri="{FF2B5EF4-FFF2-40B4-BE49-F238E27FC236}">
                <a16:creationId xmlns:a16="http://schemas.microsoft.com/office/drawing/2014/main" id="{F52CD109-DFFA-417A-9AE9-9B1E67B48D03}"/>
              </a:ext>
            </a:extLst>
          </p:cNvPr>
          <p:cNvGrpSpPr/>
          <p:nvPr/>
        </p:nvGrpSpPr>
        <p:grpSpPr>
          <a:xfrm>
            <a:off x="9764152" y="2047591"/>
            <a:ext cx="866950" cy="951323"/>
            <a:chOff x="13060363" y="1339850"/>
            <a:chExt cx="1947862" cy="2182813"/>
          </a:xfrm>
          <a:solidFill>
            <a:sysClr val="window" lastClr="FFFFFF"/>
          </a:solidFill>
        </p:grpSpPr>
        <p:sp>
          <p:nvSpPr>
            <p:cNvPr id="55" name="Freeform 11">
              <a:extLst>
                <a:ext uri="{FF2B5EF4-FFF2-40B4-BE49-F238E27FC236}">
                  <a16:creationId xmlns:a16="http://schemas.microsoft.com/office/drawing/2014/main" id="{6FBEB4F1-2DC3-47FC-834D-C7D23BF6A171}"/>
                </a:ext>
              </a:extLst>
            </p:cNvPr>
            <p:cNvSpPr>
              <a:spLocks noEditPoints="1"/>
            </p:cNvSpPr>
            <p:nvPr/>
          </p:nvSpPr>
          <p:spPr bwMode="auto">
            <a:xfrm>
              <a:off x="13812838" y="1339850"/>
              <a:ext cx="411163" cy="530225"/>
            </a:xfrm>
            <a:custGeom>
              <a:avLst/>
              <a:gdLst>
                <a:gd name="T0" fmla="*/ 14 w 109"/>
                <a:gd name="T1" fmla="*/ 62 h 140"/>
                <a:gd name="T2" fmla="*/ 44 w 109"/>
                <a:gd name="T3" fmla="*/ 52 h 140"/>
                <a:gd name="T4" fmla="*/ 45 w 109"/>
                <a:gd name="T5" fmla="*/ 52 h 140"/>
                <a:gd name="T6" fmla="*/ 77 w 109"/>
                <a:gd name="T7" fmla="*/ 84 h 140"/>
                <a:gd name="T8" fmla="*/ 77 w 109"/>
                <a:gd name="T9" fmla="*/ 140 h 140"/>
                <a:gd name="T10" fmla="*/ 109 w 109"/>
                <a:gd name="T11" fmla="*/ 140 h 140"/>
                <a:gd name="T12" fmla="*/ 109 w 109"/>
                <a:gd name="T13" fmla="*/ 84 h 140"/>
                <a:gd name="T14" fmla="*/ 45 w 109"/>
                <a:gd name="T15" fmla="*/ 20 h 140"/>
                <a:gd name="T16" fmla="*/ 44 w 109"/>
                <a:gd name="T17" fmla="*/ 20 h 140"/>
                <a:gd name="T18" fmla="*/ 15 w 109"/>
                <a:gd name="T19" fmla="*/ 12 h 140"/>
                <a:gd name="T20" fmla="*/ 4 w 109"/>
                <a:gd name="T21" fmla="*/ 27 h 140"/>
                <a:gd name="T22" fmla="*/ 4 w 109"/>
                <a:gd name="T23" fmla="*/ 45 h 140"/>
                <a:gd name="T24" fmla="*/ 14 w 109"/>
                <a:gd name="T25" fmla="*/ 62 h 140"/>
                <a:gd name="T26" fmla="*/ 14 w 109"/>
                <a:gd name="T27" fmla="*/ 62 h 140"/>
                <a:gd name="T28" fmla="*/ 14 w 109"/>
                <a:gd name="T29" fmla="*/ 6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40">
                  <a:moveTo>
                    <a:pt x="14" y="62"/>
                  </a:moveTo>
                  <a:cubicBezTo>
                    <a:pt x="23" y="76"/>
                    <a:pt x="45" y="69"/>
                    <a:pt x="44" y="52"/>
                  </a:cubicBezTo>
                  <a:cubicBezTo>
                    <a:pt x="45" y="52"/>
                    <a:pt x="45" y="52"/>
                    <a:pt x="45" y="52"/>
                  </a:cubicBezTo>
                  <a:cubicBezTo>
                    <a:pt x="62" y="52"/>
                    <a:pt x="77" y="67"/>
                    <a:pt x="77" y="84"/>
                  </a:cubicBezTo>
                  <a:cubicBezTo>
                    <a:pt x="77" y="140"/>
                    <a:pt x="77" y="140"/>
                    <a:pt x="77" y="140"/>
                  </a:cubicBezTo>
                  <a:cubicBezTo>
                    <a:pt x="81" y="139"/>
                    <a:pt x="105" y="139"/>
                    <a:pt x="109" y="140"/>
                  </a:cubicBezTo>
                  <a:cubicBezTo>
                    <a:pt x="109" y="84"/>
                    <a:pt x="109" y="84"/>
                    <a:pt x="109" y="84"/>
                  </a:cubicBezTo>
                  <a:cubicBezTo>
                    <a:pt x="109" y="49"/>
                    <a:pt x="80" y="20"/>
                    <a:pt x="45" y="20"/>
                  </a:cubicBezTo>
                  <a:cubicBezTo>
                    <a:pt x="44" y="20"/>
                    <a:pt x="44" y="20"/>
                    <a:pt x="44" y="20"/>
                  </a:cubicBezTo>
                  <a:cubicBezTo>
                    <a:pt x="43" y="5"/>
                    <a:pt x="23" y="0"/>
                    <a:pt x="15" y="12"/>
                  </a:cubicBezTo>
                  <a:cubicBezTo>
                    <a:pt x="4" y="27"/>
                    <a:pt x="4" y="27"/>
                    <a:pt x="4" y="27"/>
                  </a:cubicBezTo>
                  <a:cubicBezTo>
                    <a:pt x="0" y="32"/>
                    <a:pt x="0" y="39"/>
                    <a:pt x="4" y="45"/>
                  </a:cubicBezTo>
                  <a:lnTo>
                    <a:pt x="14" y="62"/>
                  </a:lnTo>
                  <a:close/>
                  <a:moveTo>
                    <a:pt x="14" y="62"/>
                  </a:moveTo>
                  <a:cubicBezTo>
                    <a:pt x="14" y="62"/>
                    <a:pt x="14" y="62"/>
                    <a:pt x="14"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6" name="Freeform 12">
              <a:extLst>
                <a:ext uri="{FF2B5EF4-FFF2-40B4-BE49-F238E27FC236}">
                  <a16:creationId xmlns:a16="http://schemas.microsoft.com/office/drawing/2014/main" id="{4D31AB57-D2DD-4983-9F9B-7304DD94DB0A}"/>
                </a:ext>
              </a:extLst>
            </p:cNvPr>
            <p:cNvSpPr>
              <a:spLocks noEditPoints="1"/>
            </p:cNvSpPr>
            <p:nvPr/>
          </p:nvSpPr>
          <p:spPr bwMode="auto">
            <a:xfrm>
              <a:off x="13138150" y="1339850"/>
              <a:ext cx="407988" cy="530225"/>
            </a:xfrm>
            <a:custGeom>
              <a:avLst/>
              <a:gdLst>
                <a:gd name="T0" fmla="*/ 32 w 108"/>
                <a:gd name="T1" fmla="*/ 140 h 140"/>
                <a:gd name="T2" fmla="*/ 32 w 108"/>
                <a:gd name="T3" fmla="*/ 84 h 140"/>
                <a:gd name="T4" fmla="*/ 63 w 108"/>
                <a:gd name="T5" fmla="*/ 52 h 140"/>
                <a:gd name="T6" fmla="*/ 92 w 108"/>
                <a:gd name="T7" fmla="*/ 62 h 140"/>
                <a:gd name="T8" fmla="*/ 104 w 108"/>
                <a:gd name="T9" fmla="*/ 45 h 140"/>
                <a:gd name="T10" fmla="*/ 103 w 108"/>
                <a:gd name="T11" fmla="*/ 26 h 140"/>
                <a:gd name="T12" fmla="*/ 92 w 108"/>
                <a:gd name="T13" fmla="*/ 11 h 140"/>
                <a:gd name="T14" fmla="*/ 63 w 108"/>
                <a:gd name="T15" fmla="*/ 20 h 140"/>
                <a:gd name="T16" fmla="*/ 0 w 108"/>
                <a:gd name="T17" fmla="*/ 84 h 140"/>
                <a:gd name="T18" fmla="*/ 0 w 108"/>
                <a:gd name="T19" fmla="*/ 140 h 140"/>
                <a:gd name="T20" fmla="*/ 32 w 108"/>
                <a:gd name="T21" fmla="*/ 140 h 140"/>
                <a:gd name="T22" fmla="*/ 32 w 108"/>
                <a:gd name="T23" fmla="*/ 140 h 140"/>
                <a:gd name="T24" fmla="*/ 32 w 108"/>
                <a:gd name="T2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0">
                  <a:moveTo>
                    <a:pt x="32" y="140"/>
                  </a:moveTo>
                  <a:cubicBezTo>
                    <a:pt x="32" y="84"/>
                    <a:pt x="32" y="84"/>
                    <a:pt x="32" y="84"/>
                  </a:cubicBezTo>
                  <a:cubicBezTo>
                    <a:pt x="32" y="67"/>
                    <a:pt x="46" y="53"/>
                    <a:pt x="63" y="52"/>
                  </a:cubicBezTo>
                  <a:cubicBezTo>
                    <a:pt x="62" y="68"/>
                    <a:pt x="83" y="76"/>
                    <a:pt x="92" y="62"/>
                  </a:cubicBezTo>
                  <a:cubicBezTo>
                    <a:pt x="104" y="45"/>
                    <a:pt x="104" y="45"/>
                    <a:pt x="104" y="45"/>
                  </a:cubicBezTo>
                  <a:cubicBezTo>
                    <a:pt x="108" y="40"/>
                    <a:pt x="108" y="32"/>
                    <a:pt x="103" y="26"/>
                  </a:cubicBezTo>
                  <a:cubicBezTo>
                    <a:pt x="92" y="11"/>
                    <a:pt x="92" y="11"/>
                    <a:pt x="92" y="11"/>
                  </a:cubicBezTo>
                  <a:cubicBezTo>
                    <a:pt x="83" y="0"/>
                    <a:pt x="64" y="6"/>
                    <a:pt x="63" y="20"/>
                  </a:cubicBezTo>
                  <a:cubicBezTo>
                    <a:pt x="28" y="21"/>
                    <a:pt x="0" y="49"/>
                    <a:pt x="0" y="84"/>
                  </a:cubicBezTo>
                  <a:cubicBezTo>
                    <a:pt x="0" y="140"/>
                    <a:pt x="0" y="140"/>
                    <a:pt x="0" y="140"/>
                  </a:cubicBezTo>
                  <a:cubicBezTo>
                    <a:pt x="4" y="139"/>
                    <a:pt x="28" y="139"/>
                    <a:pt x="32" y="140"/>
                  </a:cubicBezTo>
                  <a:close/>
                  <a:moveTo>
                    <a:pt x="32" y="140"/>
                  </a:moveTo>
                  <a:cubicBezTo>
                    <a:pt x="32" y="140"/>
                    <a:pt x="32" y="140"/>
                    <a:pt x="32"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7" name="Freeform 13">
              <a:extLst>
                <a:ext uri="{FF2B5EF4-FFF2-40B4-BE49-F238E27FC236}">
                  <a16:creationId xmlns:a16="http://schemas.microsoft.com/office/drawing/2014/main" id="{A27858BC-7F1B-4BD9-A085-090A9F3B563E}"/>
                </a:ext>
              </a:extLst>
            </p:cNvPr>
            <p:cNvSpPr>
              <a:spLocks noEditPoints="1"/>
            </p:cNvSpPr>
            <p:nvPr/>
          </p:nvSpPr>
          <p:spPr bwMode="auto">
            <a:xfrm>
              <a:off x="13060363" y="1987550"/>
              <a:ext cx="1762125" cy="1535113"/>
            </a:xfrm>
            <a:custGeom>
              <a:avLst/>
              <a:gdLst>
                <a:gd name="T0" fmla="*/ 437 w 468"/>
                <a:gd name="T1" fmla="*/ 209 h 406"/>
                <a:gd name="T2" fmla="*/ 437 w 468"/>
                <a:gd name="T3" fmla="*/ 220 h 406"/>
                <a:gd name="T4" fmla="*/ 468 w 468"/>
                <a:gd name="T5" fmla="*/ 220 h 406"/>
                <a:gd name="T6" fmla="*/ 468 w 468"/>
                <a:gd name="T7" fmla="*/ 209 h 406"/>
                <a:gd name="T8" fmla="*/ 339 w 468"/>
                <a:gd name="T9" fmla="*/ 175 h 406"/>
                <a:gd name="T10" fmla="*/ 250 w 468"/>
                <a:gd name="T11" fmla="*/ 329 h 406"/>
                <a:gd name="T12" fmla="*/ 181 w 468"/>
                <a:gd name="T13" fmla="*/ 310 h 406"/>
                <a:gd name="T14" fmla="*/ 181 w 468"/>
                <a:gd name="T15" fmla="*/ 207 h 406"/>
                <a:gd name="T16" fmla="*/ 330 w 468"/>
                <a:gd name="T17" fmla="*/ 41 h 406"/>
                <a:gd name="T18" fmla="*/ 330 w 468"/>
                <a:gd name="T19" fmla="*/ 27 h 406"/>
                <a:gd name="T20" fmla="*/ 303 w 468"/>
                <a:gd name="T21" fmla="*/ 0 h 406"/>
                <a:gd name="T22" fmla="*/ 282 w 468"/>
                <a:gd name="T23" fmla="*/ 0 h 406"/>
                <a:gd name="T24" fmla="*/ 255 w 468"/>
                <a:gd name="T25" fmla="*/ 27 h 406"/>
                <a:gd name="T26" fmla="*/ 255 w 468"/>
                <a:gd name="T27" fmla="*/ 28 h 406"/>
                <a:gd name="T28" fmla="*/ 229 w 468"/>
                <a:gd name="T29" fmla="*/ 107 h 406"/>
                <a:gd name="T30" fmla="*/ 75 w 468"/>
                <a:gd name="T31" fmla="*/ 41 h 406"/>
                <a:gd name="T32" fmla="*/ 75 w 468"/>
                <a:gd name="T33" fmla="*/ 27 h 406"/>
                <a:gd name="T34" fmla="*/ 48 w 468"/>
                <a:gd name="T35" fmla="*/ 0 h 406"/>
                <a:gd name="T36" fmla="*/ 27 w 468"/>
                <a:gd name="T37" fmla="*/ 0 h 406"/>
                <a:gd name="T38" fmla="*/ 0 w 468"/>
                <a:gd name="T39" fmla="*/ 27 h 406"/>
                <a:gd name="T40" fmla="*/ 0 w 468"/>
                <a:gd name="T41" fmla="*/ 43 h 406"/>
                <a:gd name="T42" fmla="*/ 149 w 468"/>
                <a:gd name="T43" fmla="*/ 207 h 406"/>
                <a:gd name="T44" fmla="*/ 149 w 468"/>
                <a:gd name="T45" fmla="*/ 310 h 406"/>
                <a:gd name="T46" fmla="*/ 278 w 468"/>
                <a:gd name="T47" fmla="*/ 345 h 406"/>
                <a:gd name="T48" fmla="*/ 367 w 468"/>
                <a:gd name="T49" fmla="*/ 191 h 406"/>
                <a:gd name="T50" fmla="*/ 437 w 468"/>
                <a:gd name="T51" fmla="*/ 209 h 406"/>
                <a:gd name="T52" fmla="*/ 437 w 468"/>
                <a:gd name="T53" fmla="*/ 209 h 406"/>
                <a:gd name="T54" fmla="*/ 437 w 468"/>
                <a:gd name="T55" fmla="*/ 20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8" h="406">
                  <a:moveTo>
                    <a:pt x="437" y="209"/>
                  </a:moveTo>
                  <a:cubicBezTo>
                    <a:pt x="437" y="220"/>
                    <a:pt x="437" y="220"/>
                    <a:pt x="437" y="220"/>
                  </a:cubicBezTo>
                  <a:cubicBezTo>
                    <a:pt x="447" y="219"/>
                    <a:pt x="458" y="219"/>
                    <a:pt x="468" y="220"/>
                  </a:cubicBezTo>
                  <a:cubicBezTo>
                    <a:pt x="468" y="209"/>
                    <a:pt x="468" y="209"/>
                    <a:pt x="468" y="209"/>
                  </a:cubicBezTo>
                  <a:cubicBezTo>
                    <a:pt x="468" y="139"/>
                    <a:pt x="375" y="113"/>
                    <a:pt x="339" y="175"/>
                  </a:cubicBezTo>
                  <a:cubicBezTo>
                    <a:pt x="250" y="329"/>
                    <a:pt x="250" y="329"/>
                    <a:pt x="250" y="329"/>
                  </a:cubicBezTo>
                  <a:cubicBezTo>
                    <a:pt x="231" y="362"/>
                    <a:pt x="181" y="348"/>
                    <a:pt x="181" y="310"/>
                  </a:cubicBezTo>
                  <a:cubicBezTo>
                    <a:pt x="181" y="207"/>
                    <a:pt x="181" y="207"/>
                    <a:pt x="181" y="207"/>
                  </a:cubicBezTo>
                  <a:cubicBezTo>
                    <a:pt x="265" y="199"/>
                    <a:pt x="330" y="127"/>
                    <a:pt x="330" y="41"/>
                  </a:cubicBezTo>
                  <a:cubicBezTo>
                    <a:pt x="330" y="27"/>
                    <a:pt x="330" y="27"/>
                    <a:pt x="330" y="27"/>
                  </a:cubicBezTo>
                  <a:cubicBezTo>
                    <a:pt x="330" y="12"/>
                    <a:pt x="318" y="0"/>
                    <a:pt x="303" y="0"/>
                  </a:cubicBezTo>
                  <a:cubicBezTo>
                    <a:pt x="282" y="0"/>
                    <a:pt x="282" y="0"/>
                    <a:pt x="282" y="0"/>
                  </a:cubicBezTo>
                  <a:cubicBezTo>
                    <a:pt x="267" y="0"/>
                    <a:pt x="255" y="12"/>
                    <a:pt x="255" y="27"/>
                  </a:cubicBezTo>
                  <a:cubicBezTo>
                    <a:pt x="255" y="28"/>
                    <a:pt x="255" y="28"/>
                    <a:pt x="255" y="28"/>
                  </a:cubicBezTo>
                  <a:cubicBezTo>
                    <a:pt x="255" y="36"/>
                    <a:pt x="261" y="74"/>
                    <a:pt x="229" y="107"/>
                  </a:cubicBezTo>
                  <a:cubicBezTo>
                    <a:pt x="171" y="163"/>
                    <a:pt x="75" y="122"/>
                    <a:pt x="75" y="41"/>
                  </a:cubicBezTo>
                  <a:cubicBezTo>
                    <a:pt x="75" y="27"/>
                    <a:pt x="75" y="27"/>
                    <a:pt x="75" y="27"/>
                  </a:cubicBezTo>
                  <a:cubicBezTo>
                    <a:pt x="75" y="12"/>
                    <a:pt x="63" y="0"/>
                    <a:pt x="48" y="0"/>
                  </a:cubicBezTo>
                  <a:cubicBezTo>
                    <a:pt x="27" y="0"/>
                    <a:pt x="27" y="0"/>
                    <a:pt x="27" y="0"/>
                  </a:cubicBezTo>
                  <a:cubicBezTo>
                    <a:pt x="12" y="0"/>
                    <a:pt x="0" y="12"/>
                    <a:pt x="0" y="27"/>
                  </a:cubicBezTo>
                  <a:cubicBezTo>
                    <a:pt x="0" y="43"/>
                    <a:pt x="0" y="43"/>
                    <a:pt x="0" y="43"/>
                  </a:cubicBezTo>
                  <a:cubicBezTo>
                    <a:pt x="0" y="128"/>
                    <a:pt x="66" y="199"/>
                    <a:pt x="149" y="207"/>
                  </a:cubicBezTo>
                  <a:cubicBezTo>
                    <a:pt x="149" y="310"/>
                    <a:pt x="149" y="310"/>
                    <a:pt x="149" y="310"/>
                  </a:cubicBezTo>
                  <a:cubicBezTo>
                    <a:pt x="149" y="381"/>
                    <a:pt x="243" y="406"/>
                    <a:pt x="278" y="345"/>
                  </a:cubicBezTo>
                  <a:cubicBezTo>
                    <a:pt x="367" y="191"/>
                    <a:pt x="367" y="191"/>
                    <a:pt x="367" y="191"/>
                  </a:cubicBezTo>
                  <a:cubicBezTo>
                    <a:pt x="386" y="158"/>
                    <a:pt x="437" y="171"/>
                    <a:pt x="437" y="209"/>
                  </a:cubicBezTo>
                  <a:close/>
                  <a:moveTo>
                    <a:pt x="437" y="209"/>
                  </a:moveTo>
                  <a:cubicBezTo>
                    <a:pt x="437" y="209"/>
                    <a:pt x="437" y="209"/>
                    <a:pt x="437" y="2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8" name="Freeform 14">
              <a:extLst>
                <a:ext uri="{FF2B5EF4-FFF2-40B4-BE49-F238E27FC236}">
                  <a16:creationId xmlns:a16="http://schemas.microsoft.com/office/drawing/2014/main" id="{ABE645B7-3020-434F-AC20-98D31943A8C4}"/>
                </a:ext>
              </a:extLst>
            </p:cNvPr>
            <p:cNvSpPr>
              <a:spLocks noEditPoints="1"/>
            </p:cNvSpPr>
            <p:nvPr/>
          </p:nvSpPr>
          <p:spPr bwMode="auto">
            <a:xfrm>
              <a:off x="14522450" y="2936875"/>
              <a:ext cx="485775" cy="484188"/>
            </a:xfrm>
            <a:custGeom>
              <a:avLst/>
              <a:gdLst>
                <a:gd name="T0" fmla="*/ 129 w 129"/>
                <a:gd name="T1" fmla="*/ 64 h 128"/>
                <a:gd name="T2" fmla="*/ 64 w 129"/>
                <a:gd name="T3" fmla="*/ 128 h 128"/>
                <a:gd name="T4" fmla="*/ 0 w 129"/>
                <a:gd name="T5" fmla="*/ 64 h 128"/>
                <a:gd name="T6" fmla="*/ 64 w 129"/>
                <a:gd name="T7" fmla="*/ 0 h 128"/>
                <a:gd name="T8" fmla="*/ 129 w 129"/>
                <a:gd name="T9" fmla="*/ 64 h 128"/>
                <a:gd name="T10" fmla="*/ 129 w 129"/>
                <a:gd name="T11" fmla="*/ 64 h 128"/>
                <a:gd name="T12" fmla="*/ 129 w 129"/>
                <a:gd name="T13" fmla="*/ 64 h 128"/>
              </a:gdLst>
              <a:ahLst/>
              <a:cxnLst>
                <a:cxn ang="0">
                  <a:pos x="T0" y="T1"/>
                </a:cxn>
                <a:cxn ang="0">
                  <a:pos x="T2" y="T3"/>
                </a:cxn>
                <a:cxn ang="0">
                  <a:pos x="T4" y="T5"/>
                </a:cxn>
                <a:cxn ang="0">
                  <a:pos x="T6" y="T7"/>
                </a:cxn>
                <a:cxn ang="0">
                  <a:pos x="T8" y="T9"/>
                </a:cxn>
                <a:cxn ang="0">
                  <a:pos x="T10" y="T11"/>
                </a:cxn>
                <a:cxn ang="0">
                  <a:pos x="T12" y="T13"/>
                </a:cxn>
              </a:cxnLst>
              <a:rect l="0" t="0" r="r" b="b"/>
              <a:pathLst>
                <a:path w="129" h="128">
                  <a:moveTo>
                    <a:pt x="129" y="64"/>
                  </a:moveTo>
                  <a:cubicBezTo>
                    <a:pt x="129" y="100"/>
                    <a:pt x="100" y="128"/>
                    <a:pt x="64" y="128"/>
                  </a:cubicBezTo>
                  <a:cubicBezTo>
                    <a:pt x="29" y="128"/>
                    <a:pt x="0" y="100"/>
                    <a:pt x="0" y="64"/>
                  </a:cubicBezTo>
                  <a:cubicBezTo>
                    <a:pt x="0" y="29"/>
                    <a:pt x="29" y="0"/>
                    <a:pt x="64" y="0"/>
                  </a:cubicBezTo>
                  <a:cubicBezTo>
                    <a:pt x="100" y="0"/>
                    <a:pt x="129" y="29"/>
                    <a:pt x="129" y="64"/>
                  </a:cubicBezTo>
                  <a:close/>
                  <a:moveTo>
                    <a:pt x="129" y="64"/>
                  </a:moveTo>
                  <a:cubicBezTo>
                    <a:pt x="129" y="64"/>
                    <a:pt x="129" y="64"/>
                    <a:pt x="129"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59" name="TextBox 58">
            <a:extLst>
              <a:ext uri="{FF2B5EF4-FFF2-40B4-BE49-F238E27FC236}">
                <a16:creationId xmlns:a16="http://schemas.microsoft.com/office/drawing/2014/main" id="{D750A07D-CB8E-411E-B553-D3ED236C84CE}"/>
              </a:ext>
            </a:extLst>
          </p:cNvPr>
          <p:cNvSpPr txBox="1">
            <a:spLocks noChangeArrowheads="1"/>
          </p:cNvSpPr>
          <p:nvPr/>
        </p:nvSpPr>
        <p:spPr bwMode="auto">
          <a:xfrm>
            <a:off x="3024538" y="3291119"/>
            <a:ext cx="28820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marL="457200" lvl="1" indent="0"/>
            <a:r>
              <a:rPr lang="en-US" sz="1600" dirty="0">
                <a:solidFill>
                  <a:prstClr val="black"/>
                </a:solidFill>
                <a:latin typeface="Verdana" panose="020B0604030504040204" pitchFamily="34" charset="0"/>
                <a:ea typeface="Verdana" panose="020B0604030504040204" pitchFamily="34" charset="0"/>
              </a:rPr>
              <a:t>For example, what is a reasonable disaster recovery plan for a large health system would be excessive for a small doctor’s office; this allows flexibility while still being enforceable</a:t>
            </a:r>
          </a:p>
        </p:txBody>
      </p:sp>
      <p:sp>
        <p:nvSpPr>
          <p:cNvPr id="60" name="TextBox 59">
            <a:extLst>
              <a:ext uri="{FF2B5EF4-FFF2-40B4-BE49-F238E27FC236}">
                <a16:creationId xmlns:a16="http://schemas.microsoft.com/office/drawing/2014/main" id="{0E4FAEC9-D865-459D-B63D-E21CF268A82E}"/>
              </a:ext>
            </a:extLst>
          </p:cNvPr>
          <p:cNvSpPr txBox="1">
            <a:spLocks noChangeArrowheads="1"/>
          </p:cNvSpPr>
          <p:nvPr/>
        </p:nvSpPr>
        <p:spPr bwMode="auto">
          <a:xfrm>
            <a:off x="5741520" y="3312295"/>
            <a:ext cx="28820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marL="457200" lvl="1" indent="0"/>
            <a:r>
              <a:rPr lang="en-US" sz="1600" dirty="0">
                <a:solidFill>
                  <a:prstClr val="black"/>
                </a:solidFill>
                <a:latin typeface="Verdana" panose="020B0604030504040204" pitchFamily="34" charset="0"/>
                <a:ea typeface="Verdana" panose="020B0604030504040204" pitchFamily="34" charset="0"/>
              </a:rPr>
              <a:t>If other organizations of the same size are encrypting their laptops, it would seem reasonable to expect your organization to do the same</a:t>
            </a:r>
          </a:p>
        </p:txBody>
      </p:sp>
      <p:sp>
        <p:nvSpPr>
          <p:cNvPr id="61" name="TextBox 60">
            <a:extLst>
              <a:ext uri="{FF2B5EF4-FFF2-40B4-BE49-F238E27FC236}">
                <a16:creationId xmlns:a16="http://schemas.microsoft.com/office/drawing/2014/main" id="{50097894-BB8E-4586-A7A6-DF057827AF01}"/>
              </a:ext>
            </a:extLst>
          </p:cNvPr>
          <p:cNvSpPr txBox="1">
            <a:spLocks noChangeArrowheads="1"/>
          </p:cNvSpPr>
          <p:nvPr/>
        </p:nvSpPr>
        <p:spPr bwMode="auto">
          <a:xfrm>
            <a:off x="8539327" y="3334786"/>
            <a:ext cx="2882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302020204030203" pitchFamily="34" charset="0"/>
              </a:defRPr>
            </a:lvl1pPr>
            <a:lvl2pPr marL="742950" indent="-285750">
              <a:defRPr>
                <a:solidFill>
                  <a:schemeClr val="tx1"/>
                </a:solidFill>
                <a:latin typeface="Lato Light" panose="020F0302020204030203" pitchFamily="34" charset="0"/>
              </a:defRPr>
            </a:lvl2pPr>
            <a:lvl3pPr marL="1143000" indent="-228600">
              <a:defRPr>
                <a:solidFill>
                  <a:schemeClr val="tx1"/>
                </a:solidFill>
                <a:latin typeface="Lato Light" panose="020F0302020204030203" pitchFamily="34" charset="0"/>
              </a:defRPr>
            </a:lvl3pPr>
            <a:lvl4pPr marL="1600200" indent="-228600">
              <a:defRPr>
                <a:solidFill>
                  <a:schemeClr val="tx1"/>
                </a:solidFill>
                <a:latin typeface="Lato Light" panose="020F0302020204030203" pitchFamily="34" charset="0"/>
              </a:defRPr>
            </a:lvl4pPr>
            <a:lvl5pPr marL="2057400" indent="-228600">
              <a:defRPr>
                <a:solidFill>
                  <a:schemeClr val="tx1"/>
                </a:solidFill>
                <a:latin typeface="Lato Light" panose="020F0302020204030203" pitchFamily="34" charset="0"/>
              </a:defRPr>
            </a:lvl5pPr>
            <a:lvl6pPr marL="2514600" indent="-228600" fontAlgn="base">
              <a:spcBef>
                <a:spcPct val="0"/>
              </a:spcBef>
              <a:spcAft>
                <a:spcPct val="0"/>
              </a:spcAft>
              <a:defRPr>
                <a:solidFill>
                  <a:schemeClr val="tx1"/>
                </a:solidFill>
                <a:latin typeface="Lato Light" panose="020F0302020204030203" pitchFamily="34" charset="0"/>
              </a:defRPr>
            </a:lvl6pPr>
            <a:lvl7pPr marL="2971800" indent="-228600" fontAlgn="base">
              <a:spcBef>
                <a:spcPct val="0"/>
              </a:spcBef>
              <a:spcAft>
                <a:spcPct val="0"/>
              </a:spcAft>
              <a:defRPr>
                <a:solidFill>
                  <a:schemeClr val="tx1"/>
                </a:solidFill>
                <a:latin typeface="Lato Light" panose="020F0302020204030203" pitchFamily="34" charset="0"/>
              </a:defRPr>
            </a:lvl7pPr>
            <a:lvl8pPr marL="3429000" indent="-228600" fontAlgn="base">
              <a:spcBef>
                <a:spcPct val="0"/>
              </a:spcBef>
              <a:spcAft>
                <a:spcPct val="0"/>
              </a:spcAft>
              <a:defRPr>
                <a:solidFill>
                  <a:schemeClr val="tx1"/>
                </a:solidFill>
                <a:latin typeface="Lato Light" panose="020F0302020204030203" pitchFamily="34" charset="0"/>
              </a:defRPr>
            </a:lvl8pPr>
            <a:lvl9pPr marL="3886200" indent="-228600" fontAlgn="base">
              <a:spcBef>
                <a:spcPct val="0"/>
              </a:spcBef>
              <a:spcAft>
                <a:spcPct val="0"/>
              </a:spcAft>
              <a:defRPr>
                <a:solidFill>
                  <a:schemeClr val="tx1"/>
                </a:solidFill>
                <a:latin typeface="Lato Light" panose="020F0302020204030203" pitchFamily="34" charset="0"/>
              </a:defRPr>
            </a:lvl9pPr>
          </a:lstStyle>
          <a:p>
            <a:pPr marL="457200" lvl="1" indent="0"/>
            <a:r>
              <a:rPr lang="en-US" sz="1600" dirty="0">
                <a:solidFill>
                  <a:prstClr val="black"/>
                </a:solidFill>
                <a:latin typeface="Verdana" panose="020B0604030504040204" pitchFamily="34" charset="0"/>
                <a:ea typeface="Verdana" panose="020B0604030504040204" pitchFamily="34" charset="0"/>
              </a:rPr>
              <a:t>But how can you determine what is “reasonable and appropriate” for your organization?</a:t>
            </a:r>
          </a:p>
        </p:txBody>
      </p:sp>
      <p:sp>
        <p:nvSpPr>
          <p:cNvPr id="62" name="Title 1">
            <a:extLst>
              <a:ext uri="{FF2B5EF4-FFF2-40B4-BE49-F238E27FC236}">
                <a16:creationId xmlns:a16="http://schemas.microsoft.com/office/drawing/2014/main" id="{40B427D2-EEFB-4108-BB94-5DA1890ECA69}"/>
              </a:ext>
            </a:extLst>
          </p:cNvPr>
          <p:cNvSpPr txBox="1">
            <a:spLocks/>
          </p:cNvSpPr>
          <p:nvPr/>
        </p:nvSpPr>
        <p:spPr>
          <a:xfrm>
            <a:off x="583623" y="1139287"/>
            <a:ext cx="9531927" cy="4672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Assessment/Analysis Approach</a:t>
            </a:r>
          </a:p>
        </p:txBody>
      </p:sp>
      <p:sp>
        <p:nvSpPr>
          <p:cNvPr id="63" name="TextBox 62">
            <a:extLst>
              <a:ext uri="{FF2B5EF4-FFF2-40B4-BE49-F238E27FC236}">
                <a16:creationId xmlns:a16="http://schemas.microsoft.com/office/drawing/2014/main" id="{2665E651-4E7A-41DE-B102-743A71CE2AC5}"/>
              </a:ext>
            </a:extLst>
          </p:cNvPr>
          <p:cNvSpPr txBox="1"/>
          <p:nvPr/>
        </p:nvSpPr>
        <p:spPr>
          <a:xfrm>
            <a:off x="722309" y="6021751"/>
            <a:ext cx="10451900" cy="584775"/>
          </a:xfrm>
          <a:prstGeom prst="rect">
            <a:avLst/>
          </a:prstGeom>
          <a:noFill/>
        </p:spPr>
        <p:txBody>
          <a:bodyPr wrap="none" rtlCol="0">
            <a:spAutoFit/>
          </a:bodyPr>
          <a:lstStyle/>
          <a:p>
            <a:r>
              <a:rPr lang="en-US" sz="1600" b="1" dirty="0">
                <a:solidFill>
                  <a:schemeClr val="bg1"/>
                </a:solidFill>
              </a:rPr>
              <a:t>Take a Security Risk Management approach and look to industry standards and guidance</a:t>
            </a:r>
          </a:p>
          <a:p>
            <a:endParaRPr lang="en-US" sz="1600" dirty="0">
              <a:solidFill>
                <a:schemeClr val="bg1"/>
              </a:solidFill>
            </a:endParaRPr>
          </a:p>
        </p:txBody>
      </p:sp>
      <p:grpSp>
        <p:nvGrpSpPr>
          <p:cNvPr id="64" name="Group 63">
            <a:extLst>
              <a:ext uri="{FF2B5EF4-FFF2-40B4-BE49-F238E27FC236}">
                <a16:creationId xmlns:a16="http://schemas.microsoft.com/office/drawing/2014/main" id="{7D06A402-C720-478D-93E4-1F27ADDA0AC0}"/>
              </a:ext>
            </a:extLst>
          </p:cNvPr>
          <p:cNvGrpSpPr/>
          <p:nvPr/>
        </p:nvGrpSpPr>
        <p:grpSpPr>
          <a:xfrm>
            <a:off x="4257588" y="2124617"/>
            <a:ext cx="934537" cy="811422"/>
            <a:chOff x="-112713" y="1725613"/>
            <a:chExt cx="1103313" cy="968375"/>
          </a:xfrm>
          <a:solidFill>
            <a:schemeClr val="bg1"/>
          </a:solidFill>
        </p:grpSpPr>
        <p:sp>
          <p:nvSpPr>
            <p:cNvPr id="65" name="Freeform 21">
              <a:extLst>
                <a:ext uri="{FF2B5EF4-FFF2-40B4-BE49-F238E27FC236}">
                  <a16:creationId xmlns:a16="http://schemas.microsoft.com/office/drawing/2014/main" id="{C42029F8-54D6-48E1-8995-52C4CF45CE95}"/>
                </a:ext>
              </a:extLst>
            </p:cNvPr>
            <p:cNvSpPr>
              <a:spLocks noEditPoints="1"/>
            </p:cNvSpPr>
            <p:nvPr/>
          </p:nvSpPr>
          <p:spPr bwMode="auto">
            <a:xfrm>
              <a:off x="-112713" y="1725613"/>
              <a:ext cx="1103313" cy="539750"/>
            </a:xfrm>
            <a:custGeom>
              <a:avLst/>
              <a:gdLst>
                <a:gd name="T0" fmla="*/ 125 w 170"/>
                <a:gd name="T1" fmla="*/ 0 h 83"/>
                <a:gd name="T2" fmla="*/ 85 w 170"/>
                <a:gd name="T3" fmla="*/ 27 h 83"/>
                <a:gd name="T4" fmla="*/ 45 w 170"/>
                <a:gd name="T5" fmla="*/ 0 h 83"/>
                <a:gd name="T6" fmla="*/ 0 w 170"/>
                <a:gd name="T7" fmla="*/ 49 h 83"/>
                <a:gd name="T8" fmla="*/ 4 w 170"/>
                <a:gd name="T9" fmla="*/ 69 h 83"/>
                <a:gd name="T10" fmla="*/ 42 w 170"/>
                <a:gd name="T11" fmla="*/ 69 h 83"/>
                <a:gd name="T12" fmla="*/ 51 w 170"/>
                <a:gd name="T13" fmla="*/ 52 h 83"/>
                <a:gd name="T14" fmla="*/ 59 w 170"/>
                <a:gd name="T15" fmla="*/ 52 h 83"/>
                <a:gd name="T16" fmla="*/ 75 w 170"/>
                <a:gd name="T17" fmla="*/ 83 h 83"/>
                <a:gd name="T18" fmla="*/ 80 w 170"/>
                <a:gd name="T19" fmla="*/ 72 h 83"/>
                <a:gd name="T20" fmla="*/ 89 w 170"/>
                <a:gd name="T21" fmla="*/ 72 h 83"/>
                <a:gd name="T22" fmla="*/ 95 w 170"/>
                <a:gd name="T23" fmla="*/ 83 h 83"/>
                <a:gd name="T24" fmla="*/ 110 w 170"/>
                <a:gd name="T25" fmla="*/ 52 h 83"/>
                <a:gd name="T26" fmla="*/ 119 w 170"/>
                <a:gd name="T27" fmla="*/ 52 h 83"/>
                <a:gd name="T28" fmla="*/ 128 w 170"/>
                <a:gd name="T29" fmla="*/ 69 h 83"/>
                <a:gd name="T30" fmla="*/ 166 w 170"/>
                <a:gd name="T31" fmla="*/ 69 h 83"/>
                <a:gd name="T32" fmla="*/ 170 w 170"/>
                <a:gd name="T33" fmla="*/ 49 h 83"/>
                <a:gd name="T34" fmla="*/ 125 w 170"/>
                <a:gd name="T35" fmla="*/ 0 h 83"/>
                <a:gd name="T36" fmla="*/ 125 w 170"/>
                <a:gd name="T37" fmla="*/ 0 h 83"/>
                <a:gd name="T38" fmla="*/ 125 w 170"/>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 h="83">
                  <a:moveTo>
                    <a:pt x="125" y="0"/>
                  </a:moveTo>
                  <a:cubicBezTo>
                    <a:pt x="105" y="0"/>
                    <a:pt x="92" y="14"/>
                    <a:pt x="85" y="27"/>
                  </a:cubicBezTo>
                  <a:cubicBezTo>
                    <a:pt x="78" y="14"/>
                    <a:pt x="65" y="0"/>
                    <a:pt x="45" y="0"/>
                  </a:cubicBezTo>
                  <a:cubicBezTo>
                    <a:pt x="19" y="0"/>
                    <a:pt x="0" y="21"/>
                    <a:pt x="0" y="49"/>
                  </a:cubicBezTo>
                  <a:cubicBezTo>
                    <a:pt x="0" y="56"/>
                    <a:pt x="1" y="63"/>
                    <a:pt x="4" y="69"/>
                  </a:cubicBezTo>
                  <a:cubicBezTo>
                    <a:pt x="42" y="69"/>
                    <a:pt x="42" y="69"/>
                    <a:pt x="42" y="69"/>
                  </a:cubicBezTo>
                  <a:cubicBezTo>
                    <a:pt x="51" y="52"/>
                    <a:pt x="51" y="52"/>
                    <a:pt x="51" y="52"/>
                  </a:cubicBezTo>
                  <a:cubicBezTo>
                    <a:pt x="52" y="48"/>
                    <a:pt x="58" y="48"/>
                    <a:pt x="59" y="52"/>
                  </a:cubicBezTo>
                  <a:cubicBezTo>
                    <a:pt x="75" y="83"/>
                    <a:pt x="75" y="83"/>
                    <a:pt x="75" y="83"/>
                  </a:cubicBezTo>
                  <a:cubicBezTo>
                    <a:pt x="80" y="72"/>
                    <a:pt x="80" y="72"/>
                    <a:pt x="80" y="72"/>
                  </a:cubicBezTo>
                  <a:cubicBezTo>
                    <a:pt x="82" y="68"/>
                    <a:pt x="88" y="68"/>
                    <a:pt x="89" y="72"/>
                  </a:cubicBezTo>
                  <a:cubicBezTo>
                    <a:pt x="95" y="83"/>
                    <a:pt x="95" y="83"/>
                    <a:pt x="95" y="83"/>
                  </a:cubicBezTo>
                  <a:cubicBezTo>
                    <a:pt x="110" y="52"/>
                    <a:pt x="110" y="52"/>
                    <a:pt x="110" y="52"/>
                  </a:cubicBezTo>
                  <a:cubicBezTo>
                    <a:pt x="112" y="48"/>
                    <a:pt x="118" y="48"/>
                    <a:pt x="119" y="52"/>
                  </a:cubicBezTo>
                  <a:cubicBezTo>
                    <a:pt x="128" y="69"/>
                    <a:pt x="128" y="69"/>
                    <a:pt x="128" y="69"/>
                  </a:cubicBezTo>
                  <a:cubicBezTo>
                    <a:pt x="166" y="69"/>
                    <a:pt x="166" y="69"/>
                    <a:pt x="166" y="69"/>
                  </a:cubicBezTo>
                  <a:cubicBezTo>
                    <a:pt x="169" y="63"/>
                    <a:pt x="170" y="56"/>
                    <a:pt x="170" y="49"/>
                  </a:cubicBezTo>
                  <a:cubicBezTo>
                    <a:pt x="170" y="21"/>
                    <a:pt x="150" y="0"/>
                    <a:pt x="125" y="0"/>
                  </a:cubicBezTo>
                  <a:close/>
                  <a:moveTo>
                    <a:pt x="125" y="0"/>
                  </a:moveTo>
                  <a:cubicBezTo>
                    <a:pt x="125" y="0"/>
                    <a:pt x="125" y="0"/>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2">
              <a:extLst>
                <a:ext uri="{FF2B5EF4-FFF2-40B4-BE49-F238E27FC236}">
                  <a16:creationId xmlns:a16="http://schemas.microsoft.com/office/drawing/2014/main" id="{5706E277-DD66-453D-A500-3D7C84498889}"/>
                </a:ext>
              </a:extLst>
            </p:cNvPr>
            <p:cNvSpPr>
              <a:spLocks noEditPoints="1"/>
            </p:cNvSpPr>
            <p:nvPr/>
          </p:nvSpPr>
          <p:spPr bwMode="auto">
            <a:xfrm>
              <a:off x="-53975" y="2147888"/>
              <a:ext cx="985838" cy="546100"/>
            </a:xfrm>
            <a:custGeom>
              <a:avLst/>
              <a:gdLst>
                <a:gd name="T0" fmla="*/ 116 w 152"/>
                <a:gd name="T1" fmla="*/ 14 h 84"/>
                <a:gd name="T2" fmla="*/ 111 w 152"/>
                <a:gd name="T3" fmla="*/ 11 h 84"/>
                <a:gd name="T4" fmla="*/ 106 w 152"/>
                <a:gd name="T5" fmla="*/ 0 h 84"/>
                <a:gd name="T6" fmla="*/ 90 w 152"/>
                <a:gd name="T7" fmla="*/ 31 h 84"/>
                <a:gd name="T8" fmla="*/ 86 w 152"/>
                <a:gd name="T9" fmla="*/ 34 h 84"/>
                <a:gd name="T10" fmla="*/ 81 w 152"/>
                <a:gd name="T11" fmla="*/ 31 h 84"/>
                <a:gd name="T12" fmla="*/ 76 w 152"/>
                <a:gd name="T13" fmla="*/ 20 h 84"/>
                <a:gd name="T14" fmla="*/ 70 w 152"/>
                <a:gd name="T15" fmla="*/ 31 h 84"/>
                <a:gd name="T16" fmla="*/ 62 w 152"/>
                <a:gd name="T17" fmla="*/ 31 h 84"/>
                <a:gd name="T18" fmla="*/ 46 w 152"/>
                <a:gd name="T19" fmla="*/ 0 h 84"/>
                <a:gd name="T20" fmla="*/ 41 w 152"/>
                <a:gd name="T21" fmla="*/ 11 h 84"/>
                <a:gd name="T22" fmla="*/ 36 w 152"/>
                <a:gd name="T23" fmla="*/ 14 h 84"/>
                <a:gd name="T24" fmla="*/ 0 w 152"/>
                <a:gd name="T25" fmla="*/ 14 h 84"/>
                <a:gd name="T26" fmla="*/ 52 w 152"/>
                <a:gd name="T27" fmla="*/ 65 h 84"/>
                <a:gd name="T28" fmla="*/ 73 w 152"/>
                <a:gd name="T29" fmla="*/ 83 h 84"/>
                <a:gd name="T30" fmla="*/ 76 w 152"/>
                <a:gd name="T31" fmla="*/ 84 h 84"/>
                <a:gd name="T32" fmla="*/ 79 w 152"/>
                <a:gd name="T33" fmla="*/ 83 h 84"/>
                <a:gd name="T34" fmla="*/ 100 w 152"/>
                <a:gd name="T35" fmla="*/ 65 h 84"/>
                <a:gd name="T36" fmla="*/ 152 w 152"/>
                <a:gd name="T37" fmla="*/ 14 h 84"/>
                <a:gd name="T38" fmla="*/ 116 w 152"/>
                <a:gd name="T39" fmla="*/ 14 h 84"/>
                <a:gd name="T40" fmla="*/ 116 w 152"/>
                <a:gd name="T41" fmla="*/ 14 h 84"/>
                <a:gd name="T42" fmla="*/ 116 w 152"/>
                <a:gd name="T43" fmla="*/ 1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84">
                  <a:moveTo>
                    <a:pt x="116" y="14"/>
                  </a:moveTo>
                  <a:cubicBezTo>
                    <a:pt x="114" y="14"/>
                    <a:pt x="112" y="13"/>
                    <a:pt x="111" y="11"/>
                  </a:cubicBezTo>
                  <a:cubicBezTo>
                    <a:pt x="106" y="0"/>
                    <a:pt x="106" y="0"/>
                    <a:pt x="106" y="0"/>
                  </a:cubicBezTo>
                  <a:cubicBezTo>
                    <a:pt x="90" y="31"/>
                    <a:pt x="90" y="31"/>
                    <a:pt x="90" y="31"/>
                  </a:cubicBezTo>
                  <a:cubicBezTo>
                    <a:pt x="90" y="33"/>
                    <a:pt x="88" y="34"/>
                    <a:pt x="86" y="34"/>
                  </a:cubicBezTo>
                  <a:cubicBezTo>
                    <a:pt x="84" y="34"/>
                    <a:pt x="82" y="33"/>
                    <a:pt x="81" y="31"/>
                  </a:cubicBezTo>
                  <a:cubicBezTo>
                    <a:pt x="76" y="20"/>
                    <a:pt x="76" y="20"/>
                    <a:pt x="76" y="20"/>
                  </a:cubicBezTo>
                  <a:cubicBezTo>
                    <a:pt x="70" y="31"/>
                    <a:pt x="70" y="31"/>
                    <a:pt x="70" y="31"/>
                  </a:cubicBezTo>
                  <a:cubicBezTo>
                    <a:pt x="69" y="34"/>
                    <a:pt x="63" y="34"/>
                    <a:pt x="62" y="31"/>
                  </a:cubicBezTo>
                  <a:cubicBezTo>
                    <a:pt x="46" y="0"/>
                    <a:pt x="46" y="0"/>
                    <a:pt x="46" y="0"/>
                  </a:cubicBezTo>
                  <a:cubicBezTo>
                    <a:pt x="41" y="11"/>
                    <a:pt x="41" y="11"/>
                    <a:pt x="41" y="11"/>
                  </a:cubicBezTo>
                  <a:cubicBezTo>
                    <a:pt x="40" y="13"/>
                    <a:pt x="38" y="14"/>
                    <a:pt x="36" y="14"/>
                  </a:cubicBezTo>
                  <a:cubicBezTo>
                    <a:pt x="0" y="14"/>
                    <a:pt x="0" y="14"/>
                    <a:pt x="0" y="14"/>
                  </a:cubicBezTo>
                  <a:cubicBezTo>
                    <a:pt x="10" y="30"/>
                    <a:pt x="29" y="45"/>
                    <a:pt x="52" y="65"/>
                  </a:cubicBezTo>
                  <a:cubicBezTo>
                    <a:pt x="59" y="70"/>
                    <a:pt x="65" y="76"/>
                    <a:pt x="73" y="83"/>
                  </a:cubicBezTo>
                  <a:cubicBezTo>
                    <a:pt x="74" y="83"/>
                    <a:pt x="75" y="84"/>
                    <a:pt x="76" y="84"/>
                  </a:cubicBezTo>
                  <a:cubicBezTo>
                    <a:pt x="77" y="84"/>
                    <a:pt x="78" y="83"/>
                    <a:pt x="79" y="83"/>
                  </a:cubicBezTo>
                  <a:cubicBezTo>
                    <a:pt x="86" y="76"/>
                    <a:pt x="93" y="70"/>
                    <a:pt x="100" y="65"/>
                  </a:cubicBezTo>
                  <a:cubicBezTo>
                    <a:pt x="123" y="45"/>
                    <a:pt x="141" y="30"/>
                    <a:pt x="152" y="14"/>
                  </a:cubicBezTo>
                  <a:lnTo>
                    <a:pt x="116" y="14"/>
                  </a:lnTo>
                  <a:close/>
                  <a:moveTo>
                    <a:pt x="116" y="14"/>
                  </a:moveTo>
                  <a:cubicBezTo>
                    <a:pt x="116" y="14"/>
                    <a:pt x="116" y="14"/>
                    <a:pt x="116"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382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D0D39B-2CBE-4320-B74F-6FF276E1F627}"/>
              </a:ext>
            </a:extLst>
          </p:cNvPr>
          <p:cNvGrpSpPr/>
          <p:nvPr/>
        </p:nvGrpSpPr>
        <p:grpSpPr>
          <a:xfrm>
            <a:off x="537292" y="2856867"/>
            <a:ext cx="10596615" cy="1705938"/>
            <a:chOff x="1179449" y="2893788"/>
            <a:chExt cx="9829928" cy="1582510"/>
          </a:xfrm>
        </p:grpSpPr>
        <p:sp>
          <p:nvSpPr>
            <p:cNvPr id="13" name="Freeform 8">
              <a:extLst>
                <a:ext uri="{FF2B5EF4-FFF2-40B4-BE49-F238E27FC236}">
                  <a16:creationId xmlns:a16="http://schemas.microsoft.com/office/drawing/2014/main" id="{6CA6351D-DD18-426A-9C98-147FD1B4A860}"/>
                </a:ext>
              </a:extLst>
            </p:cNvPr>
            <p:cNvSpPr>
              <a:spLocks/>
            </p:cNvSpPr>
            <p:nvPr/>
          </p:nvSpPr>
          <p:spPr bwMode="auto">
            <a:xfrm>
              <a:off x="9644101"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2"/>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4" name="Oval 13">
              <a:extLst>
                <a:ext uri="{FF2B5EF4-FFF2-40B4-BE49-F238E27FC236}">
                  <a16:creationId xmlns:a16="http://schemas.microsoft.com/office/drawing/2014/main" id="{376B7AD0-B922-48F0-8F02-66E69F2AFFC7}"/>
                </a:ext>
              </a:extLst>
            </p:cNvPr>
            <p:cNvSpPr/>
            <p:nvPr/>
          </p:nvSpPr>
          <p:spPr>
            <a:xfrm>
              <a:off x="10455899" y="2893788"/>
              <a:ext cx="553478" cy="553476"/>
            </a:xfrm>
            <a:prstGeom prst="ellipse">
              <a:avLst/>
            </a:prstGeom>
            <a:solidFill>
              <a:srgbClr val="D164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5" name="Freeform 8">
              <a:extLst>
                <a:ext uri="{FF2B5EF4-FFF2-40B4-BE49-F238E27FC236}">
                  <a16:creationId xmlns:a16="http://schemas.microsoft.com/office/drawing/2014/main" id="{75EEF3AE-D22D-4CF6-B971-1A7DAF9C1C22}"/>
                </a:ext>
              </a:extLst>
            </p:cNvPr>
            <p:cNvSpPr>
              <a:spLocks/>
            </p:cNvSpPr>
            <p:nvPr/>
          </p:nvSpPr>
          <p:spPr bwMode="auto">
            <a:xfrm>
              <a:off x="1394591"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1"/>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6" name="Freeform 8">
              <a:extLst>
                <a:ext uri="{FF2B5EF4-FFF2-40B4-BE49-F238E27FC236}">
                  <a16:creationId xmlns:a16="http://schemas.microsoft.com/office/drawing/2014/main" id="{0017F613-1CB0-4E99-9614-0A200C9FD6DB}"/>
                </a:ext>
              </a:extLst>
            </p:cNvPr>
            <p:cNvSpPr>
              <a:spLocks/>
            </p:cNvSpPr>
            <p:nvPr/>
          </p:nvSpPr>
          <p:spPr bwMode="auto">
            <a:xfrm flipH="1">
              <a:off x="2424724"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2"/>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7" name="Freeform 8">
              <a:extLst>
                <a:ext uri="{FF2B5EF4-FFF2-40B4-BE49-F238E27FC236}">
                  <a16:creationId xmlns:a16="http://schemas.microsoft.com/office/drawing/2014/main" id="{F8183FEC-170E-4F83-84DA-67A26A6DD82B}"/>
                </a:ext>
              </a:extLst>
            </p:cNvPr>
            <p:cNvSpPr>
              <a:spLocks/>
            </p:cNvSpPr>
            <p:nvPr/>
          </p:nvSpPr>
          <p:spPr bwMode="auto">
            <a:xfrm>
              <a:off x="3458537"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3"/>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8" name="Freeform 8">
              <a:extLst>
                <a:ext uri="{FF2B5EF4-FFF2-40B4-BE49-F238E27FC236}">
                  <a16:creationId xmlns:a16="http://schemas.microsoft.com/office/drawing/2014/main" id="{45E03FB2-0EE3-4644-8687-31B1710EEA0D}"/>
                </a:ext>
              </a:extLst>
            </p:cNvPr>
            <p:cNvSpPr>
              <a:spLocks/>
            </p:cNvSpPr>
            <p:nvPr/>
          </p:nvSpPr>
          <p:spPr bwMode="auto">
            <a:xfrm flipH="1">
              <a:off x="4483363"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4"/>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19" name="Freeform 8">
              <a:extLst>
                <a:ext uri="{FF2B5EF4-FFF2-40B4-BE49-F238E27FC236}">
                  <a16:creationId xmlns:a16="http://schemas.microsoft.com/office/drawing/2014/main" id="{BE87F940-FD85-4EF6-9476-02C8F9F84D3C}"/>
                </a:ext>
              </a:extLst>
            </p:cNvPr>
            <p:cNvSpPr>
              <a:spLocks/>
            </p:cNvSpPr>
            <p:nvPr/>
          </p:nvSpPr>
          <p:spPr bwMode="auto">
            <a:xfrm>
              <a:off x="5516033"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5"/>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0" name="Freeform 8">
              <a:extLst>
                <a:ext uri="{FF2B5EF4-FFF2-40B4-BE49-F238E27FC236}">
                  <a16:creationId xmlns:a16="http://schemas.microsoft.com/office/drawing/2014/main" id="{54CC8309-D017-4189-9EB8-AA53D4BEDBDD}"/>
                </a:ext>
              </a:extLst>
            </p:cNvPr>
            <p:cNvSpPr>
              <a:spLocks/>
            </p:cNvSpPr>
            <p:nvPr/>
          </p:nvSpPr>
          <p:spPr bwMode="auto">
            <a:xfrm flipH="1">
              <a:off x="6540859"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6"/>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1" name="Freeform 8">
              <a:extLst>
                <a:ext uri="{FF2B5EF4-FFF2-40B4-BE49-F238E27FC236}">
                  <a16:creationId xmlns:a16="http://schemas.microsoft.com/office/drawing/2014/main" id="{516758A4-53DF-4B11-A97B-879B1A70B7FE}"/>
                </a:ext>
              </a:extLst>
            </p:cNvPr>
            <p:cNvSpPr>
              <a:spLocks/>
            </p:cNvSpPr>
            <p:nvPr/>
          </p:nvSpPr>
          <p:spPr bwMode="auto">
            <a:xfrm>
              <a:off x="7571161"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bg2"/>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2" name="Freeform 8">
              <a:extLst>
                <a:ext uri="{FF2B5EF4-FFF2-40B4-BE49-F238E27FC236}">
                  <a16:creationId xmlns:a16="http://schemas.microsoft.com/office/drawing/2014/main" id="{F5D71280-0693-4317-AE0F-9335A621FC2D}"/>
                </a:ext>
              </a:extLst>
            </p:cNvPr>
            <p:cNvSpPr>
              <a:spLocks/>
            </p:cNvSpPr>
            <p:nvPr/>
          </p:nvSpPr>
          <p:spPr bwMode="auto">
            <a:xfrm flipH="1">
              <a:off x="8592332" y="3108609"/>
              <a:ext cx="1151980" cy="1151979"/>
            </a:xfrm>
            <a:custGeom>
              <a:avLst/>
              <a:gdLst>
                <a:gd name="T0" fmla="*/ 2456 w 2456"/>
                <a:gd name="T1" fmla="*/ 655 h 2456"/>
                <a:gd name="T2" fmla="*/ 2355 w 2456"/>
                <a:gd name="T3" fmla="*/ 678 h 2456"/>
                <a:gd name="T4" fmla="*/ 2233 w 2456"/>
                <a:gd name="T5" fmla="*/ 713 h 2456"/>
                <a:gd name="T6" fmla="*/ 2096 w 2456"/>
                <a:gd name="T7" fmla="*/ 761 h 2456"/>
                <a:gd name="T8" fmla="*/ 1945 w 2456"/>
                <a:gd name="T9" fmla="*/ 827 h 2456"/>
                <a:gd name="T10" fmla="*/ 1785 w 2456"/>
                <a:gd name="T11" fmla="*/ 912 h 2456"/>
                <a:gd name="T12" fmla="*/ 1617 w 2456"/>
                <a:gd name="T13" fmla="*/ 1017 h 2456"/>
                <a:gd name="T14" fmla="*/ 1446 w 2456"/>
                <a:gd name="T15" fmla="*/ 1146 h 2456"/>
                <a:gd name="T16" fmla="*/ 1274 w 2456"/>
                <a:gd name="T17" fmla="*/ 1302 h 2456"/>
                <a:gd name="T18" fmla="*/ 1116 w 2456"/>
                <a:gd name="T19" fmla="*/ 1473 h 2456"/>
                <a:gd name="T20" fmla="*/ 988 w 2456"/>
                <a:gd name="T21" fmla="*/ 1642 h 2456"/>
                <a:gd name="T22" fmla="*/ 884 w 2456"/>
                <a:gd name="T23" fmla="*/ 1806 h 2456"/>
                <a:gd name="T24" fmla="*/ 804 w 2456"/>
                <a:gd name="T25" fmla="*/ 1963 h 2456"/>
                <a:gd name="T26" fmla="*/ 744 w 2456"/>
                <a:gd name="T27" fmla="*/ 2110 h 2456"/>
                <a:gd name="T28" fmla="*/ 701 w 2456"/>
                <a:gd name="T29" fmla="*/ 2242 h 2456"/>
                <a:gd name="T30" fmla="*/ 672 w 2456"/>
                <a:gd name="T31" fmla="*/ 2359 h 2456"/>
                <a:gd name="T32" fmla="*/ 654 w 2456"/>
                <a:gd name="T33" fmla="*/ 2456 h 2456"/>
                <a:gd name="T34" fmla="*/ 46 w 2456"/>
                <a:gd name="T35" fmla="*/ 1793 h 2456"/>
                <a:gd name="T36" fmla="*/ 152 w 2456"/>
                <a:gd name="T37" fmla="*/ 1766 h 2456"/>
                <a:gd name="T38" fmla="*/ 275 w 2456"/>
                <a:gd name="T39" fmla="*/ 1727 h 2456"/>
                <a:gd name="T40" fmla="*/ 412 w 2456"/>
                <a:gd name="T41" fmla="*/ 1670 h 2456"/>
                <a:gd name="T42" fmla="*/ 560 w 2456"/>
                <a:gd name="T43" fmla="*/ 1596 h 2456"/>
                <a:gd name="T44" fmla="*/ 717 w 2456"/>
                <a:gd name="T45" fmla="*/ 1502 h 2456"/>
                <a:gd name="T46" fmla="*/ 881 w 2456"/>
                <a:gd name="T47" fmla="*/ 1385 h 2456"/>
                <a:gd name="T48" fmla="*/ 1050 w 2456"/>
                <a:gd name="T49" fmla="*/ 1243 h 2456"/>
                <a:gd name="T50" fmla="*/ 1218 w 2456"/>
                <a:gd name="T51" fmla="*/ 1078 h 2456"/>
                <a:gd name="T52" fmla="*/ 1362 w 2456"/>
                <a:gd name="T53" fmla="*/ 908 h 2456"/>
                <a:gd name="T54" fmla="*/ 1483 w 2456"/>
                <a:gd name="T55" fmla="*/ 741 h 2456"/>
                <a:gd name="T56" fmla="*/ 1582 w 2456"/>
                <a:gd name="T57" fmla="*/ 579 h 2456"/>
                <a:gd name="T58" fmla="*/ 1659 w 2456"/>
                <a:gd name="T59" fmla="*/ 427 h 2456"/>
                <a:gd name="T60" fmla="*/ 1717 w 2456"/>
                <a:gd name="T61" fmla="*/ 286 h 2456"/>
                <a:gd name="T62" fmla="*/ 1761 w 2456"/>
                <a:gd name="T63" fmla="*/ 159 h 2456"/>
                <a:gd name="T64" fmla="*/ 1791 w 2456"/>
                <a:gd name="T65" fmla="*/ 49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6" h="2456">
                  <a:moveTo>
                    <a:pt x="1801" y="0"/>
                  </a:moveTo>
                  <a:lnTo>
                    <a:pt x="2456" y="655"/>
                  </a:lnTo>
                  <a:lnTo>
                    <a:pt x="2408" y="665"/>
                  </a:lnTo>
                  <a:lnTo>
                    <a:pt x="2355" y="678"/>
                  </a:lnTo>
                  <a:lnTo>
                    <a:pt x="2296" y="694"/>
                  </a:lnTo>
                  <a:lnTo>
                    <a:pt x="2233" y="713"/>
                  </a:lnTo>
                  <a:lnTo>
                    <a:pt x="2167" y="735"/>
                  </a:lnTo>
                  <a:lnTo>
                    <a:pt x="2096" y="761"/>
                  </a:lnTo>
                  <a:lnTo>
                    <a:pt x="2022" y="792"/>
                  </a:lnTo>
                  <a:lnTo>
                    <a:pt x="1945" y="827"/>
                  </a:lnTo>
                  <a:lnTo>
                    <a:pt x="1866" y="867"/>
                  </a:lnTo>
                  <a:lnTo>
                    <a:pt x="1785" y="912"/>
                  </a:lnTo>
                  <a:lnTo>
                    <a:pt x="1701" y="961"/>
                  </a:lnTo>
                  <a:lnTo>
                    <a:pt x="1617" y="1017"/>
                  </a:lnTo>
                  <a:lnTo>
                    <a:pt x="1532" y="1079"/>
                  </a:lnTo>
                  <a:lnTo>
                    <a:pt x="1446" y="1146"/>
                  </a:lnTo>
                  <a:lnTo>
                    <a:pt x="1360" y="1221"/>
                  </a:lnTo>
                  <a:lnTo>
                    <a:pt x="1274" y="1302"/>
                  </a:lnTo>
                  <a:lnTo>
                    <a:pt x="1191" y="1388"/>
                  </a:lnTo>
                  <a:lnTo>
                    <a:pt x="1116" y="1473"/>
                  </a:lnTo>
                  <a:lnTo>
                    <a:pt x="1049" y="1558"/>
                  </a:lnTo>
                  <a:lnTo>
                    <a:pt x="988" y="1642"/>
                  </a:lnTo>
                  <a:lnTo>
                    <a:pt x="934" y="1725"/>
                  </a:lnTo>
                  <a:lnTo>
                    <a:pt x="884" y="1806"/>
                  </a:lnTo>
                  <a:lnTo>
                    <a:pt x="842" y="1886"/>
                  </a:lnTo>
                  <a:lnTo>
                    <a:pt x="804" y="1963"/>
                  </a:lnTo>
                  <a:lnTo>
                    <a:pt x="772" y="2038"/>
                  </a:lnTo>
                  <a:lnTo>
                    <a:pt x="744" y="2110"/>
                  </a:lnTo>
                  <a:lnTo>
                    <a:pt x="721" y="2178"/>
                  </a:lnTo>
                  <a:lnTo>
                    <a:pt x="701" y="2242"/>
                  </a:lnTo>
                  <a:lnTo>
                    <a:pt x="684" y="2303"/>
                  </a:lnTo>
                  <a:lnTo>
                    <a:pt x="672" y="2359"/>
                  </a:lnTo>
                  <a:lnTo>
                    <a:pt x="662" y="2410"/>
                  </a:lnTo>
                  <a:lnTo>
                    <a:pt x="654" y="2456"/>
                  </a:lnTo>
                  <a:lnTo>
                    <a:pt x="0" y="1802"/>
                  </a:lnTo>
                  <a:lnTo>
                    <a:pt x="46" y="1793"/>
                  </a:lnTo>
                  <a:lnTo>
                    <a:pt x="96" y="1781"/>
                  </a:lnTo>
                  <a:lnTo>
                    <a:pt x="152" y="1766"/>
                  </a:lnTo>
                  <a:lnTo>
                    <a:pt x="211" y="1748"/>
                  </a:lnTo>
                  <a:lnTo>
                    <a:pt x="275" y="1727"/>
                  </a:lnTo>
                  <a:lnTo>
                    <a:pt x="341" y="1700"/>
                  </a:lnTo>
                  <a:lnTo>
                    <a:pt x="412" y="1670"/>
                  </a:lnTo>
                  <a:lnTo>
                    <a:pt x="484" y="1636"/>
                  </a:lnTo>
                  <a:lnTo>
                    <a:pt x="560" y="1596"/>
                  </a:lnTo>
                  <a:lnTo>
                    <a:pt x="637" y="1551"/>
                  </a:lnTo>
                  <a:lnTo>
                    <a:pt x="717" y="1502"/>
                  </a:lnTo>
                  <a:lnTo>
                    <a:pt x="799" y="1447"/>
                  </a:lnTo>
                  <a:lnTo>
                    <a:pt x="881" y="1385"/>
                  </a:lnTo>
                  <a:lnTo>
                    <a:pt x="966" y="1317"/>
                  </a:lnTo>
                  <a:lnTo>
                    <a:pt x="1050" y="1243"/>
                  </a:lnTo>
                  <a:lnTo>
                    <a:pt x="1135" y="1163"/>
                  </a:lnTo>
                  <a:lnTo>
                    <a:pt x="1218" y="1078"/>
                  </a:lnTo>
                  <a:lnTo>
                    <a:pt x="1294" y="992"/>
                  </a:lnTo>
                  <a:lnTo>
                    <a:pt x="1362" y="908"/>
                  </a:lnTo>
                  <a:lnTo>
                    <a:pt x="1427" y="823"/>
                  </a:lnTo>
                  <a:lnTo>
                    <a:pt x="1483" y="741"/>
                  </a:lnTo>
                  <a:lnTo>
                    <a:pt x="1535" y="659"/>
                  </a:lnTo>
                  <a:lnTo>
                    <a:pt x="1582" y="579"/>
                  </a:lnTo>
                  <a:lnTo>
                    <a:pt x="1622" y="502"/>
                  </a:lnTo>
                  <a:lnTo>
                    <a:pt x="1659" y="427"/>
                  </a:lnTo>
                  <a:lnTo>
                    <a:pt x="1691" y="356"/>
                  </a:lnTo>
                  <a:lnTo>
                    <a:pt x="1717" y="286"/>
                  </a:lnTo>
                  <a:lnTo>
                    <a:pt x="1741" y="221"/>
                  </a:lnTo>
                  <a:lnTo>
                    <a:pt x="1761" y="159"/>
                  </a:lnTo>
                  <a:lnTo>
                    <a:pt x="1777" y="101"/>
                  </a:lnTo>
                  <a:lnTo>
                    <a:pt x="1791" y="49"/>
                  </a:lnTo>
                  <a:lnTo>
                    <a:pt x="1801" y="0"/>
                  </a:lnTo>
                  <a:close/>
                </a:path>
              </a:pathLst>
            </a:custGeom>
            <a:solidFill>
              <a:schemeClr val="accent1"/>
            </a:solidFill>
            <a:ln w="0">
              <a:noFill/>
              <a:prstDash val="solid"/>
              <a:round/>
              <a:headEnd/>
              <a:tailEnd/>
            </a:ln>
          </p:spPr>
          <p:txBody>
            <a:bodyPr vert="horz" wrap="square" lIns="0" tIns="0" rIns="0" bIns="0" numCol="1" anchor="ctr"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3" name="Oval 22">
              <a:extLst>
                <a:ext uri="{FF2B5EF4-FFF2-40B4-BE49-F238E27FC236}">
                  <a16:creationId xmlns:a16="http://schemas.microsoft.com/office/drawing/2014/main" id="{E7561107-A7DA-4EF0-9143-AEBC1139115B}"/>
                </a:ext>
              </a:extLst>
            </p:cNvPr>
            <p:cNvSpPr/>
            <p:nvPr/>
          </p:nvSpPr>
          <p:spPr>
            <a:xfrm>
              <a:off x="2206388" y="2893788"/>
              <a:ext cx="553478" cy="553476"/>
            </a:xfrm>
            <a:prstGeom prst="ellipse">
              <a:avLst/>
            </a:prstGeom>
            <a:solidFill>
              <a:srgbClr val="0E6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4" name="Oval 23">
              <a:extLst>
                <a:ext uri="{FF2B5EF4-FFF2-40B4-BE49-F238E27FC236}">
                  <a16:creationId xmlns:a16="http://schemas.microsoft.com/office/drawing/2014/main" id="{E04C9206-C79D-4B80-9613-62A077AC1071}"/>
                </a:ext>
              </a:extLst>
            </p:cNvPr>
            <p:cNvSpPr/>
            <p:nvPr/>
          </p:nvSpPr>
          <p:spPr>
            <a:xfrm>
              <a:off x="4270334" y="2893788"/>
              <a:ext cx="553478" cy="553476"/>
            </a:xfrm>
            <a:prstGeom prst="ellipse">
              <a:avLst/>
            </a:prstGeom>
            <a:solidFill>
              <a:srgbClr val="E63A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5" name="Oval 24">
              <a:extLst>
                <a:ext uri="{FF2B5EF4-FFF2-40B4-BE49-F238E27FC236}">
                  <a16:creationId xmlns:a16="http://schemas.microsoft.com/office/drawing/2014/main" id="{BACFF490-84BC-4BAB-BF3C-AEB91D61CE22}"/>
                </a:ext>
              </a:extLst>
            </p:cNvPr>
            <p:cNvSpPr/>
            <p:nvPr/>
          </p:nvSpPr>
          <p:spPr>
            <a:xfrm>
              <a:off x="6327830" y="2893788"/>
              <a:ext cx="553478" cy="553476"/>
            </a:xfrm>
            <a:prstGeom prst="ellipse">
              <a:avLst/>
            </a:prstGeom>
            <a:solidFill>
              <a:srgbClr val="2763A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6" name="Oval 25">
              <a:extLst>
                <a:ext uri="{FF2B5EF4-FFF2-40B4-BE49-F238E27FC236}">
                  <a16:creationId xmlns:a16="http://schemas.microsoft.com/office/drawing/2014/main" id="{38B64C07-E2DD-4D68-8F3C-205A4CF23130}"/>
                </a:ext>
              </a:extLst>
            </p:cNvPr>
            <p:cNvSpPr/>
            <p:nvPr/>
          </p:nvSpPr>
          <p:spPr>
            <a:xfrm>
              <a:off x="8382958" y="2893788"/>
              <a:ext cx="553478" cy="553476"/>
            </a:xfrm>
            <a:prstGeom prst="ellipse">
              <a:avLst/>
            </a:prstGeom>
            <a:solidFill>
              <a:srgbClr val="91C1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7" name="Oval 26">
              <a:extLst>
                <a:ext uri="{FF2B5EF4-FFF2-40B4-BE49-F238E27FC236}">
                  <a16:creationId xmlns:a16="http://schemas.microsoft.com/office/drawing/2014/main" id="{E51F4FC0-38D2-49B4-BCFD-87BF2D83C265}"/>
                </a:ext>
              </a:extLst>
            </p:cNvPr>
            <p:cNvSpPr/>
            <p:nvPr/>
          </p:nvSpPr>
          <p:spPr>
            <a:xfrm>
              <a:off x="1179449" y="3922822"/>
              <a:ext cx="553478" cy="553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8" name="Oval 27">
              <a:extLst>
                <a:ext uri="{FF2B5EF4-FFF2-40B4-BE49-F238E27FC236}">
                  <a16:creationId xmlns:a16="http://schemas.microsoft.com/office/drawing/2014/main" id="{BFB383C8-8F80-436A-99A6-CED3644BBFF1}"/>
                </a:ext>
              </a:extLst>
            </p:cNvPr>
            <p:cNvSpPr/>
            <p:nvPr/>
          </p:nvSpPr>
          <p:spPr>
            <a:xfrm flipH="1">
              <a:off x="3238368" y="3922822"/>
              <a:ext cx="553476" cy="553476"/>
            </a:xfrm>
            <a:prstGeom prst="ellipse">
              <a:avLst/>
            </a:prstGeom>
            <a:solidFill>
              <a:srgbClr val="D164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29" name="Oval 28">
              <a:extLst>
                <a:ext uri="{FF2B5EF4-FFF2-40B4-BE49-F238E27FC236}">
                  <a16:creationId xmlns:a16="http://schemas.microsoft.com/office/drawing/2014/main" id="{4052223F-B374-4E9D-8347-70548764E184}"/>
                </a:ext>
              </a:extLst>
            </p:cNvPr>
            <p:cNvSpPr/>
            <p:nvPr/>
          </p:nvSpPr>
          <p:spPr>
            <a:xfrm flipH="1">
              <a:off x="5297008" y="3922822"/>
              <a:ext cx="553476" cy="553476"/>
            </a:xfrm>
            <a:prstGeom prst="ellipse">
              <a:avLst/>
            </a:prstGeom>
            <a:solidFill>
              <a:srgbClr val="7326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30" name="Oval 29">
              <a:extLst>
                <a:ext uri="{FF2B5EF4-FFF2-40B4-BE49-F238E27FC236}">
                  <a16:creationId xmlns:a16="http://schemas.microsoft.com/office/drawing/2014/main" id="{79126FC6-C4A1-4243-9674-0D21D87AB055}"/>
                </a:ext>
              </a:extLst>
            </p:cNvPr>
            <p:cNvSpPr/>
            <p:nvPr/>
          </p:nvSpPr>
          <p:spPr>
            <a:xfrm flipH="1">
              <a:off x="7354502" y="3922822"/>
              <a:ext cx="553476" cy="553476"/>
            </a:xfrm>
            <a:prstGeom prst="ellipse">
              <a:avLst/>
            </a:prstGeom>
            <a:solidFill>
              <a:srgbClr val="3F9B6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31" name="Oval 30">
              <a:extLst>
                <a:ext uri="{FF2B5EF4-FFF2-40B4-BE49-F238E27FC236}">
                  <a16:creationId xmlns:a16="http://schemas.microsoft.com/office/drawing/2014/main" id="{08BB44E6-630E-4063-9B78-73D865C460CB}"/>
                </a:ext>
              </a:extLst>
            </p:cNvPr>
            <p:cNvSpPr/>
            <p:nvPr/>
          </p:nvSpPr>
          <p:spPr>
            <a:xfrm flipH="1">
              <a:off x="9405977" y="3922822"/>
              <a:ext cx="553476" cy="553476"/>
            </a:xfrm>
            <a:prstGeom prst="ellipse">
              <a:avLst/>
            </a:prstGeom>
            <a:solidFill>
              <a:srgbClr val="0E6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1400" b="1">
                <a:solidFill>
                  <a:schemeClr val="bg1"/>
                </a:solidFill>
                <a:latin typeface="Arial" pitchFamily="34" charset="0"/>
                <a:cs typeface="Arial" pitchFamily="34" charset="0"/>
              </a:endParaRPr>
            </a:p>
          </p:txBody>
        </p:sp>
        <p:sp>
          <p:nvSpPr>
            <p:cNvPr id="32" name="Oval 31">
              <a:extLst>
                <a:ext uri="{FF2B5EF4-FFF2-40B4-BE49-F238E27FC236}">
                  <a16:creationId xmlns:a16="http://schemas.microsoft.com/office/drawing/2014/main" id="{BD4DE551-64AA-4785-966E-75707DD093E3}"/>
                </a:ext>
              </a:extLst>
            </p:cNvPr>
            <p:cNvSpPr/>
            <p:nvPr/>
          </p:nvSpPr>
          <p:spPr>
            <a:xfrm>
              <a:off x="2330089" y="3017487"/>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1</a:t>
              </a:r>
            </a:p>
          </p:txBody>
        </p:sp>
        <p:sp>
          <p:nvSpPr>
            <p:cNvPr id="33" name="Oval 32">
              <a:extLst>
                <a:ext uri="{FF2B5EF4-FFF2-40B4-BE49-F238E27FC236}">
                  <a16:creationId xmlns:a16="http://schemas.microsoft.com/office/drawing/2014/main" id="{721A9B76-A133-4477-98C6-3414168D7014}"/>
                </a:ext>
              </a:extLst>
            </p:cNvPr>
            <p:cNvSpPr/>
            <p:nvPr/>
          </p:nvSpPr>
          <p:spPr>
            <a:xfrm>
              <a:off x="4394035" y="3017487"/>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3</a:t>
              </a:r>
            </a:p>
          </p:txBody>
        </p:sp>
        <p:sp>
          <p:nvSpPr>
            <p:cNvPr id="34" name="Oval 33">
              <a:extLst>
                <a:ext uri="{FF2B5EF4-FFF2-40B4-BE49-F238E27FC236}">
                  <a16:creationId xmlns:a16="http://schemas.microsoft.com/office/drawing/2014/main" id="{B64C1D42-50FC-47FC-90EC-0F0DAF7F3DA8}"/>
                </a:ext>
              </a:extLst>
            </p:cNvPr>
            <p:cNvSpPr/>
            <p:nvPr/>
          </p:nvSpPr>
          <p:spPr>
            <a:xfrm>
              <a:off x="6451530" y="3017487"/>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5</a:t>
              </a:r>
            </a:p>
          </p:txBody>
        </p:sp>
        <p:sp>
          <p:nvSpPr>
            <p:cNvPr id="35" name="Oval 34">
              <a:extLst>
                <a:ext uri="{FF2B5EF4-FFF2-40B4-BE49-F238E27FC236}">
                  <a16:creationId xmlns:a16="http://schemas.microsoft.com/office/drawing/2014/main" id="{2975C5CD-EA76-4AAF-9A20-AA9F0ACD1A79}"/>
                </a:ext>
              </a:extLst>
            </p:cNvPr>
            <p:cNvSpPr/>
            <p:nvPr/>
          </p:nvSpPr>
          <p:spPr>
            <a:xfrm>
              <a:off x="8506658" y="3017487"/>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7</a:t>
              </a:r>
            </a:p>
          </p:txBody>
        </p:sp>
        <p:sp>
          <p:nvSpPr>
            <p:cNvPr id="36" name="Oval 35">
              <a:extLst>
                <a:ext uri="{FF2B5EF4-FFF2-40B4-BE49-F238E27FC236}">
                  <a16:creationId xmlns:a16="http://schemas.microsoft.com/office/drawing/2014/main" id="{8B35EAC0-173D-4464-9C3C-DC7CAACCB7CA}"/>
                </a:ext>
              </a:extLst>
            </p:cNvPr>
            <p:cNvSpPr/>
            <p:nvPr/>
          </p:nvSpPr>
          <p:spPr>
            <a:xfrm>
              <a:off x="3362067" y="4046521"/>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2</a:t>
              </a:r>
            </a:p>
          </p:txBody>
        </p:sp>
        <p:sp>
          <p:nvSpPr>
            <p:cNvPr id="37" name="Oval 36">
              <a:extLst>
                <a:ext uri="{FF2B5EF4-FFF2-40B4-BE49-F238E27FC236}">
                  <a16:creationId xmlns:a16="http://schemas.microsoft.com/office/drawing/2014/main" id="{B1EEC218-7556-45E2-9C81-A4A4AE4F797B}"/>
                </a:ext>
              </a:extLst>
            </p:cNvPr>
            <p:cNvSpPr/>
            <p:nvPr/>
          </p:nvSpPr>
          <p:spPr>
            <a:xfrm>
              <a:off x="5420707" y="4046521"/>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4</a:t>
              </a:r>
            </a:p>
          </p:txBody>
        </p:sp>
        <p:sp>
          <p:nvSpPr>
            <p:cNvPr id="38" name="Oval 37">
              <a:extLst>
                <a:ext uri="{FF2B5EF4-FFF2-40B4-BE49-F238E27FC236}">
                  <a16:creationId xmlns:a16="http://schemas.microsoft.com/office/drawing/2014/main" id="{0DE320F8-31E7-4DCA-BA03-AD39A054FD46}"/>
                </a:ext>
              </a:extLst>
            </p:cNvPr>
            <p:cNvSpPr/>
            <p:nvPr/>
          </p:nvSpPr>
          <p:spPr>
            <a:xfrm>
              <a:off x="7478202" y="4046521"/>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6</a:t>
              </a:r>
            </a:p>
          </p:txBody>
        </p:sp>
        <p:sp>
          <p:nvSpPr>
            <p:cNvPr id="39" name="Oval 38">
              <a:extLst>
                <a:ext uri="{FF2B5EF4-FFF2-40B4-BE49-F238E27FC236}">
                  <a16:creationId xmlns:a16="http://schemas.microsoft.com/office/drawing/2014/main" id="{B2426EEF-F7E4-4092-BDFC-9EB70E8EC6C7}"/>
                </a:ext>
              </a:extLst>
            </p:cNvPr>
            <p:cNvSpPr/>
            <p:nvPr/>
          </p:nvSpPr>
          <p:spPr>
            <a:xfrm>
              <a:off x="9529676" y="4046521"/>
              <a:ext cx="306078" cy="30607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8</a:t>
              </a:r>
            </a:p>
          </p:txBody>
        </p:sp>
      </p:grpSp>
      <p:sp>
        <p:nvSpPr>
          <p:cNvPr id="5" name="TextBox 121">
            <a:extLst>
              <a:ext uri="{FF2B5EF4-FFF2-40B4-BE49-F238E27FC236}">
                <a16:creationId xmlns:a16="http://schemas.microsoft.com/office/drawing/2014/main" id="{1B3EE80C-69E1-4565-85C3-A0CD345E9CC6}"/>
              </a:ext>
            </a:extLst>
          </p:cNvPr>
          <p:cNvSpPr txBox="1"/>
          <p:nvPr/>
        </p:nvSpPr>
        <p:spPr>
          <a:xfrm>
            <a:off x="1332251" y="3766095"/>
            <a:ext cx="1226344" cy="738664"/>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400" dirty="0">
                <a:solidFill>
                  <a:schemeClr val="bg1"/>
                </a:solidFill>
              </a:rPr>
              <a:t>Define the Scope</a:t>
            </a:r>
          </a:p>
          <a:p>
            <a:pPr algn="ctr"/>
            <a:endParaRPr lang="en-US" sz="1400" kern="0" dirty="0">
              <a:solidFill>
                <a:schemeClr val="bg1"/>
              </a:solidFill>
              <a:latin typeface="Arial" pitchFamily="34" charset="0"/>
              <a:cs typeface="Arial" pitchFamily="34" charset="0"/>
            </a:endParaRPr>
          </a:p>
        </p:txBody>
      </p:sp>
      <p:sp>
        <p:nvSpPr>
          <p:cNvPr id="6" name="TextBox 121">
            <a:extLst>
              <a:ext uri="{FF2B5EF4-FFF2-40B4-BE49-F238E27FC236}">
                <a16:creationId xmlns:a16="http://schemas.microsoft.com/office/drawing/2014/main" id="{C1EFD0F3-A890-4BA8-B9C9-875EDE3A0947}"/>
              </a:ext>
            </a:extLst>
          </p:cNvPr>
          <p:cNvSpPr txBox="1"/>
          <p:nvPr/>
        </p:nvSpPr>
        <p:spPr>
          <a:xfrm>
            <a:off x="2439431" y="2777174"/>
            <a:ext cx="1226344" cy="738664"/>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400" dirty="0">
                <a:solidFill>
                  <a:schemeClr val="bg1"/>
                </a:solidFill>
              </a:rPr>
              <a:t>Data Collection</a:t>
            </a:r>
          </a:p>
          <a:p>
            <a:pPr algn="ctr"/>
            <a:r>
              <a:rPr lang="en-US" sz="1400" kern="0" dirty="0">
                <a:solidFill>
                  <a:schemeClr val="bg1"/>
                </a:solidFill>
                <a:latin typeface="Arial" pitchFamily="34" charset="0"/>
                <a:cs typeface="Arial" pitchFamily="34" charset="0"/>
              </a:rPr>
              <a:t> </a:t>
            </a:r>
          </a:p>
        </p:txBody>
      </p:sp>
      <p:sp>
        <p:nvSpPr>
          <p:cNvPr id="7" name="TextBox 121">
            <a:extLst>
              <a:ext uri="{FF2B5EF4-FFF2-40B4-BE49-F238E27FC236}">
                <a16:creationId xmlns:a16="http://schemas.microsoft.com/office/drawing/2014/main" id="{0D4E1109-CBA9-498A-8E43-67921E38A0C9}"/>
              </a:ext>
            </a:extLst>
          </p:cNvPr>
          <p:cNvSpPr txBox="1"/>
          <p:nvPr/>
        </p:nvSpPr>
        <p:spPr>
          <a:xfrm>
            <a:off x="3548978" y="3766095"/>
            <a:ext cx="1529784" cy="954107"/>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solidFill>
                  <a:schemeClr val="bg1"/>
                </a:solidFill>
              </a:rPr>
              <a:t>Identify potential Threats and Vulnerabilities</a:t>
            </a:r>
          </a:p>
        </p:txBody>
      </p:sp>
      <p:sp>
        <p:nvSpPr>
          <p:cNvPr id="8" name="TextBox 121">
            <a:extLst>
              <a:ext uri="{FF2B5EF4-FFF2-40B4-BE49-F238E27FC236}">
                <a16:creationId xmlns:a16="http://schemas.microsoft.com/office/drawing/2014/main" id="{27310FFE-36D2-4D89-B1A6-035F455911A6}"/>
              </a:ext>
            </a:extLst>
          </p:cNvPr>
          <p:cNvSpPr txBox="1"/>
          <p:nvPr/>
        </p:nvSpPr>
        <p:spPr>
          <a:xfrm>
            <a:off x="4763814" y="2522427"/>
            <a:ext cx="1226344" cy="1169551"/>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solidFill>
                  <a:schemeClr val="bg1"/>
                </a:solidFill>
              </a:rPr>
              <a:t>Assess Current HIPAA Security Measures</a:t>
            </a:r>
          </a:p>
        </p:txBody>
      </p:sp>
      <p:sp>
        <p:nvSpPr>
          <p:cNvPr id="9" name="TextBox 121">
            <a:extLst>
              <a:ext uri="{FF2B5EF4-FFF2-40B4-BE49-F238E27FC236}">
                <a16:creationId xmlns:a16="http://schemas.microsoft.com/office/drawing/2014/main" id="{D69E409A-0525-4690-8EDF-855E2CD7347D}"/>
              </a:ext>
            </a:extLst>
          </p:cNvPr>
          <p:cNvSpPr txBox="1"/>
          <p:nvPr/>
        </p:nvSpPr>
        <p:spPr>
          <a:xfrm>
            <a:off x="5779560" y="3766095"/>
            <a:ext cx="1226344" cy="954107"/>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solidFill>
                  <a:schemeClr val="bg1"/>
                </a:solidFill>
              </a:rPr>
              <a:t>Determine Likelihood of threat occurrence</a:t>
            </a:r>
          </a:p>
        </p:txBody>
      </p:sp>
      <p:sp>
        <p:nvSpPr>
          <p:cNvPr id="10" name="TextBox 121">
            <a:extLst>
              <a:ext uri="{FF2B5EF4-FFF2-40B4-BE49-F238E27FC236}">
                <a16:creationId xmlns:a16="http://schemas.microsoft.com/office/drawing/2014/main" id="{6A95681D-A747-492E-93C9-D55383DDC0B6}"/>
              </a:ext>
            </a:extLst>
          </p:cNvPr>
          <p:cNvSpPr txBox="1"/>
          <p:nvPr/>
        </p:nvSpPr>
        <p:spPr>
          <a:xfrm>
            <a:off x="6617180" y="2530066"/>
            <a:ext cx="1728494" cy="1169551"/>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400" dirty="0">
                <a:solidFill>
                  <a:schemeClr val="bg1"/>
                </a:solidFill>
              </a:rPr>
              <a:t>Determine the potential impact of threat occurrence</a:t>
            </a:r>
          </a:p>
          <a:p>
            <a:pPr algn="ctr"/>
            <a:endParaRPr lang="en-US" sz="1400" kern="0" dirty="0">
              <a:solidFill>
                <a:schemeClr val="bg1"/>
              </a:solidFill>
              <a:latin typeface="Arial" pitchFamily="34" charset="0"/>
              <a:cs typeface="Arial" pitchFamily="34" charset="0"/>
            </a:endParaRPr>
          </a:p>
        </p:txBody>
      </p:sp>
      <p:sp>
        <p:nvSpPr>
          <p:cNvPr id="11" name="TextBox 121">
            <a:extLst>
              <a:ext uri="{FF2B5EF4-FFF2-40B4-BE49-F238E27FC236}">
                <a16:creationId xmlns:a16="http://schemas.microsoft.com/office/drawing/2014/main" id="{3A9E7487-4697-4409-9BD9-C2DC589DE3F6}"/>
              </a:ext>
            </a:extLst>
          </p:cNvPr>
          <p:cNvSpPr txBox="1"/>
          <p:nvPr/>
        </p:nvSpPr>
        <p:spPr>
          <a:xfrm>
            <a:off x="8065412" y="3773935"/>
            <a:ext cx="1226344" cy="738664"/>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solidFill>
                  <a:schemeClr val="bg1"/>
                </a:solidFill>
              </a:rPr>
              <a:t>Determine the Level of Risk</a:t>
            </a:r>
          </a:p>
        </p:txBody>
      </p:sp>
      <p:sp>
        <p:nvSpPr>
          <p:cNvPr id="12" name="TextBox 121">
            <a:extLst>
              <a:ext uri="{FF2B5EF4-FFF2-40B4-BE49-F238E27FC236}">
                <a16:creationId xmlns:a16="http://schemas.microsoft.com/office/drawing/2014/main" id="{A7BF8C34-8CA9-407A-86DE-6FD42537237C}"/>
              </a:ext>
            </a:extLst>
          </p:cNvPr>
          <p:cNvSpPr txBox="1"/>
          <p:nvPr/>
        </p:nvSpPr>
        <p:spPr>
          <a:xfrm>
            <a:off x="10222411" y="3787429"/>
            <a:ext cx="1226344" cy="1169551"/>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400" dirty="0">
                <a:solidFill>
                  <a:schemeClr val="bg1"/>
                </a:solidFill>
              </a:rPr>
              <a:t>Periodic Review and Updates, </a:t>
            </a:r>
            <a:r>
              <a:rPr lang="en-US" sz="1400" b="1" u="sng" dirty="0">
                <a:solidFill>
                  <a:schemeClr val="bg1"/>
                </a:solidFill>
              </a:rPr>
              <a:t>Iterative</a:t>
            </a:r>
            <a:r>
              <a:rPr lang="en-US" sz="1400" dirty="0">
                <a:solidFill>
                  <a:schemeClr val="bg1"/>
                </a:solidFill>
              </a:rPr>
              <a:t> </a:t>
            </a:r>
          </a:p>
          <a:p>
            <a:pPr algn="ctr"/>
            <a:endParaRPr lang="en-US" sz="1400" kern="0" dirty="0">
              <a:solidFill>
                <a:schemeClr val="bg1"/>
              </a:solidFill>
              <a:latin typeface="Arial" pitchFamily="34" charset="0"/>
              <a:cs typeface="Arial" pitchFamily="34" charset="0"/>
            </a:endParaRPr>
          </a:p>
        </p:txBody>
      </p:sp>
      <p:sp>
        <p:nvSpPr>
          <p:cNvPr id="40" name="Title 1">
            <a:extLst>
              <a:ext uri="{FF2B5EF4-FFF2-40B4-BE49-F238E27FC236}">
                <a16:creationId xmlns:a16="http://schemas.microsoft.com/office/drawing/2014/main" id="{232BDC13-2BB7-4CF1-91EE-ED7611D7360B}"/>
              </a:ext>
            </a:extLst>
          </p:cNvPr>
          <p:cNvSpPr txBox="1">
            <a:spLocks/>
          </p:cNvSpPr>
          <p:nvPr/>
        </p:nvSpPr>
        <p:spPr>
          <a:xfrm>
            <a:off x="537292" y="1204503"/>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Security Risk Analysis/Assessment Process</a:t>
            </a:r>
          </a:p>
        </p:txBody>
      </p:sp>
      <p:sp>
        <p:nvSpPr>
          <p:cNvPr id="41" name="TextBox 121">
            <a:extLst>
              <a:ext uri="{FF2B5EF4-FFF2-40B4-BE49-F238E27FC236}">
                <a16:creationId xmlns:a16="http://schemas.microsoft.com/office/drawing/2014/main" id="{E90ED28C-90E5-4B0A-ABA5-ADEF1D46F1CC}"/>
              </a:ext>
            </a:extLst>
          </p:cNvPr>
          <p:cNvSpPr txBox="1"/>
          <p:nvPr/>
        </p:nvSpPr>
        <p:spPr>
          <a:xfrm>
            <a:off x="8949508" y="2595527"/>
            <a:ext cx="1625781" cy="523220"/>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solidFill>
                  <a:schemeClr val="bg1"/>
                </a:solidFill>
              </a:rPr>
              <a:t>Finalize Documentation</a:t>
            </a:r>
          </a:p>
        </p:txBody>
      </p:sp>
      <p:sp>
        <p:nvSpPr>
          <p:cNvPr id="42" name="Oval 41">
            <a:extLst>
              <a:ext uri="{FF2B5EF4-FFF2-40B4-BE49-F238E27FC236}">
                <a16:creationId xmlns:a16="http://schemas.microsoft.com/office/drawing/2014/main" id="{DA398000-58E2-4B2D-8E85-C65D727BB686}"/>
              </a:ext>
            </a:extLst>
          </p:cNvPr>
          <p:cNvSpPr/>
          <p:nvPr/>
        </p:nvSpPr>
        <p:spPr>
          <a:xfrm>
            <a:off x="10670757" y="3007119"/>
            <a:ext cx="329951" cy="32995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1400" b="1" dirty="0">
                <a:solidFill>
                  <a:schemeClr val="bg1"/>
                </a:solidFill>
                <a:latin typeface="Arial" pitchFamily="34" charset="0"/>
                <a:cs typeface="Arial" pitchFamily="34" charset="0"/>
              </a:rPr>
              <a:t>9</a:t>
            </a:r>
          </a:p>
        </p:txBody>
      </p:sp>
    </p:spTree>
    <p:extLst>
      <p:ext uri="{BB962C8B-B14F-4D97-AF65-F5344CB8AC3E}">
        <p14:creationId xmlns:p14="http://schemas.microsoft.com/office/powerpoint/2010/main" val="751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F6DCAEF-41CE-4F47-977B-FCE6AA724AD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761690" y="2009100"/>
            <a:ext cx="4894830" cy="2605857"/>
          </a:xfrm>
        </p:spPr>
      </p:pic>
      <p:sp>
        <p:nvSpPr>
          <p:cNvPr id="153" name="Title 3">
            <a:extLst>
              <a:ext uri="{FF2B5EF4-FFF2-40B4-BE49-F238E27FC236}">
                <a16:creationId xmlns:a16="http://schemas.microsoft.com/office/drawing/2014/main" id="{D5743EA4-1CAD-470A-B7F6-3FB351E8A818}"/>
              </a:ext>
            </a:extLst>
          </p:cNvPr>
          <p:cNvSpPr txBox="1">
            <a:spLocks/>
          </p:cNvSpPr>
          <p:nvPr/>
        </p:nvSpPr>
        <p:spPr>
          <a:xfrm>
            <a:off x="838200" y="503277"/>
            <a:ext cx="10515600" cy="454051"/>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endParaRPr lang="en-US" sz="3000" dirty="0">
              <a:latin typeface="+mj-lt"/>
            </a:endParaRPr>
          </a:p>
        </p:txBody>
      </p:sp>
      <p:grpSp>
        <p:nvGrpSpPr>
          <p:cNvPr id="5" name="Group 4">
            <a:extLst>
              <a:ext uri="{FF2B5EF4-FFF2-40B4-BE49-F238E27FC236}">
                <a16:creationId xmlns:a16="http://schemas.microsoft.com/office/drawing/2014/main" id="{662F03FF-76F9-4200-8E0A-0BDBD8B21457}"/>
              </a:ext>
            </a:extLst>
          </p:cNvPr>
          <p:cNvGrpSpPr/>
          <p:nvPr/>
        </p:nvGrpSpPr>
        <p:grpSpPr>
          <a:xfrm>
            <a:off x="5890116" y="929607"/>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Subtitle 6">
            <a:extLst>
              <a:ext uri="{FF2B5EF4-FFF2-40B4-BE49-F238E27FC236}">
                <a16:creationId xmlns:a16="http://schemas.microsoft.com/office/drawing/2014/main" id="{4C6F4A64-34C8-4BBC-9EFC-F89C4F2691A6}"/>
              </a:ext>
            </a:extLst>
          </p:cNvPr>
          <p:cNvSpPr txBox="1">
            <a:spLocks/>
          </p:cNvSpPr>
          <p:nvPr/>
        </p:nvSpPr>
        <p:spPr>
          <a:xfrm>
            <a:off x="1089066" y="5148133"/>
            <a:ext cx="4328630" cy="975683"/>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i="1" dirty="0">
                <a:solidFill>
                  <a:srgbClr val="FF0000"/>
                </a:solidFill>
              </a:rPr>
              <a:t>That can be a lot of security risks for small to medium-sized health centers to effectively manage!</a:t>
            </a:r>
          </a:p>
        </p:txBody>
      </p:sp>
      <p:grpSp>
        <p:nvGrpSpPr>
          <p:cNvPr id="7" name="Group 6">
            <a:extLst>
              <a:ext uri="{FF2B5EF4-FFF2-40B4-BE49-F238E27FC236}">
                <a16:creationId xmlns:a16="http://schemas.microsoft.com/office/drawing/2014/main" id="{05C20BDA-C4D8-4130-AA49-C84FEDEB8DDA}"/>
              </a:ext>
            </a:extLst>
          </p:cNvPr>
          <p:cNvGrpSpPr/>
          <p:nvPr/>
        </p:nvGrpSpPr>
        <p:grpSpPr>
          <a:xfrm>
            <a:off x="6095685" y="3079376"/>
            <a:ext cx="791236" cy="757689"/>
            <a:chOff x="6374337" y="3119765"/>
            <a:chExt cx="1315295" cy="1327586"/>
          </a:xfrm>
        </p:grpSpPr>
        <p:sp>
          <p:nvSpPr>
            <p:cNvPr id="173" name="Freeform 54">
              <a:extLst>
                <a:ext uri="{FF2B5EF4-FFF2-40B4-BE49-F238E27FC236}">
                  <a16:creationId xmlns:a16="http://schemas.microsoft.com/office/drawing/2014/main" id="{8B3B8F81-A87E-4FBF-BD5E-14AAB7452163}"/>
                </a:ext>
              </a:extLst>
            </p:cNvPr>
            <p:cNvSpPr>
              <a:spLocks/>
            </p:cNvSpPr>
            <p:nvPr/>
          </p:nvSpPr>
          <p:spPr bwMode="auto">
            <a:xfrm>
              <a:off x="6374337" y="3119765"/>
              <a:ext cx="1315295" cy="1327586"/>
            </a:xfrm>
            <a:custGeom>
              <a:avLst/>
              <a:gdLst>
                <a:gd name="T0" fmla="*/ 15 w 216"/>
                <a:gd name="T1" fmla="*/ 81 h 216"/>
                <a:gd name="T2" fmla="*/ 81 w 216"/>
                <a:gd name="T3" fmla="*/ 15 h 216"/>
                <a:gd name="T4" fmla="*/ 135 w 216"/>
                <a:gd name="T5" fmla="*/ 15 h 216"/>
                <a:gd name="T6" fmla="*/ 201 w 216"/>
                <a:gd name="T7" fmla="*/ 81 h 216"/>
                <a:gd name="T8" fmla="*/ 201 w 216"/>
                <a:gd name="T9" fmla="*/ 135 h 216"/>
                <a:gd name="T10" fmla="*/ 135 w 216"/>
                <a:gd name="T11" fmla="*/ 201 h 216"/>
                <a:gd name="T12" fmla="*/ 81 w 216"/>
                <a:gd name="T13" fmla="*/ 201 h 216"/>
                <a:gd name="T14" fmla="*/ 15 w 216"/>
                <a:gd name="T15" fmla="*/ 135 h 216"/>
                <a:gd name="T16" fmla="*/ 15 w 216"/>
                <a:gd name="T17"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5" y="81"/>
                  </a:moveTo>
                  <a:cubicBezTo>
                    <a:pt x="81" y="15"/>
                    <a:pt x="81" y="15"/>
                    <a:pt x="81" y="15"/>
                  </a:cubicBezTo>
                  <a:cubicBezTo>
                    <a:pt x="96" y="0"/>
                    <a:pt x="120" y="0"/>
                    <a:pt x="135" y="15"/>
                  </a:cubicBezTo>
                  <a:cubicBezTo>
                    <a:pt x="201" y="81"/>
                    <a:pt x="201" y="81"/>
                    <a:pt x="201" y="81"/>
                  </a:cubicBezTo>
                  <a:cubicBezTo>
                    <a:pt x="216" y="96"/>
                    <a:pt x="216" y="120"/>
                    <a:pt x="201" y="135"/>
                  </a:cubicBezTo>
                  <a:cubicBezTo>
                    <a:pt x="135" y="201"/>
                    <a:pt x="135" y="201"/>
                    <a:pt x="135" y="201"/>
                  </a:cubicBezTo>
                  <a:cubicBezTo>
                    <a:pt x="120" y="216"/>
                    <a:pt x="96" y="216"/>
                    <a:pt x="81" y="201"/>
                  </a:cubicBezTo>
                  <a:cubicBezTo>
                    <a:pt x="15" y="135"/>
                    <a:pt x="15" y="135"/>
                    <a:pt x="15" y="135"/>
                  </a:cubicBezTo>
                  <a:cubicBezTo>
                    <a:pt x="0" y="120"/>
                    <a:pt x="0" y="96"/>
                    <a:pt x="15" y="81"/>
                  </a:cubicBezTo>
                  <a:close/>
                </a:path>
              </a:pathLst>
            </a:custGeom>
            <a:solidFill>
              <a:schemeClr val="accent2"/>
            </a:solidFill>
            <a:ln w="50800">
              <a:noFill/>
            </a:ln>
            <a:effectLst/>
          </p:spPr>
          <p:txBody>
            <a:bodyPr vert="horz" wrap="square" lIns="91440" tIns="45720" rIns="91440" bIns="45720" numCol="1" anchor="t" anchorCtr="0" compatLnSpc="1">
              <a:prstTxWarp prst="textNoShape">
                <a:avLst/>
              </a:prstTxWarp>
            </a:bodyPr>
            <a:lstStyle/>
            <a:p>
              <a:endParaRPr lang="en-US"/>
            </a:p>
          </p:txBody>
        </p:sp>
        <p:grpSp>
          <p:nvGrpSpPr>
            <p:cNvPr id="31" name="Group 30">
              <a:extLst>
                <a:ext uri="{FF2B5EF4-FFF2-40B4-BE49-F238E27FC236}">
                  <a16:creationId xmlns:a16="http://schemas.microsoft.com/office/drawing/2014/main" id="{3E0BBB8B-4CBB-460C-9594-7685734769B4}"/>
                </a:ext>
              </a:extLst>
            </p:cNvPr>
            <p:cNvGrpSpPr/>
            <p:nvPr/>
          </p:nvGrpSpPr>
          <p:grpSpPr>
            <a:xfrm>
              <a:off x="6660905" y="3422957"/>
              <a:ext cx="742157" cy="721202"/>
              <a:chOff x="7418388" y="3357563"/>
              <a:chExt cx="674688" cy="655638"/>
            </a:xfrm>
            <a:solidFill>
              <a:schemeClr val="bg1"/>
            </a:solidFill>
          </p:grpSpPr>
          <p:sp>
            <p:nvSpPr>
              <p:cNvPr id="25" name="Freeform 11">
                <a:extLst>
                  <a:ext uri="{FF2B5EF4-FFF2-40B4-BE49-F238E27FC236}">
                    <a16:creationId xmlns:a16="http://schemas.microsoft.com/office/drawing/2014/main" id="{CD210CE5-A6CF-41B5-9B7B-4946723C1E7F}"/>
                  </a:ext>
                </a:extLst>
              </p:cNvPr>
              <p:cNvSpPr>
                <a:spLocks noEditPoints="1"/>
              </p:cNvSpPr>
              <p:nvPr/>
            </p:nvSpPr>
            <p:spPr bwMode="auto">
              <a:xfrm>
                <a:off x="7572376" y="3357563"/>
                <a:ext cx="304800" cy="284163"/>
              </a:xfrm>
              <a:custGeom>
                <a:avLst/>
                <a:gdLst>
                  <a:gd name="T0" fmla="*/ 38 w 81"/>
                  <a:gd name="T1" fmla="*/ 74 h 75"/>
                  <a:gd name="T2" fmla="*/ 38 w 81"/>
                  <a:gd name="T3" fmla="*/ 74 h 75"/>
                  <a:gd name="T4" fmla="*/ 41 w 81"/>
                  <a:gd name="T5" fmla="*/ 75 h 75"/>
                  <a:gd name="T6" fmla="*/ 43 w 81"/>
                  <a:gd name="T7" fmla="*/ 74 h 75"/>
                  <a:gd name="T8" fmla="*/ 43 w 81"/>
                  <a:gd name="T9" fmla="*/ 74 h 75"/>
                  <a:gd name="T10" fmla="*/ 74 w 81"/>
                  <a:gd name="T11" fmla="*/ 41 h 75"/>
                  <a:gd name="T12" fmla="*/ 74 w 81"/>
                  <a:gd name="T13" fmla="*/ 41 h 75"/>
                  <a:gd name="T14" fmla="*/ 79 w 81"/>
                  <a:gd name="T15" fmla="*/ 32 h 75"/>
                  <a:gd name="T16" fmla="*/ 81 w 81"/>
                  <a:gd name="T17" fmla="*/ 24 h 75"/>
                  <a:gd name="T18" fmla="*/ 59 w 81"/>
                  <a:gd name="T19" fmla="*/ 0 h 75"/>
                  <a:gd name="T20" fmla="*/ 41 w 81"/>
                  <a:gd name="T21" fmla="*/ 10 h 75"/>
                  <a:gd name="T22" fmla="*/ 23 w 81"/>
                  <a:gd name="T23" fmla="*/ 0 h 75"/>
                  <a:gd name="T24" fmla="*/ 0 w 81"/>
                  <a:gd name="T25" fmla="*/ 24 h 75"/>
                  <a:gd name="T26" fmla="*/ 2 w 81"/>
                  <a:gd name="T27" fmla="*/ 32 h 75"/>
                  <a:gd name="T28" fmla="*/ 6 w 81"/>
                  <a:gd name="T29" fmla="*/ 39 h 75"/>
                  <a:gd name="T30" fmla="*/ 6 w 81"/>
                  <a:gd name="T31" fmla="*/ 39 h 75"/>
                  <a:gd name="T32" fmla="*/ 8 w 81"/>
                  <a:gd name="T33" fmla="*/ 42 h 75"/>
                  <a:gd name="T34" fmla="*/ 8 w 81"/>
                  <a:gd name="T35" fmla="*/ 42 h 75"/>
                  <a:gd name="T36" fmla="*/ 38 w 81"/>
                  <a:gd name="T37" fmla="*/ 74 h 75"/>
                  <a:gd name="T38" fmla="*/ 7 w 81"/>
                  <a:gd name="T39" fmla="*/ 30 h 75"/>
                  <a:gd name="T40" fmla="*/ 6 w 81"/>
                  <a:gd name="T41" fmla="*/ 24 h 75"/>
                  <a:gd name="T42" fmla="*/ 11 w 81"/>
                  <a:gd name="T43" fmla="*/ 11 h 75"/>
                  <a:gd name="T44" fmla="*/ 23 w 81"/>
                  <a:gd name="T45" fmla="*/ 6 h 75"/>
                  <a:gd name="T46" fmla="*/ 38 w 81"/>
                  <a:gd name="T47" fmla="*/ 17 h 75"/>
                  <a:gd name="T48" fmla="*/ 41 w 81"/>
                  <a:gd name="T49" fmla="*/ 19 h 75"/>
                  <a:gd name="T50" fmla="*/ 44 w 81"/>
                  <a:gd name="T51" fmla="*/ 17 h 75"/>
                  <a:gd name="T52" fmla="*/ 59 w 81"/>
                  <a:gd name="T53" fmla="*/ 6 h 75"/>
                  <a:gd name="T54" fmla="*/ 70 w 81"/>
                  <a:gd name="T55" fmla="*/ 11 h 75"/>
                  <a:gd name="T56" fmla="*/ 75 w 81"/>
                  <a:gd name="T57" fmla="*/ 24 h 75"/>
                  <a:gd name="T58" fmla="*/ 74 w 81"/>
                  <a:gd name="T59" fmla="*/ 30 h 75"/>
                  <a:gd name="T60" fmla="*/ 70 w 81"/>
                  <a:gd name="T61" fmla="*/ 36 h 75"/>
                  <a:gd name="T62" fmla="*/ 41 w 81"/>
                  <a:gd name="T63" fmla="*/ 68 h 75"/>
                  <a:gd name="T64" fmla="*/ 12 w 81"/>
                  <a:gd name="T65" fmla="*/ 38 h 75"/>
                  <a:gd name="T66" fmla="*/ 12 w 81"/>
                  <a:gd name="T67" fmla="*/ 37 h 75"/>
                  <a:gd name="T68" fmla="*/ 10 w 81"/>
                  <a:gd name="T69" fmla="*/ 35 h 75"/>
                  <a:gd name="T70" fmla="*/ 7 w 81"/>
                  <a:gd name="T71"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75">
                    <a:moveTo>
                      <a:pt x="38" y="74"/>
                    </a:moveTo>
                    <a:cubicBezTo>
                      <a:pt x="38" y="74"/>
                      <a:pt x="38" y="74"/>
                      <a:pt x="38" y="74"/>
                    </a:cubicBezTo>
                    <a:cubicBezTo>
                      <a:pt x="39" y="74"/>
                      <a:pt x="40" y="75"/>
                      <a:pt x="41" y="75"/>
                    </a:cubicBezTo>
                    <a:cubicBezTo>
                      <a:pt x="42" y="75"/>
                      <a:pt x="42" y="74"/>
                      <a:pt x="43" y="74"/>
                    </a:cubicBezTo>
                    <a:cubicBezTo>
                      <a:pt x="43" y="74"/>
                      <a:pt x="43" y="74"/>
                      <a:pt x="43" y="74"/>
                    </a:cubicBezTo>
                    <a:cubicBezTo>
                      <a:pt x="74" y="41"/>
                      <a:pt x="74" y="41"/>
                      <a:pt x="74" y="41"/>
                    </a:cubicBezTo>
                    <a:cubicBezTo>
                      <a:pt x="74" y="41"/>
                      <a:pt x="74" y="41"/>
                      <a:pt x="74" y="41"/>
                    </a:cubicBezTo>
                    <a:cubicBezTo>
                      <a:pt x="77" y="38"/>
                      <a:pt x="78" y="35"/>
                      <a:pt x="79" y="32"/>
                    </a:cubicBezTo>
                    <a:cubicBezTo>
                      <a:pt x="80" y="29"/>
                      <a:pt x="81" y="27"/>
                      <a:pt x="81" y="24"/>
                    </a:cubicBezTo>
                    <a:cubicBezTo>
                      <a:pt x="81" y="11"/>
                      <a:pt x="71" y="0"/>
                      <a:pt x="59" y="0"/>
                    </a:cubicBezTo>
                    <a:cubicBezTo>
                      <a:pt x="51" y="0"/>
                      <a:pt x="45" y="4"/>
                      <a:pt x="41" y="10"/>
                    </a:cubicBezTo>
                    <a:cubicBezTo>
                      <a:pt x="37" y="4"/>
                      <a:pt x="30" y="0"/>
                      <a:pt x="23" y="0"/>
                    </a:cubicBezTo>
                    <a:cubicBezTo>
                      <a:pt x="10" y="0"/>
                      <a:pt x="0" y="11"/>
                      <a:pt x="0" y="24"/>
                    </a:cubicBezTo>
                    <a:cubicBezTo>
                      <a:pt x="0" y="27"/>
                      <a:pt x="1" y="29"/>
                      <a:pt x="2" y="32"/>
                    </a:cubicBezTo>
                    <a:cubicBezTo>
                      <a:pt x="3" y="35"/>
                      <a:pt x="4" y="37"/>
                      <a:pt x="6" y="39"/>
                    </a:cubicBezTo>
                    <a:cubicBezTo>
                      <a:pt x="6" y="39"/>
                      <a:pt x="6" y="39"/>
                      <a:pt x="6" y="39"/>
                    </a:cubicBezTo>
                    <a:cubicBezTo>
                      <a:pt x="7" y="40"/>
                      <a:pt x="7" y="41"/>
                      <a:pt x="8" y="42"/>
                    </a:cubicBezTo>
                    <a:cubicBezTo>
                      <a:pt x="8" y="42"/>
                      <a:pt x="8" y="42"/>
                      <a:pt x="8" y="42"/>
                    </a:cubicBezTo>
                    <a:lnTo>
                      <a:pt x="38" y="74"/>
                    </a:lnTo>
                    <a:close/>
                    <a:moveTo>
                      <a:pt x="7" y="30"/>
                    </a:moveTo>
                    <a:cubicBezTo>
                      <a:pt x="6" y="28"/>
                      <a:pt x="6" y="26"/>
                      <a:pt x="6" y="24"/>
                    </a:cubicBezTo>
                    <a:cubicBezTo>
                      <a:pt x="6" y="19"/>
                      <a:pt x="8" y="15"/>
                      <a:pt x="11" y="11"/>
                    </a:cubicBezTo>
                    <a:cubicBezTo>
                      <a:pt x="14" y="8"/>
                      <a:pt x="18" y="6"/>
                      <a:pt x="23" y="6"/>
                    </a:cubicBezTo>
                    <a:cubicBezTo>
                      <a:pt x="29" y="6"/>
                      <a:pt x="35" y="10"/>
                      <a:pt x="38" y="17"/>
                    </a:cubicBezTo>
                    <a:cubicBezTo>
                      <a:pt x="38" y="18"/>
                      <a:pt x="39" y="19"/>
                      <a:pt x="41" y="19"/>
                    </a:cubicBezTo>
                    <a:cubicBezTo>
                      <a:pt x="42" y="19"/>
                      <a:pt x="43" y="18"/>
                      <a:pt x="44" y="17"/>
                    </a:cubicBezTo>
                    <a:cubicBezTo>
                      <a:pt x="46" y="10"/>
                      <a:pt x="52" y="6"/>
                      <a:pt x="59" y="6"/>
                    </a:cubicBezTo>
                    <a:cubicBezTo>
                      <a:pt x="63" y="6"/>
                      <a:pt x="67" y="8"/>
                      <a:pt x="70" y="11"/>
                    </a:cubicBezTo>
                    <a:cubicBezTo>
                      <a:pt x="73" y="15"/>
                      <a:pt x="75" y="19"/>
                      <a:pt x="75" y="24"/>
                    </a:cubicBezTo>
                    <a:cubicBezTo>
                      <a:pt x="75" y="26"/>
                      <a:pt x="75" y="28"/>
                      <a:pt x="74" y="30"/>
                    </a:cubicBezTo>
                    <a:cubicBezTo>
                      <a:pt x="73" y="32"/>
                      <a:pt x="72" y="35"/>
                      <a:pt x="70" y="36"/>
                    </a:cubicBezTo>
                    <a:cubicBezTo>
                      <a:pt x="41" y="68"/>
                      <a:pt x="41" y="68"/>
                      <a:pt x="41" y="68"/>
                    </a:cubicBezTo>
                    <a:cubicBezTo>
                      <a:pt x="12" y="38"/>
                      <a:pt x="12" y="38"/>
                      <a:pt x="12" y="38"/>
                    </a:cubicBezTo>
                    <a:cubicBezTo>
                      <a:pt x="12" y="37"/>
                      <a:pt x="12" y="37"/>
                      <a:pt x="12" y="37"/>
                    </a:cubicBezTo>
                    <a:cubicBezTo>
                      <a:pt x="11" y="37"/>
                      <a:pt x="11" y="36"/>
                      <a:pt x="10" y="35"/>
                    </a:cubicBezTo>
                    <a:cubicBezTo>
                      <a:pt x="9" y="34"/>
                      <a:pt x="8" y="32"/>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a:extLst>
                  <a:ext uri="{FF2B5EF4-FFF2-40B4-BE49-F238E27FC236}">
                    <a16:creationId xmlns:a16="http://schemas.microsoft.com/office/drawing/2014/main" id="{E465804B-82B6-4E59-A289-765A1E99E44D}"/>
                  </a:ext>
                </a:extLst>
              </p:cNvPr>
              <p:cNvSpPr>
                <a:spLocks noEditPoints="1"/>
              </p:cNvSpPr>
              <p:nvPr/>
            </p:nvSpPr>
            <p:spPr bwMode="auto">
              <a:xfrm>
                <a:off x="7418388" y="3668713"/>
                <a:ext cx="674688" cy="344488"/>
              </a:xfrm>
              <a:custGeom>
                <a:avLst/>
                <a:gdLst>
                  <a:gd name="T0" fmla="*/ 175 w 179"/>
                  <a:gd name="T1" fmla="*/ 24 h 91"/>
                  <a:gd name="T2" fmla="*/ 148 w 179"/>
                  <a:gd name="T3" fmla="*/ 10 h 91"/>
                  <a:gd name="T4" fmla="*/ 109 w 179"/>
                  <a:gd name="T5" fmla="*/ 0 h 91"/>
                  <a:gd name="T6" fmla="*/ 73 w 179"/>
                  <a:gd name="T7" fmla="*/ 11 h 91"/>
                  <a:gd name="T8" fmla="*/ 107 w 179"/>
                  <a:gd name="T9" fmla="*/ 22 h 91"/>
                  <a:gd name="T10" fmla="*/ 109 w 179"/>
                  <a:gd name="T11" fmla="*/ 35 h 91"/>
                  <a:gd name="T12" fmla="*/ 92 w 179"/>
                  <a:gd name="T13" fmla="*/ 40 h 91"/>
                  <a:gd name="T14" fmla="*/ 68 w 179"/>
                  <a:gd name="T15" fmla="*/ 47 h 91"/>
                  <a:gd name="T16" fmla="*/ 29 w 179"/>
                  <a:gd name="T17" fmla="*/ 21 h 91"/>
                  <a:gd name="T18" fmla="*/ 22 w 179"/>
                  <a:gd name="T19" fmla="*/ 16 h 91"/>
                  <a:gd name="T20" fmla="*/ 19 w 179"/>
                  <a:gd name="T21" fmla="*/ 14 h 91"/>
                  <a:gd name="T22" fmla="*/ 13 w 179"/>
                  <a:gd name="T23" fmla="*/ 14 h 91"/>
                  <a:gd name="T24" fmla="*/ 4 w 179"/>
                  <a:gd name="T25" fmla="*/ 39 h 91"/>
                  <a:gd name="T26" fmla="*/ 7 w 179"/>
                  <a:gd name="T27" fmla="*/ 42 h 91"/>
                  <a:gd name="T28" fmla="*/ 69 w 179"/>
                  <a:gd name="T29" fmla="*/ 90 h 91"/>
                  <a:gd name="T30" fmla="*/ 75 w 179"/>
                  <a:gd name="T31" fmla="*/ 91 h 91"/>
                  <a:gd name="T32" fmla="*/ 79 w 179"/>
                  <a:gd name="T33" fmla="*/ 91 h 91"/>
                  <a:gd name="T34" fmla="*/ 159 w 179"/>
                  <a:gd name="T35" fmla="*/ 69 h 91"/>
                  <a:gd name="T36" fmla="*/ 161 w 179"/>
                  <a:gd name="T37" fmla="*/ 69 h 91"/>
                  <a:gd name="T38" fmla="*/ 179 w 179"/>
                  <a:gd name="T39" fmla="*/ 62 h 91"/>
                  <a:gd name="T40" fmla="*/ 179 w 179"/>
                  <a:gd name="T41" fmla="*/ 59 h 91"/>
                  <a:gd name="T42" fmla="*/ 178 w 179"/>
                  <a:gd name="T43" fmla="*/ 26 h 91"/>
                  <a:gd name="T44" fmla="*/ 159 w 179"/>
                  <a:gd name="T45" fmla="*/ 61 h 91"/>
                  <a:gd name="T46" fmla="*/ 157 w 179"/>
                  <a:gd name="T47" fmla="*/ 62 h 91"/>
                  <a:gd name="T48" fmla="*/ 77 w 179"/>
                  <a:gd name="T49" fmla="*/ 84 h 91"/>
                  <a:gd name="T50" fmla="*/ 72 w 179"/>
                  <a:gd name="T51" fmla="*/ 83 h 91"/>
                  <a:gd name="T52" fmla="*/ 11 w 179"/>
                  <a:gd name="T53" fmla="*/ 36 h 91"/>
                  <a:gd name="T54" fmla="*/ 9 w 179"/>
                  <a:gd name="T55" fmla="*/ 34 h 91"/>
                  <a:gd name="T56" fmla="*/ 13 w 179"/>
                  <a:gd name="T57" fmla="*/ 21 h 91"/>
                  <a:gd name="T58" fmla="*/ 16 w 179"/>
                  <a:gd name="T59" fmla="*/ 21 h 91"/>
                  <a:gd name="T60" fmla="*/ 18 w 179"/>
                  <a:gd name="T61" fmla="*/ 22 h 91"/>
                  <a:gd name="T62" fmla="*/ 18 w 179"/>
                  <a:gd name="T63" fmla="*/ 22 h 91"/>
                  <a:gd name="T64" fmla="*/ 25 w 179"/>
                  <a:gd name="T65" fmla="*/ 27 h 91"/>
                  <a:gd name="T66" fmla="*/ 64 w 179"/>
                  <a:gd name="T67" fmla="*/ 54 h 91"/>
                  <a:gd name="T68" fmla="*/ 69 w 179"/>
                  <a:gd name="T69" fmla="*/ 54 h 91"/>
                  <a:gd name="T70" fmla="*/ 94 w 179"/>
                  <a:gd name="T71" fmla="*/ 47 h 91"/>
                  <a:gd name="T72" fmla="*/ 112 w 179"/>
                  <a:gd name="T73" fmla="*/ 42 h 91"/>
                  <a:gd name="T74" fmla="*/ 120 w 179"/>
                  <a:gd name="T75" fmla="*/ 29 h 91"/>
                  <a:gd name="T76" fmla="*/ 107 w 179"/>
                  <a:gd name="T77" fmla="*/ 15 h 91"/>
                  <a:gd name="T78" fmla="*/ 81 w 179"/>
                  <a:gd name="T79" fmla="*/ 11 h 91"/>
                  <a:gd name="T80" fmla="*/ 109 w 179"/>
                  <a:gd name="T81" fmla="*/ 8 h 91"/>
                  <a:gd name="T82" fmla="*/ 144 w 179"/>
                  <a:gd name="T83" fmla="*/ 16 h 91"/>
                  <a:gd name="T84" fmla="*/ 172 w 179"/>
                  <a:gd name="T85" fmla="*/ 32 h 91"/>
                  <a:gd name="T86" fmla="*/ 172 w 179"/>
                  <a:gd name="T87" fmla="*/ 5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91">
                    <a:moveTo>
                      <a:pt x="178" y="26"/>
                    </a:moveTo>
                    <a:cubicBezTo>
                      <a:pt x="178" y="25"/>
                      <a:pt x="177" y="24"/>
                      <a:pt x="175" y="24"/>
                    </a:cubicBezTo>
                    <a:cubicBezTo>
                      <a:pt x="166" y="24"/>
                      <a:pt x="160" y="20"/>
                      <a:pt x="153" y="14"/>
                    </a:cubicBezTo>
                    <a:cubicBezTo>
                      <a:pt x="152" y="13"/>
                      <a:pt x="150" y="11"/>
                      <a:pt x="148" y="10"/>
                    </a:cubicBezTo>
                    <a:cubicBezTo>
                      <a:pt x="142" y="5"/>
                      <a:pt x="133" y="0"/>
                      <a:pt x="121" y="0"/>
                    </a:cubicBezTo>
                    <a:cubicBezTo>
                      <a:pt x="116" y="0"/>
                      <a:pt x="112" y="0"/>
                      <a:pt x="109" y="0"/>
                    </a:cubicBezTo>
                    <a:cubicBezTo>
                      <a:pt x="84" y="0"/>
                      <a:pt x="84" y="0"/>
                      <a:pt x="84" y="0"/>
                    </a:cubicBezTo>
                    <a:cubicBezTo>
                      <a:pt x="78" y="0"/>
                      <a:pt x="73" y="5"/>
                      <a:pt x="73" y="11"/>
                    </a:cubicBezTo>
                    <a:cubicBezTo>
                      <a:pt x="73" y="17"/>
                      <a:pt x="78" y="22"/>
                      <a:pt x="84" y="22"/>
                    </a:cubicBezTo>
                    <a:cubicBezTo>
                      <a:pt x="107" y="22"/>
                      <a:pt x="107" y="22"/>
                      <a:pt x="107" y="22"/>
                    </a:cubicBezTo>
                    <a:cubicBezTo>
                      <a:pt x="110" y="23"/>
                      <a:pt x="112" y="26"/>
                      <a:pt x="112" y="29"/>
                    </a:cubicBezTo>
                    <a:cubicBezTo>
                      <a:pt x="112" y="31"/>
                      <a:pt x="111" y="34"/>
                      <a:pt x="109" y="35"/>
                    </a:cubicBezTo>
                    <a:cubicBezTo>
                      <a:pt x="101" y="37"/>
                      <a:pt x="101" y="37"/>
                      <a:pt x="101" y="37"/>
                    </a:cubicBezTo>
                    <a:cubicBezTo>
                      <a:pt x="98" y="38"/>
                      <a:pt x="95" y="39"/>
                      <a:pt x="92" y="40"/>
                    </a:cubicBezTo>
                    <a:cubicBezTo>
                      <a:pt x="91" y="40"/>
                      <a:pt x="91" y="40"/>
                      <a:pt x="91" y="40"/>
                    </a:cubicBezTo>
                    <a:cubicBezTo>
                      <a:pt x="75" y="45"/>
                      <a:pt x="69" y="46"/>
                      <a:pt x="68" y="47"/>
                    </a:cubicBezTo>
                    <a:cubicBezTo>
                      <a:pt x="67" y="47"/>
                      <a:pt x="67" y="47"/>
                      <a:pt x="66" y="47"/>
                    </a:cubicBezTo>
                    <a:cubicBezTo>
                      <a:pt x="29" y="21"/>
                      <a:pt x="29" y="21"/>
                      <a:pt x="29" y="21"/>
                    </a:cubicBezTo>
                    <a:cubicBezTo>
                      <a:pt x="23" y="16"/>
                      <a:pt x="23" y="16"/>
                      <a:pt x="23" y="16"/>
                    </a:cubicBezTo>
                    <a:cubicBezTo>
                      <a:pt x="23" y="16"/>
                      <a:pt x="22" y="16"/>
                      <a:pt x="22" y="16"/>
                    </a:cubicBezTo>
                    <a:cubicBezTo>
                      <a:pt x="22" y="16"/>
                      <a:pt x="22" y="15"/>
                      <a:pt x="21" y="15"/>
                    </a:cubicBezTo>
                    <a:cubicBezTo>
                      <a:pt x="20" y="15"/>
                      <a:pt x="20" y="14"/>
                      <a:pt x="19" y="14"/>
                    </a:cubicBezTo>
                    <a:cubicBezTo>
                      <a:pt x="18" y="14"/>
                      <a:pt x="18" y="14"/>
                      <a:pt x="17" y="14"/>
                    </a:cubicBezTo>
                    <a:cubicBezTo>
                      <a:pt x="15" y="13"/>
                      <a:pt x="14" y="14"/>
                      <a:pt x="13" y="14"/>
                    </a:cubicBezTo>
                    <a:cubicBezTo>
                      <a:pt x="5" y="15"/>
                      <a:pt x="0" y="21"/>
                      <a:pt x="0" y="29"/>
                    </a:cubicBezTo>
                    <a:cubicBezTo>
                      <a:pt x="0" y="33"/>
                      <a:pt x="1" y="37"/>
                      <a:pt x="4" y="39"/>
                    </a:cubicBezTo>
                    <a:cubicBezTo>
                      <a:pt x="4" y="39"/>
                      <a:pt x="4" y="40"/>
                      <a:pt x="4" y="40"/>
                    </a:cubicBezTo>
                    <a:cubicBezTo>
                      <a:pt x="5" y="41"/>
                      <a:pt x="6" y="41"/>
                      <a:pt x="7" y="42"/>
                    </a:cubicBezTo>
                    <a:cubicBezTo>
                      <a:pt x="68" y="89"/>
                      <a:pt x="68" y="89"/>
                      <a:pt x="68" y="89"/>
                    </a:cubicBezTo>
                    <a:cubicBezTo>
                      <a:pt x="68" y="90"/>
                      <a:pt x="69" y="90"/>
                      <a:pt x="69" y="90"/>
                    </a:cubicBezTo>
                    <a:cubicBezTo>
                      <a:pt x="70" y="90"/>
                      <a:pt x="70" y="90"/>
                      <a:pt x="70" y="90"/>
                    </a:cubicBezTo>
                    <a:cubicBezTo>
                      <a:pt x="72" y="91"/>
                      <a:pt x="73" y="91"/>
                      <a:pt x="75" y="91"/>
                    </a:cubicBezTo>
                    <a:cubicBezTo>
                      <a:pt x="76" y="91"/>
                      <a:pt x="77" y="91"/>
                      <a:pt x="79" y="91"/>
                    </a:cubicBezTo>
                    <a:cubicBezTo>
                      <a:pt x="79" y="91"/>
                      <a:pt x="79" y="91"/>
                      <a:pt x="79" y="91"/>
                    </a:cubicBezTo>
                    <a:cubicBezTo>
                      <a:pt x="79" y="91"/>
                      <a:pt x="79" y="91"/>
                      <a:pt x="79" y="91"/>
                    </a:cubicBezTo>
                    <a:cubicBezTo>
                      <a:pt x="101" y="85"/>
                      <a:pt x="140" y="74"/>
                      <a:pt x="159" y="69"/>
                    </a:cubicBezTo>
                    <a:cubicBezTo>
                      <a:pt x="159" y="69"/>
                      <a:pt x="159" y="69"/>
                      <a:pt x="160" y="69"/>
                    </a:cubicBezTo>
                    <a:cubicBezTo>
                      <a:pt x="161" y="69"/>
                      <a:pt x="161" y="69"/>
                      <a:pt x="161" y="69"/>
                    </a:cubicBezTo>
                    <a:cubicBezTo>
                      <a:pt x="167" y="67"/>
                      <a:pt x="172" y="66"/>
                      <a:pt x="175" y="66"/>
                    </a:cubicBezTo>
                    <a:cubicBezTo>
                      <a:pt x="177" y="66"/>
                      <a:pt x="179" y="64"/>
                      <a:pt x="179" y="62"/>
                    </a:cubicBezTo>
                    <a:cubicBezTo>
                      <a:pt x="179" y="60"/>
                      <a:pt x="179" y="60"/>
                      <a:pt x="179" y="60"/>
                    </a:cubicBezTo>
                    <a:cubicBezTo>
                      <a:pt x="179" y="60"/>
                      <a:pt x="179" y="59"/>
                      <a:pt x="179" y="59"/>
                    </a:cubicBezTo>
                    <a:cubicBezTo>
                      <a:pt x="179" y="29"/>
                      <a:pt x="179" y="29"/>
                      <a:pt x="179" y="29"/>
                    </a:cubicBezTo>
                    <a:cubicBezTo>
                      <a:pt x="179" y="28"/>
                      <a:pt x="179" y="27"/>
                      <a:pt x="178" y="26"/>
                    </a:cubicBezTo>
                    <a:close/>
                    <a:moveTo>
                      <a:pt x="172" y="59"/>
                    </a:moveTo>
                    <a:cubicBezTo>
                      <a:pt x="168" y="59"/>
                      <a:pt x="164" y="60"/>
                      <a:pt x="159" y="61"/>
                    </a:cubicBezTo>
                    <a:cubicBezTo>
                      <a:pt x="159" y="62"/>
                      <a:pt x="158" y="62"/>
                      <a:pt x="158" y="62"/>
                    </a:cubicBezTo>
                    <a:cubicBezTo>
                      <a:pt x="157" y="62"/>
                      <a:pt x="157" y="62"/>
                      <a:pt x="157" y="62"/>
                    </a:cubicBezTo>
                    <a:cubicBezTo>
                      <a:pt x="138" y="67"/>
                      <a:pt x="99" y="78"/>
                      <a:pt x="77" y="84"/>
                    </a:cubicBezTo>
                    <a:cubicBezTo>
                      <a:pt x="77" y="84"/>
                      <a:pt x="77" y="84"/>
                      <a:pt x="77" y="84"/>
                    </a:cubicBezTo>
                    <a:cubicBezTo>
                      <a:pt x="75" y="84"/>
                      <a:pt x="74" y="84"/>
                      <a:pt x="72" y="83"/>
                    </a:cubicBezTo>
                    <a:cubicBezTo>
                      <a:pt x="72" y="83"/>
                      <a:pt x="72" y="83"/>
                      <a:pt x="72" y="83"/>
                    </a:cubicBezTo>
                    <a:cubicBezTo>
                      <a:pt x="11" y="36"/>
                      <a:pt x="11" y="36"/>
                      <a:pt x="11" y="36"/>
                    </a:cubicBezTo>
                    <a:cubicBezTo>
                      <a:pt x="11" y="36"/>
                      <a:pt x="11" y="36"/>
                      <a:pt x="11" y="36"/>
                    </a:cubicBezTo>
                    <a:cubicBezTo>
                      <a:pt x="10" y="36"/>
                      <a:pt x="10" y="35"/>
                      <a:pt x="9" y="35"/>
                    </a:cubicBezTo>
                    <a:cubicBezTo>
                      <a:pt x="9" y="34"/>
                      <a:pt x="9" y="34"/>
                      <a:pt x="9" y="34"/>
                    </a:cubicBezTo>
                    <a:cubicBezTo>
                      <a:pt x="8" y="33"/>
                      <a:pt x="7" y="31"/>
                      <a:pt x="7" y="29"/>
                    </a:cubicBezTo>
                    <a:cubicBezTo>
                      <a:pt x="7" y="25"/>
                      <a:pt x="10" y="21"/>
                      <a:pt x="13" y="21"/>
                    </a:cubicBezTo>
                    <a:cubicBezTo>
                      <a:pt x="14" y="21"/>
                      <a:pt x="14" y="21"/>
                      <a:pt x="14" y="21"/>
                    </a:cubicBezTo>
                    <a:cubicBezTo>
                      <a:pt x="15" y="21"/>
                      <a:pt x="15" y="21"/>
                      <a:pt x="16" y="21"/>
                    </a:cubicBezTo>
                    <a:cubicBezTo>
                      <a:pt x="16" y="21"/>
                      <a:pt x="16" y="21"/>
                      <a:pt x="17" y="21"/>
                    </a:cubicBezTo>
                    <a:cubicBezTo>
                      <a:pt x="17" y="21"/>
                      <a:pt x="17" y="21"/>
                      <a:pt x="18" y="22"/>
                    </a:cubicBezTo>
                    <a:cubicBezTo>
                      <a:pt x="18" y="22"/>
                      <a:pt x="18" y="22"/>
                      <a:pt x="18" y="22"/>
                    </a:cubicBezTo>
                    <a:cubicBezTo>
                      <a:pt x="18" y="22"/>
                      <a:pt x="18" y="22"/>
                      <a:pt x="18" y="22"/>
                    </a:cubicBezTo>
                    <a:cubicBezTo>
                      <a:pt x="25" y="27"/>
                      <a:pt x="25" y="27"/>
                      <a:pt x="25" y="27"/>
                    </a:cubicBezTo>
                    <a:cubicBezTo>
                      <a:pt x="25" y="27"/>
                      <a:pt x="25" y="27"/>
                      <a:pt x="25" y="27"/>
                    </a:cubicBezTo>
                    <a:cubicBezTo>
                      <a:pt x="63" y="53"/>
                      <a:pt x="63" y="53"/>
                      <a:pt x="63" y="53"/>
                    </a:cubicBezTo>
                    <a:cubicBezTo>
                      <a:pt x="63" y="53"/>
                      <a:pt x="63" y="53"/>
                      <a:pt x="64" y="54"/>
                    </a:cubicBezTo>
                    <a:cubicBezTo>
                      <a:pt x="65" y="54"/>
                      <a:pt x="67" y="54"/>
                      <a:pt x="68" y="54"/>
                    </a:cubicBezTo>
                    <a:cubicBezTo>
                      <a:pt x="69" y="54"/>
                      <a:pt x="69" y="54"/>
                      <a:pt x="69" y="54"/>
                    </a:cubicBezTo>
                    <a:cubicBezTo>
                      <a:pt x="71" y="53"/>
                      <a:pt x="79" y="51"/>
                      <a:pt x="93" y="47"/>
                    </a:cubicBezTo>
                    <a:cubicBezTo>
                      <a:pt x="94" y="47"/>
                      <a:pt x="94" y="47"/>
                      <a:pt x="94" y="47"/>
                    </a:cubicBezTo>
                    <a:cubicBezTo>
                      <a:pt x="97" y="46"/>
                      <a:pt x="100" y="45"/>
                      <a:pt x="102" y="45"/>
                    </a:cubicBezTo>
                    <a:cubicBezTo>
                      <a:pt x="112" y="42"/>
                      <a:pt x="112" y="42"/>
                      <a:pt x="112" y="42"/>
                    </a:cubicBezTo>
                    <a:cubicBezTo>
                      <a:pt x="112" y="42"/>
                      <a:pt x="112" y="42"/>
                      <a:pt x="113" y="42"/>
                    </a:cubicBezTo>
                    <a:cubicBezTo>
                      <a:pt x="117" y="39"/>
                      <a:pt x="120" y="34"/>
                      <a:pt x="120" y="29"/>
                    </a:cubicBezTo>
                    <a:cubicBezTo>
                      <a:pt x="120" y="22"/>
                      <a:pt x="115" y="16"/>
                      <a:pt x="108" y="15"/>
                    </a:cubicBezTo>
                    <a:cubicBezTo>
                      <a:pt x="108" y="15"/>
                      <a:pt x="108" y="15"/>
                      <a:pt x="107" y="15"/>
                    </a:cubicBezTo>
                    <a:cubicBezTo>
                      <a:pt x="84" y="15"/>
                      <a:pt x="84" y="15"/>
                      <a:pt x="84" y="15"/>
                    </a:cubicBezTo>
                    <a:cubicBezTo>
                      <a:pt x="82" y="15"/>
                      <a:pt x="81" y="13"/>
                      <a:pt x="81" y="11"/>
                    </a:cubicBezTo>
                    <a:cubicBezTo>
                      <a:pt x="81" y="9"/>
                      <a:pt x="82" y="8"/>
                      <a:pt x="84" y="8"/>
                    </a:cubicBezTo>
                    <a:cubicBezTo>
                      <a:pt x="109" y="8"/>
                      <a:pt x="109" y="8"/>
                      <a:pt x="109" y="8"/>
                    </a:cubicBezTo>
                    <a:cubicBezTo>
                      <a:pt x="112" y="8"/>
                      <a:pt x="116" y="8"/>
                      <a:pt x="121" y="8"/>
                    </a:cubicBezTo>
                    <a:cubicBezTo>
                      <a:pt x="131" y="8"/>
                      <a:pt x="138" y="12"/>
                      <a:pt x="144" y="16"/>
                    </a:cubicBezTo>
                    <a:cubicBezTo>
                      <a:pt x="146" y="17"/>
                      <a:pt x="147" y="19"/>
                      <a:pt x="149" y="20"/>
                    </a:cubicBezTo>
                    <a:cubicBezTo>
                      <a:pt x="155" y="25"/>
                      <a:pt x="162" y="30"/>
                      <a:pt x="172" y="32"/>
                    </a:cubicBezTo>
                    <a:cubicBezTo>
                      <a:pt x="172" y="55"/>
                      <a:pt x="172" y="55"/>
                      <a:pt x="172" y="55"/>
                    </a:cubicBezTo>
                    <a:cubicBezTo>
                      <a:pt x="172" y="59"/>
                      <a:pt x="172" y="59"/>
                      <a:pt x="172" y="59"/>
                    </a:cubicBezTo>
                    <a:cubicBezTo>
                      <a:pt x="172" y="59"/>
                      <a:pt x="172" y="59"/>
                      <a:pt x="17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a:extLst>
              <a:ext uri="{FF2B5EF4-FFF2-40B4-BE49-F238E27FC236}">
                <a16:creationId xmlns:a16="http://schemas.microsoft.com/office/drawing/2014/main" id="{4CD5ACFC-F99A-49D9-A93D-AECA96C08A2D}"/>
              </a:ext>
            </a:extLst>
          </p:cNvPr>
          <p:cNvGrpSpPr/>
          <p:nvPr/>
        </p:nvGrpSpPr>
        <p:grpSpPr>
          <a:xfrm>
            <a:off x="6054919" y="2146637"/>
            <a:ext cx="791235" cy="757689"/>
            <a:chOff x="6374337" y="1578317"/>
            <a:chExt cx="1315295" cy="1327586"/>
          </a:xfrm>
        </p:grpSpPr>
        <p:sp>
          <p:nvSpPr>
            <p:cNvPr id="172" name="Freeform 54">
              <a:extLst>
                <a:ext uri="{FF2B5EF4-FFF2-40B4-BE49-F238E27FC236}">
                  <a16:creationId xmlns:a16="http://schemas.microsoft.com/office/drawing/2014/main" id="{6EDD1F4E-2B34-4589-A79A-AC4325D574EF}"/>
                </a:ext>
              </a:extLst>
            </p:cNvPr>
            <p:cNvSpPr>
              <a:spLocks/>
            </p:cNvSpPr>
            <p:nvPr/>
          </p:nvSpPr>
          <p:spPr bwMode="auto">
            <a:xfrm>
              <a:off x="6374337" y="1578317"/>
              <a:ext cx="1315295" cy="1327586"/>
            </a:xfrm>
            <a:custGeom>
              <a:avLst/>
              <a:gdLst>
                <a:gd name="T0" fmla="*/ 15 w 216"/>
                <a:gd name="T1" fmla="*/ 81 h 216"/>
                <a:gd name="T2" fmla="*/ 81 w 216"/>
                <a:gd name="T3" fmla="*/ 15 h 216"/>
                <a:gd name="T4" fmla="*/ 135 w 216"/>
                <a:gd name="T5" fmla="*/ 15 h 216"/>
                <a:gd name="T6" fmla="*/ 201 w 216"/>
                <a:gd name="T7" fmla="*/ 81 h 216"/>
                <a:gd name="T8" fmla="*/ 201 w 216"/>
                <a:gd name="T9" fmla="*/ 135 h 216"/>
                <a:gd name="T10" fmla="*/ 135 w 216"/>
                <a:gd name="T11" fmla="*/ 201 h 216"/>
                <a:gd name="T12" fmla="*/ 81 w 216"/>
                <a:gd name="T13" fmla="*/ 201 h 216"/>
                <a:gd name="T14" fmla="*/ 15 w 216"/>
                <a:gd name="T15" fmla="*/ 135 h 216"/>
                <a:gd name="T16" fmla="*/ 15 w 216"/>
                <a:gd name="T17"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5" y="81"/>
                  </a:moveTo>
                  <a:cubicBezTo>
                    <a:pt x="81" y="15"/>
                    <a:pt x="81" y="15"/>
                    <a:pt x="81" y="15"/>
                  </a:cubicBezTo>
                  <a:cubicBezTo>
                    <a:pt x="96" y="0"/>
                    <a:pt x="120" y="0"/>
                    <a:pt x="135" y="15"/>
                  </a:cubicBezTo>
                  <a:cubicBezTo>
                    <a:pt x="201" y="81"/>
                    <a:pt x="201" y="81"/>
                    <a:pt x="201" y="81"/>
                  </a:cubicBezTo>
                  <a:cubicBezTo>
                    <a:pt x="216" y="96"/>
                    <a:pt x="216" y="120"/>
                    <a:pt x="201" y="135"/>
                  </a:cubicBezTo>
                  <a:cubicBezTo>
                    <a:pt x="135" y="201"/>
                    <a:pt x="135" y="201"/>
                    <a:pt x="135" y="201"/>
                  </a:cubicBezTo>
                  <a:cubicBezTo>
                    <a:pt x="120" y="216"/>
                    <a:pt x="96" y="216"/>
                    <a:pt x="81" y="201"/>
                  </a:cubicBezTo>
                  <a:cubicBezTo>
                    <a:pt x="15" y="135"/>
                    <a:pt x="15" y="135"/>
                    <a:pt x="15" y="135"/>
                  </a:cubicBezTo>
                  <a:cubicBezTo>
                    <a:pt x="0" y="120"/>
                    <a:pt x="0" y="96"/>
                    <a:pt x="15" y="81"/>
                  </a:cubicBezTo>
                  <a:close/>
                </a:path>
              </a:pathLst>
            </a:custGeom>
            <a:solidFill>
              <a:schemeClr val="accent1"/>
            </a:solidFill>
            <a:ln w="50800">
              <a:noFill/>
            </a:ln>
            <a:effectLst/>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7F1401DA-99FA-4830-9D68-D0DAD6D6BB01}"/>
                </a:ext>
              </a:extLst>
            </p:cNvPr>
            <p:cNvGrpSpPr/>
            <p:nvPr/>
          </p:nvGrpSpPr>
          <p:grpSpPr>
            <a:xfrm>
              <a:off x="6662714" y="1948896"/>
              <a:ext cx="738540" cy="658335"/>
              <a:chOff x="7402513" y="1870075"/>
              <a:chExt cx="701675" cy="625475"/>
            </a:xfrm>
            <a:solidFill>
              <a:schemeClr val="bg1"/>
            </a:solidFill>
          </p:grpSpPr>
          <p:sp>
            <p:nvSpPr>
              <p:cNvPr id="27" name="Freeform 13">
                <a:extLst>
                  <a:ext uri="{FF2B5EF4-FFF2-40B4-BE49-F238E27FC236}">
                    <a16:creationId xmlns:a16="http://schemas.microsoft.com/office/drawing/2014/main" id="{F475A8C2-F132-41D7-9888-E67DCD68BA00}"/>
                  </a:ext>
                </a:extLst>
              </p:cNvPr>
              <p:cNvSpPr>
                <a:spLocks noEditPoints="1"/>
              </p:cNvSpPr>
              <p:nvPr/>
            </p:nvSpPr>
            <p:spPr bwMode="auto">
              <a:xfrm>
                <a:off x="7402513" y="1870075"/>
                <a:ext cx="701675" cy="625475"/>
              </a:xfrm>
              <a:custGeom>
                <a:avLst/>
                <a:gdLst>
                  <a:gd name="T0" fmla="*/ 170 w 186"/>
                  <a:gd name="T1" fmla="*/ 84 h 165"/>
                  <a:gd name="T2" fmla="*/ 180 w 186"/>
                  <a:gd name="T3" fmla="*/ 66 h 165"/>
                  <a:gd name="T4" fmla="*/ 183 w 186"/>
                  <a:gd name="T5" fmla="*/ 50 h 165"/>
                  <a:gd name="T6" fmla="*/ 169 w 186"/>
                  <a:gd name="T7" fmla="*/ 15 h 165"/>
                  <a:gd name="T8" fmla="*/ 136 w 186"/>
                  <a:gd name="T9" fmla="*/ 0 h 165"/>
                  <a:gd name="T10" fmla="*/ 94 w 186"/>
                  <a:gd name="T11" fmla="*/ 29 h 165"/>
                  <a:gd name="T12" fmla="*/ 94 w 186"/>
                  <a:gd name="T13" fmla="*/ 29 h 165"/>
                  <a:gd name="T14" fmla="*/ 92 w 186"/>
                  <a:gd name="T15" fmla="*/ 31 h 165"/>
                  <a:gd name="T16" fmla="*/ 89 w 186"/>
                  <a:gd name="T17" fmla="*/ 29 h 165"/>
                  <a:gd name="T18" fmla="*/ 47 w 186"/>
                  <a:gd name="T19" fmla="*/ 0 h 165"/>
                  <a:gd name="T20" fmla="*/ 14 w 186"/>
                  <a:gd name="T21" fmla="*/ 15 h 165"/>
                  <a:gd name="T22" fmla="*/ 0 w 186"/>
                  <a:gd name="T23" fmla="*/ 50 h 165"/>
                  <a:gd name="T24" fmla="*/ 3 w 186"/>
                  <a:gd name="T25" fmla="*/ 66 h 165"/>
                  <a:gd name="T26" fmla="*/ 11 w 186"/>
                  <a:gd name="T27" fmla="*/ 82 h 165"/>
                  <a:gd name="T28" fmla="*/ 17 w 186"/>
                  <a:gd name="T29" fmla="*/ 87 h 165"/>
                  <a:gd name="T30" fmla="*/ 89 w 186"/>
                  <a:gd name="T31" fmla="*/ 164 h 165"/>
                  <a:gd name="T32" fmla="*/ 92 w 186"/>
                  <a:gd name="T33" fmla="*/ 165 h 165"/>
                  <a:gd name="T34" fmla="*/ 94 w 186"/>
                  <a:gd name="T35" fmla="*/ 164 h 165"/>
                  <a:gd name="T36" fmla="*/ 115 w 186"/>
                  <a:gd name="T37" fmla="*/ 142 h 165"/>
                  <a:gd name="T38" fmla="*/ 120 w 186"/>
                  <a:gd name="T39" fmla="*/ 147 h 165"/>
                  <a:gd name="T40" fmla="*/ 147 w 186"/>
                  <a:gd name="T41" fmla="*/ 159 h 165"/>
                  <a:gd name="T42" fmla="*/ 148 w 186"/>
                  <a:gd name="T43" fmla="*/ 159 h 165"/>
                  <a:gd name="T44" fmla="*/ 186 w 186"/>
                  <a:gd name="T45" fmla="*/ 117 h 165"/>
                  <a:gd name="T46" fmla="*/ 174 w 186"/>
                  <a:gd name="T47" fmla="*/ 87 h 165"/>
                  <a:gd name="T48" fmla="*/ 170 w 186"/>
                  <a:gd name="T49" fmla="*/ 84 h 165"/>
                  <a:gd name="T50" fmla="*/ 92 w 186"/>
                  <a:gd name="T51" fmla="*/ 156 h 165"/>
                  <a:gd name="T52" fmla="*/ 22 w 186"/>
                  <a:gd name="T53" fmla="*/ 82 h 165"/>
                  <a:gd name="T54" fmla="*/ 22 w 186"/>
                  <a:gd name="T55" fmla="*/ 82 h 165"/>
                  <a:gd name="T56" fmla="*/ 22 w 186"/>
                  <a:gd name="T57" fmla="*/ 82 h 165"/>
                  <a:gd name="T58" fmla="*/ 17 w 186"/>
                  <a:gd name="T59" fmla="*/ 77 h 165"/>
                  <a:gd name="T60" fmla="*/ 10 w 186"/>
                  <a:gd name="T61" fmla="*/ 64 h 165"/>
                  <a:gd name="T62" fmla="*/ 8 w 186"/>
                  <a:gd name="T63" fmla="*/ 50 h 165"/>
                  <a:gd name="T64" fmla="*/ 19 w 186"/>
                  <a:gd name="T65" fmla="*/ 20 h 165"/>
                  <a:gd name="T66" fmla="*/ 47 w 186"/>
                  <a:gd name="T67" fmla="*/ 8 h 165"/>
                  <a:gd name="T68" fmla="*/ 83 w 186"/>
                  <a:gd name="T69" fmla="*/ 32 h 165"/>
                  <a:gd name="T70" fmla="*/ 92 w 186"/>
                  <a:gd name="T71" fmla="*/ 38 h 165"/>
                  <a:gd name="T72" fmla="*/ 101 w 186"/>
                  <a:gd name="T73" fmla="*/ 32 h 165"/>
                  <a:gd name="T74" fmla="*/ 136 w 186"/>
                  <a:gd name="T75" fmla="*/ 8 h 165"/>
                  <a:gd name="T76" fmla="*/ 164 w 186"/>
                  <a:gd name="T77" fmla="*/ 20 h 165"/>
                  <a:gd name="T78" fmla="*/ 176 w 186"/>
                  <a:gd name="T79" fmla="*/ 50 h 165"/>
                  <a:gd name="T80" fmla="*/ 173 w 186"/>
                  <a:gd name="T81" fmla="*/ 64 h 165"/>
                  <a:gd name="T82" fmla="*/ 164 w 186"/>
                  <a:gd name="T83" fmla="*/ 79 h 165"/>
                  <a:gd name="T84" fmla="*/ 164 w 186"/>
                  <a:gd name="T85" fmla="*/ 79 h 165"/>
                  <a:gd name="T86" fmla="*/ 164 w 186"/>
                  <a:gd name="T87" fmla="*/ 80 h 165"/>
                  <a:gd name="T88" fmla="*/ 163 w 186"/>
                  <a:gd name="T89" fmla="*/ 80 h 165"/>
                  <a:gd name="T90" fmla="*/ 147 w 186"/>
                  <a:gd name="T91" fmla="*/ 76 h 165"/>
                  <a:gd name="T92" fmla="*/ 108 w 186"/>
                  <a:gd name="T93" fmla="*/ 118 h 165"/>
                  <a:gd name="T94" fmla="*/ 108 w 186"/>
                  <a:gd name="T95" fmla="*/ 118 h 165"/>
                  <a:gd name="T96" fmla="*/ 112 w 186"/>
                  <a:gd name="T97" fmla="*/ 135 h 165"/>
                  <a:gd name="T98" fmla="*/ 92 w 186"/>
                  <a:gd name="T99" fmla="*/ 156 h 165"/>
                  <a:gd name="T100" fmla="*/ 148 w 186"/>
                  <a:gd name="T101" fmla="*/ 154 h 165"/>
                  <a:gd name="T102" fmla="*/ 123 w 186"/>
                  <a:gd name="T103" fmla="*/ 144 h 165"/>
                  <a:gd name="T104" fmla="*/ 113 w 186"/>
                  <a:gd name="T105" fmla="*/ 118 h 165"/>
                  <a:gd name="T106" fmla="*/ 147 w 186"/>
                  <a:gd name="T107" fmla="*/ 81 h 165"/>
                  <a:gd name="T108" fmla="*/ 170 w 186"/>
                  <a:gd name="T109" fmla="*/ 91 h 165"/>
                  <a:gd name="T110" fmla="*/ 181 w 186"/>
                  <a:gd name="T111" fmla="*/ 117 h 165"/>
                  <a:gd name="T112" fmla="*/ 148 w 186"/>
                  <a:gd name="T113" fmla="*/ 15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5">
                    <a:moveTo>
                      <a:pt x="170" y="84"/>
                    </a:moveTo>
                    <a:cubicBezTo>
                      <a:pt x="174" y="79"/>
                      <a:pt x="178" y="73"/>
                      <a:pt x="180" y="66"/>
                    </a:cubicBezTo>
                    <a:cubicBezTo>
                      <a:pt x="182" y="61"/>
                      <a:pt x="183" y="55"/>
                      <a:pt x="183" y="50"/>
                    </a:cubicBezTo>
                    <a:cubicBezTo>
                      <a:pt x="183" y="37"/>
                      <a:pt x="178" y="24"/>
                      <a:pt x="169" y="15"/>
                    </a:cubicBezTo>
                    <a:cubicBezTo>
                      <a:pt x="160" y="5"/>
                      <a:pt x="149" y="0"/>
                      <a:pt x="136" y="0"/>
                    </a:cubicBezTo>
                    <a:cubicBezTo>
                      <a:pt x="118" y="0"/>
                      <a:pt x="101" y="12"/>
                      <a:pt x="94" y="29"/>
                    </a:cubicBezTo>
                    <a:cubicBezTo>
                      <a:pt x="94" y="29"/>
                      <a:pt x="94" y="29"/>
                      <a:pt x="94" y="29"/>
                    </a:cubicBezTo>
                    <a:cubicBezTo>
                      <a:pt x="93" y="30"/>
                      <a:pt x="93" y="31"/>
                      <a:pt x="92" y="31"/>
                    </a:cubicBezTo>
                    <a:cubicBezTo>
                      <a:pt x="91" y="31"/>
                      <a:pt x="90" y="30"/>
                      <a:pt x="89" y="29"/>
                    </a:cubicBezTo>
                    <a:cubicBezTo>
                      <a:pt x="82" y="12"/>
                      <a:pt x="65" y="0"/>
                      <a:pt x="47" y="0"/>
                    </a:cubicBezTo>
                    <a:cubicBezTo>
                      <a:pt x="34" y="0"/>
                      <a:pt x="23" y="5"/>
                      <a:pt x="14" y="15"/>
                    </a:cubicBezTo>
                    <a:cubicBezTo>
                      <a:pt x="5" y="24"/>
                      <a:pt x="0" y="37"/>
                      <a:pt x="0" y="50"/>
                    </a:cubicBezTo>
                    <a:cubicBezTo>
                      <a:pt x="0" y="55"/>
                      <a:pt x="1" y="61"/>
                      <a:pt x="3" y="66"/>
                    </a:cubicBezTo>
                    <a:cubicBezTo>
                      <a:pt x="5" y="72"/>
                      <a:pt x="8" y="77"/>
                      <a:pt x="11" y="82"/>
                    </a:cubicBezTo>
                    <a:cubicBezTo>
                      <a:pt x="13" y="84"/>
                      <a:pt x="15" y="86"/>
                      <a:pt x="17" y="87"/>
                    </a:cubicBezTo>
                    <a:cubicBezTo>
                      <a:pt x="89" y="164"/>
                      <a:pt x="89" y="164"/>
                      <a:pt x="89" y="164"/>
                    </a:cubicBezTo>
                    <a:cubicBezTo>
                      <a:pt x="90" y="165"/>
                      <a:pt x="91" y="165"/>
                      <a:pt x="92" y="165"/>
                    </a:cubicBezTo>
                    <a:cubicBezTo>
                      <a:pt x="93" y="165"/>
                      <a:pt x="94" y="165"/>
                      <a:pt x="94" y="164"/>
                    </a:cubicBezTo>
                    <a:cubicBezTo>
                      <a:pt x="115" y="142"/>
                      <a:pt x="115" y="142"/>
                      <a:pt x="115" y="142"/>
                    </a:cubicBezTo>
                    <a:cubicBezTo>
                      <a:pt x="117" y="143"/>
                      <a:pt x="118" y="145"/>
                      <a:pt x="120" y="147"/>
                    </a:cubicBezTo>
                    <a:cubicBezTo>
                      <a:pt x="127" y="155"/>
                      <a:pt x="137" y="159"/>
                      <a:pt x="147" y="159"/>
                    </a:cubicBezTo>
                    <a:cubicBezTo>
                      <a:pt x="147" y="159"/>
                      <a:pt x="148" y="159"/>
                      <a:pt x="148" y="159"/>
                    </a:cubicBezTo>
                    <a:cubicBezTo>
                      <a:pt x="169" y="159"/>
                      <a:pt x="186" y="140"/>
                      <a:pt x="186" y="117"/>
                    </a:cubicBezTo>
                    <a:cubicBezTo>
                      <a:pt x="186" y="106"/>
                      <a:pt x="182" y="95"/>
                      <a:pt x="174" y="87"/>
                    </a:cubicBezTo>
                    <a:cubicBezTo>
                      <a:pt x="173" y="86"/>
                      <a:pt x="171" y="85"/>
                      <a:pt x="170" y="84"/>
                    </a:cubicBezTo>
                    <a:close/>
                    <a:moveTo>
                      <a:pt x="92" y="156"/>
                    </a:moveTo>
                    <a:cubicBezTo>
                      <a:pt x="22" y="82"/>
                      <a:pt x="22" y="82"/>
                      <a:pt x="22" y="82"/>
                    </a:cubicBezTo>
                    <a:cubicBezTo>
                      <a:pt x="22" y="82"/>
                      <a:pt x="22" y="82"/>
                      <a:pt x="22" y="82"/>
                    </a:cubicBezTo>
                    <a:cubicBezTo>
                      <a:pt x="22" y="82"/>
                      <a:pt x="22" y="82"/>
                      <a:pt x="22" y="82"/>
                    </a:cubicBezTo>
                    <a:cubicBezTo>
                      <a:pt x="20" y="80"/>
                      <a:pt x="19" y="79"/>
                      <a:pt x="17" y="77"/>
                    </a:cubicBezTo>
                    <a:cubicBezTo>
                      <a:pt x="14" y="73"/>
                      <a:pt x="11" y="69"/>
                      <a:pt x="10" y="64"/>
                    </a:cubicBezTo>
                    <a:cubicBezTo>
                      <a:pt x="8" y="59"/>
                      <a:pt x="8" y="54"/>
                      <a:pt x="8" y="50"/>
                    </a:cubicBezTo>
                    <a:cubicBezTo>
                      <a:pt x="8" y="38"/>
                      <a:pt x="12" y="28"/>
                      <a:pt x="19" y="20"/>
                    </a:cubicBezTo>
                    <a:cubicBezTo>
                      <a:pt x="27" y="12"/>
                      <a:pt x="36" y="8"/>
                      <a:pt x="47" y="8"/>
                    </a:cubicBezTo>
                    <a:cubicBezTo>
                      <a:pt x="62" y="8"/>
                      <a:pt x="76" y="17"/>
                      <a:pt x="83" y="32"/>
                    </a:cubicBezTo>
                    <a:cubicBezTo>
                      <a:pt x="84" y="36"/>
                      <a:pt x="88" y="38"/>
                      <a:pt x="92" y="38"/>
                    </a:cubicBezTo>
                    <a:cubicBezTo>
                      <a:pt x="95" y="38"/>
                      <a:pt x="99" y="36"/>
                      <a:pt x="101" y="32"/>
                    </a:cubicBezTo>
                    <a:cubicBezTo>
                      <a:pt x="107" y="17"/>
                      <a:pt x="121" y="8"/>
                      <a:pt x="136" y="8"/>
                    </a:cubicBezTo>
                    <a:cubicBezTo>
                      <a:pt x="147" y="8"/>
                      <a:pt x="157" y="12"/>
                      <a:pt x="164" y="20"/>
                    </a:cubicBezTo>
                    <a:cubicBezTo>
                      <a:pt x="171" y="28"/>
                      <a:pt x="176" y="38"/>
                      <a:pt x="176" y="50"/>
                    </a:cubicBezTo>
                    <a:cubicBezTo>
                      <a:pt x="176" y="55"/>
                      <a:pt x="175" y="59"/>
                      <a:pt x="173" y="64"/>
                    </a:cubicBezTo>
                    <a:cubicBezTo>
                      <a:pt x="171" y="70"/>
                      <a:pt x="168" y="75"/>
                      <a:pt x="164" y="79"/>
                    </a:cubicBezTo>
                    <a:cubicBezTo>
                      <a:pt x="164" y="79"/>
                      <a:pt x="164" y="79"/>
                      <a:pt x="164" y="79"/>
                    </a:cubicBezTo>
                    <a:cubicBezTo>
                      <a:pt x="164" y="80"/>
                      <a:pt x="164" y="80"/>
                      <a:pt x="164" y="80"/>
                    </a:cubicBezTo>
                    <a:cubicBezTo>
                      <a:pt x="163" y="80"/>
                      <a:pt x="163" y="80"/>
                      <a:pt x="163" y="80"/>
                    </a:cubicBezTo>
                    <a:cubicBezTo>
                      <a:pt x="158" y="78"/>
                      <a:pt x="153" y="76"/>
                      <a:pt x="147" y="76"/>
                    </a:cubicBezTo>
                    <a:cubicBezTo>
                      <a:pt x="126" y="76"/>
                      <a:pt x="108" y="95"/>
                      <a:pt x="108" y="118"/>
                    </a:cubicBezTo>
                    <a:cubicBezTo>
                      <a:pt x="108" y="118"/>
                      <a:pt x="108" y="118"/>
                      <a:pt x="108" y="118"/>
                    </a:cubicBezTo>
                    <a:cubicBezTo>
                      <a:pt x="108" y="124"/>
                      <a:pt x="110" y="130"/>
                      <a:pt x="112" y="135"/>
                    </a:cubicBezTo>
                    <a:lnTo>
                      <a:pt x="92" y="156"/>
                    </a:lnTo>
                    <a:close/>
                    <a:moveTo>
                      <a:pt x="148" y="154"/>
                    </a:moveTo>
                    <a:cubicBezTo>
                      <a:pt x="139" y="154"/>
                      <a:pt x="130" y="151"/>
                      <a:pt x="123" y="144"/>
                    </a:cubicBezTo>
                    <a:cubicBezTo>
                      <a:pt x="117" y="137"/>
                      <a:pt x="113" y="128"/>
                      <a:pt x="113" y="118"/>
                    </a:cubicBezTo>
                    <a:cubicBezTo>
                      <a:pt x="113" y="98"/>
                      <a:pt x="128" y="81"/>
                      <a:pt x="147" y="81"/>
                    </a:cubicBezTo>
                    <a:cubicBezTo>
                      <a:pt x="156" y="81"/>
                      <a:pt x="164" y="85"/>
                      <a:pt x="170" y="91"/>
                    </a:cubicBezTo>
                    <a:cubicBezTo>
                      <a:pt x="177" y="98"/>
                      <a:pt x="181" y="107"/>
                      <a:pt x="181" y="117"/>
                    </a:cubicBezTo>
                    <a:cubicBezTo>
                      <a:pt x="182" y="138"/>
                      <a:pt x="166" y="154"/>
                      <a:pt x="148"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a:extLst>
                  <a:ext uri="{FF2B5EF4-FFF2-40B4-BE49-F238E27FC236}">
                    <a16:creationId xmlns:a16="http://schemas.microsoft.com/office/drawing/2014/main" id="{479FD676-A038-45F8-B2DC-BB386959CB6C}"/>
                  </a:ext>
                </a:extLst>
              </p:cNvPr>
              <p:cNvSpPr>
                <a:spLocks noEditPoints="1"/>
              </p:cNvSpPr>
              <p:nvPr/>
            </p:nvSpPr>
            <p:spPr bwMode="auto">
              <a:xfrm>
                <a:off x="7851776" y="2203450"/>
                <a:ext cx="214313" cy="227013"/>
              </a:xfrm>
              <a:custGeom>
                <a:avLst/>
                <a:gdLst>
                  <a:gd name="T0" fmla="*/ 92 w 135"/>
                  <a:gd name="T1" fmla="*/ 0 h 143"/>
                  <a:gd name="T2" fmla="*/ 42 w 135"/>
                  <a:gd name="T3" fmla="*/ 0 h 143"/>
                  <a:gd name="T4" fmla="*/ 42 w 135"/>
                  <a:gd name="T5" fmla="*/ 46 h 143"/>
                  <a:gd name="T6" fmla="*/ 0 w 135"/>
                  <a:gd name="T7" fmla="*/ 46 h 143"/>
                  <a:gd name="T8" fmla="*/ 0 w 135"/>
                  <a:gd name="T9" fmla="*/ 96 h 143"/>
                  <a:gd name="T10" fmla="*/ 42 w 135"/>
                  <a:gd name="T11" fmla="*/ 96 h 143"/>
                  <a:gd name="T12" fmla="*/ 42 w 135"/>
                  <a:gd name="T13" fmla="*/ 143 h 143"/>
                  <a:gd name="T14" fmla="*/ 92 w 135"/>
                  <a:gd name="T15" fmla="*/ 143 h 143"/>
                  <a:gd name="T16" fmla="*/ 92 w 135"/>
                  <a:gd name="T17" fmla="*/ 96 h 143"/>
                  <a:gd name="T18" fmla="*/ 135 w 135"/>
                  <a:gd name="T19" fmla="*/ 96 h 143"/>
                  <a:gd name="T20" fmla="*/ 135 w 135"/>
                  <a:gd name="T21" fmla="*/ 46 h 143"/>
                  <a:gd name="T22" fmla="*/ 92 w 135"/>
                  <a:gd name="T23" fmla="*/ 46 h 143"/>
                  <a:gd name="T24" fmla="*/ 92 w 135"/>
                  <a:gd name="T25" fmla="*/ 0 h 143"/>
                  <a:gd name="T26" fmla="*/ 104 w 135"/>
                  <a:gd name="T27" fmla="*/ 57 h 143"/>
                  <a:gd name="T28" fmla="*/ 123 w 135"/>
                  <a:gd name="T29" fmla="*/ 57 h 143"/>
                  <a:gd name="T30" fmla="*/ 123 w 135"/>
                  <a:gd name="T31" fmla="*/ 86 h 143"/>
                  <a:gd name="T32" fmla="*/ 104 w 135"/>
                  <a:gd name="T33" fmla="*/ 86 h 143"/>
                  <a:gd name="T34" fmla="*/ 80 w 135"/>
                  <a:gd name="T35" fmla="*/ 86 h 143"/>
                  <a:gd name="T36" fmla="*/ 80 w 135"/>
                  <a:gd name="T37" fmla="*/ 131 h 143"/>
                  <a:gd name="T38" fmla="*/ 54 w 135"/>
                  <a:gd name="T39" fmla="*/ 131 h 143"/>
                  <a:gd name="T40" fmla="*/ 54 w 135"/>
                  <a:gd name="T41" fmla="*/ 86 h 143"/>
                  <a:gd name="T42" fmla="*/ 33 w 135"/>
                  <a:gd name="T43" fmla="*/ 86 h 143"/>
                  <a:gd name="T44" fmla="*/ 12 w 135"/>
                  <a:gd name="T45" fmla="*/ 86 h 143"/>
                  <a:gd name="T46" fmla="*/ 12 w 135"/>
                  <a:gd name="T47" fmla="*/ 57 h 143"/>
                  <a:gd name="T48" fmla="*/ 33 w 135"/>
                  <a:gd name="T49" fmla="*/ 57 h 143"/>
                  <a:gd name="T50" fmla="*/ 54 w 135"/>
                  <a:gd name="T51" fmla="*/ 57 h 143"/>
                  <a:gd name="T52" fmla="*/ 54 w 135"/>
                  <a:gd name="T53" fmla="*/ 12 h 143"/>
                  <a:gd name="T54" fmla="*/ 80 w 135"/>
                  <a:gd name="T55" fmla="*/ 12 h 143"/>
                  <a:gd name="T56" fmla="*/ 80 w 135"/>
                  <a:gd name="T57" fmla="*/ 57 h 143"/>
                  <a:gd name="T58" fmla="*/ 104 w 135"/>
                  <a:gd name="T59" fmla="*/ 5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 h="143">
                    <a:moveTo>
                      <a:pt x="92" y="0"/>
                    </a:moveTo>
                    <a:lnTo>
                      <a:pt x="42" y="0"/>
                    </a:lnTo>
                    <a:lnTo>
                      <a:pt x="42" y="46"/>
                    </a:lnTo>
                    <a:lnTo>
                      <a:pt x="0" y="46"/>
                    </a:lnTo>
                    <a:lnTo>
                      <a:pt x="0" y="96"/>
                    </a:lnTo>
                    <a:lnTo>
                      <a:pt x="42" y="96"/>
                    </a:lnTo>
                    <a:lnTo>
                      <a:pt x="42" y="143"/>
                    </a:lnTo>
                    <a:lnTo>
                      <a:pt x="92" y="143"/>
                    </a:lnTo>
                    <a:lnTo>
                      <a:pt x="92" y="96"/>
                    </a:lnTo>
                    <a:lnTo>
                      <a:pt x="135" y="96"/>
                    </a:lnTo>
                    <a:lnTo>
                      <a:pt x="135" y="46"/>
                    </a:lnTo>
                    <a:lnTo>
                      <a:pt x="92" y="46"/>
                    </a:lnTo>
                    <a:lnTo>
                      <a:pt x="92" y="0"/>
                    </a:lnTo>
                    <a:close/>
                    <a:moveTo>
                      <a:pt x="104" y="57"/>
                    </a:moveTo>
                    <a:lnTo>
                      <a:pt x="123" y="57"/>
                    </a:lnTo>
                    <a:lnTo>
                      <a:pt x="123" y="86"/>
                    </a:lnTo>
                    <a:lnTo>
                      <a:pt x="104" y="86"/>
                    </a:lnTo>
                    <a:lnTo>
                      <a:pt x="80" y="86"/>
                    </a:lnTo>
                    <a:lnTo>
                      <a:pt x="80" y="131"/>
                    </a:lnTo>
                    <a:lnTo>
                      <a:pt x="54" y="131"/>
                    </a:lnTo>
                    <a:lnTo>
                      <a:pt x="54" y="86"/>
                    </a:lnTo>
                    <a:lnTo>
                      <a:pt x="33" y="86"/>
                    </a:lnTo>
                    <a:lnTo>
                      <a:pt x="12" y="86"/>
                    </a:lnTo>
                    <a:lnTo>
                      <a:pt x="12" y="57"/>
                    </a:lnTo>
                    <a:lnTo>
                      <a:pt x="33" y="57"/>
                    </a:lnTo>
                    <a:lnTo>
                      <a:pt x="54" y="57"/>
                    </a:lnTo>
                    <a:lnTo>
                      <a:pt x="54" y="12"/>
                    </a:lnTo>
                    <a:lnTo>
                      <a:pt x="80" y="12"/>
                    </a:lnTo>
                    <a:lnTo>
                      <a:pt x="80" y="57"/>
                    </a:lnTo>
                    <a:lnTo>
                      <a:pt x="10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43C98E4E-20A1-44B6-8E29-EC930B236C6E}"/>
              </a:ext>
            </a:extLst>
          </p:cNvPr>
          <p:cNvGrpSpPr/>
          <p:nvPr/>
        </p:nvGrpSpPr>
        <p:grpSpPr>
          <a:xfrm>
            <a:off x="6095685" y="4037195"/>
            <a:ext cx="791236" cy="757690"/>
            <a:chOff x="6374337" y="4661213"/>
            <a:chExt cx="1315295" cy="1327586"/>
          </a:xfrm>
        </p:grpSpPr>
        <p:sp>
          <p:nvSpPr>
            <p:cNvPr id="174" name="Freeform 54">
              <a:extLst>
                <a:ext uri="{FF2B5EF4-FFF2-40B4-BE49-F238E27FC236}">
                  <a16:creationId xmlns:a16="http://schemas.microsoft.com/office/drawing/2014/main" id="{B61B5FFC-86C7-4145-8659-88ECA9810518}"/>
                </a:ext>
              </a:extLst>
            </p:cNvPr>
            <p:cNvSpPr>
              <a:spLocks/>
            </p:cNvSpPr>
            <p:nvPr/>
          </p:nvSpPr>
          <p:spPr bwMode="auto">
            <a:xfrm>
              <a:off x="6374337" y="4661213"/>
              <a:ext cx="1315295" cy="1327586"/>
            </a:xfrm>
            <a:custGeom>
              <a:avLst/>
              <a:gdLst>
                <a:gd name="T0" fmla="*/ 15 w 216"/>
                <a:gd name="T1" fmla="*/ 81 h 216"/>
                <a:gd name="T2" fmla="*/ 81 w 216"/>
                <a:gd name="T3" fmla="*/ 15 h 216"/>
                <a:gd name="T4" fmla="*/ 135 w 216"/>
                <a:gd name="T5" fmla="*/ 15 h 216"/>
                <a:gd name="T6" fmla="*/ 201 w 216"/>
                <a:gd name="T7" fmla="*/ 81 h 216"/>
                <a:gd name="T8" fmla="*/ 201 w 216"/>
                <a:gd name="T9" fmla="*/ 135 h 216"/>
                <a:gd name="T10" fmla="*/ 135 w 216"/>
                <a:gd name="T11" fmla="*/ 201 h 216"/>
                <a:gd name="T12" fmla="*/ 81 w 216"/>
                <a:gd name="T13" fmla="*/ 201 h 216"/>
                <a:gd name="T14" fmla="*/ 15 w 216"/>
                <a:gd name="T15" fmla="*/ 135 h 216"/>
                <a:gd name="T16" fmla="*/ 15 w 216"/>
                <a:gd name="T17"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5" y="81"/>
                  </a:moveTo>
                  <a:cubicBezTo>
                    <a:pt x="81" y="15"/>
                    <a:pt x="81" y="15"/>
                    <a:pt x="81" y="15"/>
                  </a:cubicBezTo>
                  <a:cubicBezTo>
                    <a:pt x="96" y="0"/>
                    <a:pt x="120" y="0"/>
                    <a:pt x="135" y="15"/>
                  </a:cubicBezTo>
                  <a:cubicBezTo>
                    <a:pt x="201" y="81"/>
                    <a:pt x="201" y="81"/>
                    <a:pt x="201" y="81"/>
                  </a:cubicBezTo>
                  <a:cubicBezTo>
                    <a:pt x="216" y="96"/>
                    <a:pt x="216" y="120"/>
                    <a:pt x="201" y="135"/>
                  </a:cubicBezTo>
                  <a:cubicBezTo>
                    <a:pt x="135" y="201"/>
                    <a:pt x="135" y="201"/>
                    <a:pt x="135" y="201"/>
                  </a:cubicBezTo>
                  <a:cubicBezTo>
                    <a:pt x="120" y="216"/>
                    <a:pt x="96" y="216"/>
                    <a:pt x="81" y="201"/>
                  </a:cubicBezTo>
                  <a:cubicBezTo>
                    <a:pt x="15" y="135"/>
                    <a:pt x="15" y="135"/>
                    <a:pt x="15" y="135"/>
                  </a:cubicBezTo>
                  <a:cubicBezTo>
                    <a:pt x="0" y="120"/>
                    <a:pt x="0" y="96"/>
                    <a:pt x="15" y="81"/>
                  </a:cubicBezTo>
                  <a:close/>
                </a:path>
              </a:pathLst>
            </a:custGeom>
            <a:solidFill>
              <a:schemeClr val="accent3"/>
            </a:solidFill>
            <a:ln w="50800">
              <a:noFill/>
            </a:ln>
            <a:effectLst/>
          </p:spPr>
          <p:txBody>
            <a:bodyPr vert="horz" wrap="square" lIns="91440" tIns="45720" rIns="91440" bIns="45720" numCol="1" anchor="t" anchorCtr="0" compatLnSpc="1">
              <a:prstTxWarp prst="textNoShape">
                <a:avLst/>
              </a:prstTxWarp>
            </a:bodyPr>
            <a:lstStyle/>
            <a:p>
              <a:endParaRPr lang="en-US"/>
            </a:p>
          </p:txBody>
        </p:sp>
        <p:sp>
          <p:nvSpPr>
            <p:cNvPr id="29" name="Freeform 15">
              <a:extLst>
                <a:ext uri="{FF2B5EF4-FFF2-40B4-BE49-F238E27FC236}">
                  <a16:creationId xmlns:a16="http://schemas.microsoft.com/office/drawing/2014/main" id="{62F062A2-E377-401C-BFA1-208F1DF26BA0}"/>
                </a:ext>
              </a:extLst>
            </p:cNvPr>
            <p:cNvSpPr>
              <a:spLocks noEditPoints="1"/>
            </p:cNvSpPr>
            <p:nvPr/>
          </p:nvSpPr>
          <p:spPr bwMode="auto">
            <a:xfrm>
              <a:off x="6677493" y="5053509"/>
              <a:ext cx="708978" cy="586740"/>
            </a:xfrm>
            <a:custGeom>
              <a:avLst/>
              <a:gdLst>
                <a:gd name="T0" fmla="*/ 87 w 171"/>
                <a:gd name="T1" fmla="*/ 19 h 141"/>
                <a:gd name="T2" fmla="*/ 56 w 171"/>
                <a:gd name="T3" fmla="*/ 21 h 141"/>
                <a:gd name="T4" fmla="*/ 16 w 171"/>
                <a:gd name="T5" fmla="*/ 66 h 141"/>
                <a:gd name="T6" fmla="*/ 41 w 171"/>
                <a:gd name="T7" fmla="*/ 106 h 141"/>
                <a:gd name="T8" fmla="*/ 55 w 171"/>
                <a:gd name="T9" fmla="*/ 122 h 141"/>
                <a:gd name="T10" fmla="*/ 88 w 171"/>
                <a:gd name="T11" fmla="*/ 138 h 141"/>
                <a:gd name="T12" fmla="*/ 116 w 171"/>
                <a:gd name="T13" fmla="*/ 130 h 141"/>
                <a:gd name="T14" fmla="*/ 129 w 171"/>
                <a:gd name="T15" fmla="*/ 111 h 141"/>
                <a:gd name="T16" fmla="*/ 140 w 171"/>
                <a:gd name="T17" fmla="*/ 88 h 141"/>
                <a:gd name="T18" fmla="*/ 171 w 171"/>
                <a:gd name="T19" fmla="*/ 42 h 141"/>
                <a:gd name="T20" fmla="*/ 34 w 171"/>
                <a:gd name="T21" fmla="*/ 90 h 141"/>
                <a:gd name="T22" fmla="*/ 23 w 171"/>
                <a:gd name="T23" fmla="*/ 65 h 141"/>
                <a:gd name="T24" fmla="*/ 52 w 171"/>
                <a:gd name="T25" fmla="*/ 25 h 141"/>
                <a:gd name="T26" fmla="*/ 58 w 171"/>
                <a:gd name="T27" fmla="*/ 26 h 141"/>
                <a:gd name="T28" fmla="*/ 97 w 171"/>
                <a:gd name="T29" fmla="*/ 43 h 141"/>
                <a:gd name="T30" fmla="*/ 96 w 171"/>
                <a:gd name="T31" fmla="*/ 50 h 141"/>
                <a:gd name="T32" fmla="*/ 70 w 171"/>
                <a:gd name="T33" fmla="*/ 37 h 141"/>
                <a:gd name="T34" fmla="*/ 71 w 171"/>
                <a:gd name="T35" fmla="*/ 49 h 141"/>
                <a:gd name="T36" fmla="*/ 38 w 171"/>
                <a:gd name="T37" fmla="*/ 83 h 141"/>
                <a:gd name="T38" fmla="*/ 81 w 171"/>
                <a:gd name="T39" fmla="*/ 135 h 141"/>
                <a:gd name="T40" fmla="*/ 79 w 171"/>
                <a:gd name="T41" fmla="*/ 125 h 141"/>
                <a:gd name="T42" fmla="*/ 85 w 171"/>
                <a:gd name="T43" fmla="*/ 133 h 141"/>
                <a:gd name="T44" fmla="*/ 98 w 171"/>
                <a:gd name="T45" fmla="*/ 129 h 141"/>
                <a:gd name="T46" fmla="*/ 107 w 171"/>
                <a:gd name="T47" fmla="*/ 122 h 141"/>
                <a:gd name="T48" fmla="*/ 115 w 171"/>
                <a:gd name="T49" fmla="*/ 122 h 141"/>
                <a:gd name="T50" fmla="*/ 123 w 171"/>
                <a:gd name="T51" fmla="*/ 114 h 141"/>
                <a:gd name="T52" fmla="*/ 124 w 171"/>
                <a:gd name="T53" fmla="*/ 106 h 141"/>
                <a:gd name="T54" fmla="*/ 132 w 171"/>
                <a:gd name="T55" fmla="*/ 103 h 141"/>
                <a:gd name="T56" fmla="*/ 148 w 171"/>
                <a:gd name="T57" fmla="*/ 60 h 141"/>
                <a:gd name="T58" fmla="*/ 117 w 171"/>
                <a:gd name="T59" fmla="*/ 102 h 141"/>
                <a:gd name="T60" fmla="*/ 86 w 171"/>
                <a:gd name="T61" fmla="*/ 125 h 141"/>
                <a:gd name="T62" fmla="*/ 98 w 171"/>
                <a:gd name="T63" fmla="*/ 105 h 141"/>
                <a:gd name="T64" fmla="*/ 99 w 171"/>
                <a:gd name="T65" fmla="*/ 96 h 141"/>
                <a:gd name="T66" fmla="*/ 63 w 171"/>
                <a:gd name="T67" fmla="*/ 123 h 141"/>
                <a:gd name="T68" fmla="*/ 93 w 171"/>
                <a:gd name="T69" fmla="*/ 85 h 141"/>
                <a:gd name="T70" fmla="*/ 56 w 171"/>
                <a:gd name="T71" fmla="*/ 114 h 141"/>
                <a:gd name="T72" fmla="*/ 79 w 171"/>
                <a:gd name="T73" fmla="*/ 76 h 141"/>
                <a:gd name="T74" fmla="*/ 51 w 171"/>
                <a:gd name="T75" fmla="*/ 95 h 141"/>
                <a:gd name="T76" fmla="*/ 42 w 171"/>
                <a:gd name="T77" fmla="*/ 88 h 141"/>
                <a:gd name="T78" fmla="*/ 93 w 171"/>
                <a:gd name="T79" fmla="*/ 57 h 141"/>
                <a:gd name="T80" fmla="*/ 103 w 171"/>
                <a:gd name="T81" fmla="*/ 46 h 141"/>
                <a:gd name="T82" fmla="*/ 89 w 171"/>
                <a:gd name="T83" fmla="*/ 28 h 141"/>
                <a:gd name="T84" fmla="*/ 103 w 171"/>
                <a:gd name="T85" fmla="*/ 17 h 141"/>
                <a:gd name="T86" fmla="*/ 130 w 171"/>
                <a:gd name="T87" fmla="*/ 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141">
                  <a:moveTo>
                    <a:pt x="114" y="14"/>
                  </a:moveTo>
                  <a:cubicBezTo>
                    <a:pt x="113" y="14"/>
                    <a:pt x="113" y="14"/>
                    <a:pt x="112" y="14"/>
                  </a:cubicBezTo>
                  <a:cubicBezTo>
                    <a:pt x="107" y="12"/>
                    <a:pt x="98" y="10"/>
                    <a:pt x="87" y="19"/>
                  </a:cubicBezTo>
                  <a:cubicBezTo>
                    <a:pt x="86" y="19"/>
                    <a:pt x="86" y="19"/>
                    <a:pt x="86" y="19"/>
                  </a:cubicBezTo>
                  <a:cubicBezTo>
                    <a:pt x="83" y="22"/>
                    <a:pt x="83" y="22"/>
                    <a:pt x="83" y="22"/>
                  </a:cubicBezTo>
                  <a:cubicBezTo>
                    <a:pt x="70" y="13"/>
                    <a:pt x="59" y="19"/>
                    <a:pt x="56" y="21"/>
                  </a:cubicBezTo>
                  <a:cubicBezTo>
                    <a:pt x="43" y="8"/>
                    <a:pt x="43" y="8"/>
                    <a:pt x="43" y="8"/>
                  </a:cubicBezTo>
                  <a:cubicBezTo>
                    <a:pt x="0" y="50"/>
                    <a:pt x="0" y="50"/>
                    <a:pt x="0" y="50"/>
                  </a:cubicBezTo>
                  <a:cubicBezTo>
                    <a:pt x="16" y="66"/>
                    <a:pt x="16" y="66"/>
                    <a:pt x="16" y="66"/>
                  </a:cubicBezTo>
                  <a:cubicBezTo>
                    <a:pt x="17" y="73"/>
                    <a:pt x="19" y="80"/>
                    <a:pt x="24" y="87"/>
                  </a:cubicBezTo>
                  <a:cubicBezTo>
                    <a:pt x="26" y="91"/>
                    <a:pt x="28" y="93"/>
                    <a:pt x="31" y="96"/>
                  </a:cubicBezTo>
                  <a:cubicBezTo>
                    <a:pt x="34" y="99"/>
                    <a:pt x="38" y="103"/>
                    <a:pt x="41" y="106"/>
                  </a:cubicBezTo>
                  <a:cubicBezTo>
                    <a:pt x="37" y="111"/>
                    <a:pt x="39" y="115"/>
                    <a:pt x="43" y="119"/>
                  </a:cubicBezTo>
                  <a:cubicBezTo>
                    <a:pt x="47" y="123"/>
                    <a:pt x="50" y="124"/>
                    <a:pt x="55" y="122"/>
                  </a:cubicBezTo>
                  <a:cubicBezTo>
                    <a:pt x="55" y="122"/>
                    <a:pt x="55" y="122"/>
                    <a:pt x="55" y="122"/>
                  </a:cubicBezTo>
                  <a:cubicBezTo>
                    <a:pt x="59" y="128"/>
                    <a:pt x="63" y="131"/>
                    <a:pt x="66" y="131"/>
                  </a:cubicBezTo>
                  <a:cubicBezTo>
                    <a:pt x="68" y="133"/>
                    <a:pt x="70" y="134"/>
                    <a:pt x="71" y="136"/>
                  </a:cubicBezTo>
                  <a:cubicBezTo>
                    <a:pt x="76" y="140"/>
                    <a:pt x="83" y="141"/>
                    <a:pt x="88" y="138"/>
                  </a:cubicBezTo>
                  <a:cubicBezTo>
                    <a:pt x="91" y="137"/>
                    <a:pt x="91" y="135"/>
                    <a:pt x="93" y="133"/>
                  </a:cubicBezTo>
                  <a:cubicBezTo>
                    <a:pt x="102" y="141"/>
                    <a:pt x="108" y="141"/>
                    <a:pt x="116" y="130"/>
                  </a:cubicBezTo>
                  <a:cubicBezTo>
                    <a:pt x="116" y="130"/>
                    <a:pt x="116" y="130"/>
                    <a:pt x="116" y="130"/>
                  </a:cubicBezTo>
                  <a:cubicBezTo>
                    <a:pt x="121" y="132"/>
                    <a:pt x="125" y="131"/>
                    <a:pt x="129" y="127"/>
                  </a:cubicBezTo>
                  <a:cubicBezTo>
                    <a:pt x="133" y="123"/>
                    <a:pt x="134" y="119"/>
                    <a:pt x="130" y="113"/>
                  </a:cubicBezTo>
                  <a:cubicBezTo>
                    <a:pt x="130" y="113"/>
                    <a:pt x="128" y="111"/>
                    <a:pt x="129" y="111"/>
                  </a:cubicBezTo>
                  <a:cubicBezTo>
                    <a:pt x="132" y="112"/>
                    <a:pt x="134" y="110"/>
                    <a:pt x="136" y="108"/>
                  </a:cubicBezTo>
                  <a:cubicBezTo>
                    <a:pt x="139" y="103"/>
                    <a:pt x="139" y="98"/>
                    <a:pt x="135" y="93"/>
                  </a:cubicBezTo>
                  <a:cubicBezTo>
                    <a:pt x="137" y="91"/>
                    <a:pt x="139" y="90"/>
                    <a:pt x="140" y="88"/>
                  </a:cubicBezTo>
                  <a:cubicBezTo>
                    <a:pt x="143" y="85"/>
                    <a:pt x="145" y="83"/>
                    <a:pt x="147" y="80"/>
                  </a:cubicBezTo>
                  <a:cubicBezTo>
                    <a:pt x="152" y="72"/>
                    <a:pt x="155" y="65"/>
                    <a:pt x="155" y="58"/>
                  </a:cubicBezTo>
                  <a:cubicBezTo>
                    <a:pt x="171" y="42"/>
                    <a:pt x="171" y="42"/>
                    <a:pt x="171" y="42"/>
                  </a:cubicBezTo>
                  <a:cubicBezTo>
                    <a:pt x="129" y="0"/>
                    <a:pt x="129" y="0"/>
                    <a:pt x="129" y="0"/>
                  </a:cubicBezTo>
                  <a:lnTo>
                    <a:pt x="114" y="14"/>
                  </a:lnTo>
                  <a:close/>
                  <a:moveTo>
                    <a:pt x="34" y="90"/>
                  </a:moveTo>
                  <a:cubicBezTo>
                    <a:pt x="29" y="85"/>
                    <a:pt x="25" y="79"/>
                    <a:pt x="24" y="73"/>
                  </a:cubicBezTo>
                  <a:cubicBezTo>
                    <a:pt x="23" y="71"/>
                    <a:pt x="23" y="70"/>
                    <a:pt x="23" y="68"/>
                  </a:cubicBezTo>
                  <a:cubicBezTo>
                    <a:pt x="23" y="67"/>
                    <a:pt x="23" y="66"/>
                    <a:pt x="23" y="65"/>
                  </a:cubicBezTo>
                  <a:cubicBezTo>
                    <a:pt x="6" y="48"/>
                    <a:pt x="6" y="48"/>
                    <a:pt x="6" y="48"/>
                  </a:cubicBezTo>
                  <a:cubicBezTo>
                    <a:pt x="41" y="14"/>
                    <a:pt x="41" y="14"/>
                    <a:pt x="41" y="14"/>
                  </a:cubicBezTo>
                  <a:cubicBezTo>
                    <a:pt x="52" y="25"/>
                    <a:pt x="52" y="25"/>
                    <a:pt x="52" y="25"/>
                  </a:cubicBezTo>
                  <a:cubicBezTo>
                    <a:pt x="53" y="25"/>
                    <a:pt x="53" y="25"/>
                    <a:pt x="53" y="25"/>
                  </a:cubicBezTo>
                  <a:cubicBezTo>
                    <a:pt x="53" y="26"/>
                    <a:pt x="53" y="26"/>
                    <a:pt x="53" y="26"/>
                  </a:cubicBezTo>
                  <a:cubicBezTo>
                    <a:pt x="58" y="26"/>
                    <a:pt x="58" y="26"/>
                    <a:pt x="58" y="26"/>
                  </a:cubicBezTo>
                  <a:cubicBezTo>
                    <a:pt x="59" y="25"/>
                    <a:pt x="59" y="25"/>
                    <a:pt x="59" y="25"/>
                  </a:cubicBezTo>
                  <a:cubicBezTo>
                    <a:pt x="61" y="24"/>
                    <a:pt x="70" y="19"/>
                    <a:pt x="82" y="28"/>
                  </a:cubicBezTo>
                  <a:cubicBezTo>
                    <a:pt x="97" y="43"/>
                    <a:pt x="97" y="43"/>
                    <a:pt x="97" y="43"/>
                  </a:cubicBezTo>
                  <a:cubicBezTo>
                    <a:pt x="98" y="44"/>
                    <a:pt x="98" y="45"/>
                    <a:pt x="98" y="46"/>
                  </a:cubicBezTo>
                  <a:cubicBezTo>
                    <a:pt x="98" y="48"/>
                    <a:pt x="98" y="49"/>
                    <a:pt x="97" y="49"/>
                  </a:cubicBezTo>
                  <a:cubicBezTo>
                    <a:pt x="96" y="50"/>
                    <a:pt x="96" y="50"/>
                    <a:pt x="96" y="50"/>
                  </a:cubicBezTo>
                  <a:cubicBezTo>
                    <a:pt x="94" y="52"/>
                    <a:pt x="92" y="52"/>
                    <a:pt x="90" y="50"/>
                  </a:cubicBezTo>
                  <a:cubicBezTo>
                    <a:pt x="74" y="34"/>
                    <a:pt x="74" y="34"/>
                    <a:pt x="74" y="34"/>
                  </a:cubicBezTo>
                  <a:cubicBezTo>
                    <a:pt x="70" y="37"/>
                    <a:pt x="70" y="37"/>
                    <a:pt x="70" y="37"/>
                  </a:cubicBezTo>
                  <a:cubicBezTo>
                    <a:pt x="75" y="42"/>
                    <a:pt x="75" y="42"/>
                    <a:pt x="75" y="42"/>
                  </a:cubicBezTo>
                  <a:cubicBezTo>
                    <a:pt x="77" y="44"/>
                    <a:pt x="77" y="44"/>
                    <a:pt x="77" y="44"/>
                  </a:cubicBezTo>
                  <a:cubicBezTo>
                    <a:pt x="75" y="46"/>
                    <a:pt x="73" y="48"/>
                    <a:pt x="71" y="49"/>
                  </a:cubicBezTo>
                  <a:cubicBezTo>
                    <a:pt x="71" y="50"/>
                    <a:pt x="70" y="50"/>
                    <a:pt x="70" y="51"/>
                  </a:cubicBezTo>
                  <a:cubicBezTo>
                    <a:pt x="70" y="51"/>
                    <a:pt x="70" y="51"/>
                    <a:pt x="70" y="51"/>
                  </a:cubicBezTo>
                  <a:cubicBezTo>
                    <a:pt x="59" y="62"/>
                    <a:pt x="48" y="73"/>
                    <a:pt x="38" y="83"/>
                  </a:cubicBezTo>
                  <a:cubicBezTo>
                    <a:pt x="36" y="86"/>
                    <a:pt x="34" y="88"/>
                    <a:pt x="34" y="90"/>
                  </a:cubicBezTo>
                  <a:close/>
                  <a:moveTo>
                    <a:pt x="85" y="133"/>
                  </a:moveTo>
                  <a:cubicBezTo>
                    <a:pt x="84" y="134"/>
                    <a:pt x="83" y="135"/>
                    <a:pt x="81" y="135"/>
                  </a:cubicBezTo>
                  <a:cubicBezTo>
                    <a:pt x="78" y="135"/>
                    <a:pt x="77" y="133"/>
                    <a:pt x="75" y="132"/>
                  </a:cubicBezTo>
                  <a:cubicBezTo>
                    <a:pt x="75" y="131"/>
                    <a:pt x="74" y="130"/>
                    <a:pt x="73" y="129"/>
                  </a:cubicBezTo>
                  <a:cubicBezTo>
                    <a:pt x="75" y="128"/>
                    <a:pt x="77" y="127"/>
                    <a:pt x="79" y="125"/>
                  </a:cubicBezTo>
                  <a:cubicBezTo>
                    <a:pt x="80" y="127"/>
                    <a:pt x="80" y="129"/>
                    <a:pt x="83" y="130"/>
                  </a:cubicBezTo>
                  <a:cubicBezTo>
                    <a:pt x="84" y="131"/>
                    <a:pt x="85" y="131"/>
                    <a:pt x="86" y="131"/>
                  </a:cubicBezTo>
                  <a:cubicBezTo>
                    <a:pt x="86" y="132"/>
                    <a:pt x="86" y="133"/>
                    <a:pt x="85" y="133"/>
                  </a:cubicBezTo>
                  <a:close/>
                  <a:moveTo>
                    <a:pt x="108" y="131"/>
                  </a:moveTo>
                  <a:cubicBezTo>
                    <a:pt x="106" y="134"/>
                    <a:pt x="103" y="134"/>
                    <a:pt x="100" y="131"/>
                  </a:cubicBezTo>
                  <a:cubicBezTo>
                    <a:pt x="99" y="130"/>
                    <a:pt x="98" y="130"/>
                    <a:pt x="98" y="129"/>
                  </a:cubicBezTo>
                  <a:cubicBezTo>
                    <a:pt x="99" y="129"/>
                    <a:pt x="99" y="128"/>
                    <a:pt x="100" y="128"/>
                  </a:cubicBezTo>
                  <a:cubicBezTo>
                    <a:pt x="102" y="126"/>
                    <a:pt x="104" y="124"/>
                    <a:pt x="106" y="122"/>
                  </a:cubicBezTo>
                  <a:cubicBezTo>
                    <a:pt x="106" y="122"/>
                    <a:pt x="106" y="122"/>
                    <a:pt x="107" y="122"/>
                  </a:cubicBezTo>
                  <a:cubicBezTo>
                    <a:pt x="110" y="126"/>
                    <a:pt x="110" y="128"/>
                    <a:pt x="108" y="131"/>
                  </a:cubicBezTo>
                  <a:close/>
                  <a:moveTo>
                    <a:pt x="125" y="122"/>
                  </a:moveTo>
                  <a:cubicBezTo>
                    <a:pt x="122" y="126"/>
                    <a:pt x="119" y="126"/>
                    <a:pt x="115" y="122"/>
                  </a:cubicBezTo>
                  <a:cubicBezTo>
                    <a:pt x="114" y="121"/>
                    <a:pt x="112" y="119"/>
                    <a:pt x="110" y="118"/>
                  </a:cubicBezTo>
                  <a:cubicBezTo>
                    <a:pt x="113" y="115"/>
                    <a:pt x="116" y="112"/>
                    <a:pt x="119" y="110"/>
                  </a:cubicBezTo>
                  <a:cubicBezTo>
                    <a:pt x="120" y="111"/>
                    <a:pt x="122" y="113"/>
                    <a:pt x="123" y="114"/>
                  </a:cubicBezTo>
                  <a:cubicBezTo>
                    <a:pt x="126" y="117"/>
                    <a:pt x="127" y="120"/>
                    <a:pt x="125" y="122"/>
                  </a:cubicBezTo>
                  <a:close/>
                  <a:moveTo>
                    <a:pt x="132" y="103"/>
                  </a:moveTo>
                  <a:cubicBezTo>
                    <a:pt x="130" y="106"/>
                    <a:pt x="127" y="107"/>
                    <a:pt x="124" y="106"/>
                  </a:cubicBezTo>
                  <a:cubicBezTo>
                    <a:pt x="123" y="106"/>
                    <a:pt x="123" y="105"/>
                    <a:pt x="123" y="105"/>
                  </a:cubicBezTo>
                  <a:cubicBezTo>
                    <a:pt x="126" y="103"/>
                    <a:pt x="128" y="100"/>
                    <a:pt x="131" y="97"/>
                  </a:cubicBezTo>
                  <a:cubicBezTo>
                    <a:pt x="132" y="99"/>
                    <a:pt x="132" y="101"/>
                    <a:pt x="132" y="103"/>
                  </a:cubicBezTo>
                  <a:close/>
                  <a:moveTo>
                    <a:pt x="165" y="40"/>
                  </a:moveTo>
                  <a:cubicBezTo>
                    <a:pt x="149" y="57"/>
                    <a:pt x="149" y="57"/>
                    <a:pt x="149" y="57"/>
                  </a:cubicBezTo>
                  <a:cubicBezTo>
                    <a:pt x="149" y="58"/>
                    <a:pt x="149" y="59"/>
                    <a:pt x="148" y="60"/>
                  </a:cubicBezTo>
                  <a:cubicBezTo>
                    <a:pt x="148" y="62"/>
                    <a:pt x="148" y="63"/>
                    <a:pt x="148" y="65"/>
                  </a:cubicBezTo>
                  <a:cubicBezTo>
                    <a:pt x="146" y="71"/>
                    <a:pt x="142" y="77"/>
                    <a:pt x="138" y="82"/>
                  </a:cubicBezTo>
                  <a:cubicBezTo>
                    <a:pt x="131" y="89"/>
                    <a:pt x="124" y="96"/>
                    <a:pt x="117" y="102"/>
                  </a:cubicBezTo>
                  <a:cubicBezTo>
                    <a:pt x="110" y="109"/>
                    <a:pt x="103" y="117"/>
                    <a:pt x="96" y="124"/>
                  </a:cubicBezTo>
                  <a:cubicBezTo>
                    <a:pt x="95" y="125"/>
                    <a:pt x="93" y="127"/>
                    <a:pt x="90" y="127"/>
                  </a:cubicBezTo>
                  <a:cubicBezTo>
                    <a:pt x="89" y="127"/>
                    <a:pt x="87" y="126"/>
                    <a:pt x="86" y="125"/>
                  </a:cubicBezTo>
                  <a:cubicBezTo>
                    <a:pt x="85" y="124"/>
                    <a:pt x="85" y="122"/>
                    <a:pt x="85" y="120"/>
                  </a:cubicBezTo>
                  <a:cubicBezTo>
                    <a:pt x="85" y="118"/>
                    <a:pt x="87" y="117"/>
                    <a:pt x="88" y="115"/>
                  </a:cubicBezTo>
                  <a:cubicBezTo>
                    <a:pt x="92" y="112"/>
                    <a:pt x="95" y="109"/>
                    <a:pt x="98" y="105"/>
                  </a:cubicBezTo>
                  <a:cubicBezTo>
                    <a:pt x="100" y="104"/>
                    <a:pt x="101" y="102"/>
                    <a:pt x="103" y="100"/>
                  </a:cubicBezTo>
                  <a:cubicBezTo>
                    <a:pt x="105" y="99"/>
                    <a:pt x="110" y="95"/>
                    <a:pt x="107" y="92"/>
                  </a:cubicBezTo>
                  <a:cubicBezTo>
                    <a:pt x="104" y="90"/>
                    <a:pt x="101" y="95"/>
                    <a:pt x="99" y="96"/>
                  </a:cubicBezTo>
                  <a:cubicBezTo>
                    <a:pt x="98" y="98"/>
                    <a:pt x="96" y="99"/>
                    <a:pt x="94" y="101"/>
                  </a:cubicBezTo>
                  <a:cubicBezTo>
                    <a:pt x="87" y="108"/>
                    <a:pt x="79" y="116"/>
                    <a:pt x="72" y="123"/>
                  </a:cubicBezTo>
                  <a:cubicBezTo>
                    <a:pt x="68" y="126"/>
                    <a:pt x="65" y="126"/>
                    <a:pt x="63" y="123"/>
                  </a:cubicBezTo>
                  <a:cubicBezTo>
                    <a:pt x="61" y="120"/>
                    <a:pt x="61" y="118"/>
                    <a:pt x="65" y="114"/>
                  </a:cubicBezTo>
                  <a:cubicBezTo>
                    <a:pt x="73" y="106"/>
                    <a:pt x="82" y="97"/>
                    <a:pt x="90" y="89"/>
                  </a:cubicBezTo>
                  <a:cubicBezTo>
                    <a:pt x="91" y="88"/>
                    <a:pt x="92" y="87"/>
                    <a:pt x="93" y="85"/>
                  </a:cubicBezTo>
                  <a:cubicBezTo>
                    <a:pt x="93" y="84"/>
                    <a:pt x="92" y="83"/>
                    <a:pt x="91" y="82"/>
                  </a:cubicBezTo>
                  <a:cubicBezTo>
                    <a:pt x="89" y="82"/>
                    <a:pt x="88" y="83"/>
                    <a:pt x="86" y="84"/>
                  </a:cubicBezTo>
                  <a:cubicBezTo>
                    <a:pt x="76" y="94"/>
                    <a:pt x="66" y="104"/>
                    <a:pt x="56" y="114"/>
                  </a:cubicBezTo>
                  <a:cubicBezTo>
                    <a:pt x="53" y="118"/>
                    <a:pt x="49" y="118"/>
                    <a:pt x="46" y="114"/>
                  </a:cubicBezTo>
                  <a:cubicBezTo>
                    <a:pt x="45" y="112"/>
                    <a:pt x="45" y="109"/>
                    <a:pt x="48" y="106"/>
                  </a:cubicBezTo>
                  <a:cubicBezTo>
                    <a:pt x="58" y="96"/>
                    <a:pt x="68" y="86"/>
                    <a:pt x="79" y="76"/>
                  </a:cubicBezTo>
                  <a:cubicBezTo>
                    <a:pt x="80" y="74"/>
                    <a:pt x="82" y="72"/>
                    <a:pt x="80" y="70"/>
                  </a:cubicBezTo>
                  <a:cubicBezTo>
                    <a:pt x="78" y="68"/>
                    <a:pt x="76" y="70"/>
                    <a:pt x="75" y="71"/>
                  </a:cubicBezTo>
                  <a:cubicBezTo>
                    <a:pt x="67" y="79"/>
                    <a:pt x="59" y="87"/>
                    <a:pt x="51" y="95"/>
                  </a:cubicBezTo>
                  <a:cubicBezTo>
                    <a:pt x="50" y="96"/>
                    <a:pt x="49" y="97"/>
                    <a:pt x="47" y="98"/>
                  </a:cubicBezTo>
                  <a:cubicBezTo>
                    <a:pt x="45" y="99"/>
                    <a:pt x="41" y="98"/>
                    <a:pt x="40" y="95"/>
                  </a:cubicBezTo>
                  <a:cubicBezTo>
                    <a:pt x="38" y="92"/>
                    <a:pt x="40" y="90"/>
                    <a:pt x="42" y="88"/>
                  </a:cubicBezTo>
                  <a:cubicBezTo>
                    <a:pt x="55" y="75"/>
                    <a:pt x="68" y="62"/>
                    <a:pt x="81" y="49"/>
                  </a:cubicBezTo>
                  <a:cubicBezTo>
                    <a:pt x="86" y="54"/>
                    <a:pt x="86" y="54"/>
                    <a:pt x="86" y="54"/>
                  </a:cubicBezTo>
                  <a:cubicBezTo>
                    <a:pt x="88" y="56"/>
                    <a:pt x="91" y="57"/>
                    <a:pt x="93" y="57"/>
                  </a:cubicBezTo>
                  <a:cubicBezTo>
                    <a:pt x="95" y="57"/>
                    <a:pt x="98" y="56"/>
                    <a:pt x="100" y="54"/>
                  </a:cubicBezTo>
                  <a:cubicBezTo>
                    <a:pt x="101" y="53"/>
                    <a:pt x="101" y="53"/>
                    <a:pt x="101" y="53"/>
                  </a:cubicBezTo>
                  <a:cubicBezTo>
                    <a:pt x="102" y="51"/>
                    <a:pt x="103" y="49"/>
                    <a:pt x="103" y="46"/>
                  </a:cubicBezTo>
                  <a:cubicBezTo>
                    <a:pt x="103" y="44"/>
                    <a:pt x="103" y="42"/>
                    <a:pt x="101" y="40"/>
                  </a:cubicBezTo>
                  <a:cubicBezTo>
                    <a:pt x="89" y="28"/>
                    <a:pt x="89" y="28"/>
                    <a:pt x="89" y="28"/>
                  </a:cubicBezTo>
                  <a:cubicBezTo>
                    <a:pt x="89" y="28"/>
                    <a:pt x="89" y="28"/>
                    <a:pt x="89" y="28"/>
                  </a:cubicBezTo>
                  <a:cubicBezTo>
                    <a:pt x="87" y="26"/>
                    <a:pt x="87" y="26"/>
                    <a:pt x="87" y="26"/>
                  </a:cubicBezTo>
                  <a:cubicBezTo>
                    <a:pt x="90" y="23"/>
                    <a:pt x="90" y="23"/>
                    <a:pt x="90" y="23"/>
                  </a:cubicBezTo>
                  <a:cubicBezTo>
                    <a:pt x="95" y="19"/>
                    <a:pt x="99" y="18"/>
                    <a:pt x="103" y="17"/>
                  </a:cubicBezTo>
                  <a:cubicBezTo>
                    <a:pt x="109" y="17"/>
                    <a:pt x="115" y="20"/>
                    <a:pt x="115" y="20"/>
                  </a:cubicBezTo>
                  <a:cubicBezTo>
                    <a:pt x="119" y="17"/>
                    <a:pt x="119" y="17"/>
                    <a:pt x="119" y="17"/>
                  </a:cubicBezTo>
                  <a:cubicBezTo>
                    <a:pt x="130" y="6"/>
                    <a:pt x="130" y="6"/>
                    <a:pt x="130" y="6"/>
                  </a:cubicBezTo>
                  <a:lnTo>
                    <a:pt x="16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Subtitle 6">
            <a:extLst>
              <a:ext uri="{FF2B5EF4-FFF2-40B4-BE49-F238E27FC236}">
                <a16:creationId xmlns:a16="http://schemas.microsoft.com/office/drawing/2014/main" id="{8F142577-4413-4C12-B371-627DE13F1FB0}"/>
              </a:ext>
            </a:extLst>
          </p:cNvPr>
          <p:cNvSpPr txBox="1">
            <a:spLocks/>
          </p:cNvSpPr>
          <p:nvPr/>
        </p:nvSpPr>
        <p:spPr>
          <a:xfrm>
            <a:off x="7030861" y="2158491"/>
            <a:ext cx="3551198" cy="807704"/>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tx1"/>
                </a:solidFill>
              </a:rPr>
              <a:t>Increased use of electronic health record systems changes security risk</a:t>
            </a:r>
          </a:p>
        </p:txBody>
      </p:sp>
      <p:sp>
        <p:nvSpPr>
          <p:cNvPr id="10" name="Rectangle 9">
            <a:extLst>
              <a:ext uri="{FF2B5EF4-FFF2-40B4-BE49-F238E27FC236}">
                <a16:creationId xmlns:a16="http://schemas.microsoft.com/office/drawing/2014/main" id="{2B009929-3AE1-4477-ADD7-9A469EF9DE2F}"/>
              </a:ext>
            </a:extLst>
          </p:cNvPr>
          <p:cNvSpPr/>
          <p:nvPr/>
        </p:nvSpPr>
        <p:spPr>
          <a:xfrm>
            <a:off x="761689" y="4408226"/>
            <a:ext cx="4194335" cy="3866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ubtitle 6">
            <a:extLst>
              <a:ext uri="{FF2B5EF4-FFF2-40B4-BE49-F238E27FC236}">
                <a16:creationId xmlns:a16="http://schemas.microsoft.com/office/drawing/2014/main" id="{3DBA082E-E449-4F98-BB17-5DD70740A725}"/>
              </a:ext>
            </a:extLst>
          </p:cNvPr>
          <p:cNvSpPr txBox="1">
            <a:spLocks/>
          </p:cNvSpPr>
          <p:nvPr/>
        </p:nvSpPr>
        <p:spPr>
          <a:xfrm>
            <a:off x="7059310" y="3245426"/>
            <a:ext cx="3551198" cy="807704"/>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tx1"/>
                </a:solidFill>
              </a:rPr>
              <a:t>Increased use of IoT enabled mobile health and medical devices increases security risk</a:t>
            </a:r>
          </a:p>
        </p:txBody>
      </p:sp>
      <p:sp>
        <p:nvSpPr>
          <p:cNvPr id="38" name="Subtitle 6">
            <a:extLst>
              <a:ext uri="{FF2B5EF4-FFF2-40B4-BE49-F238E27FC236}">
                <a16:creationId xmlns:a16="http://schemas.microsoft.com/office/drawing/2014/main" id="{461BE1FD-C7E7-4C69-9B70-C031854D5760}"/>
              </a:ext>
            </a:extLst>
          </p:cNvPr>
          <p:cNvSpPr txBox="1">
            <a:spLocks/>
          </p:cNvSpPr>
          <p:nvPr/>
        </p:nvSpPr>
        <p:spPr>
          <a:xfrm>
            <a:off x="7069289" y="4211105"/>
            <a:ext cx="3551198" cy="807704"/>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tx1"/>
                </a:solidFill>
              </a:rPr>
              <a:t>Increased use of cloud-based systems changes security risk</a:t>
            </a:r>
          </a:p>
        </p:txBody>
      </p:sp>
      <p:sp>
        <p:nvSpPr>
          <p:cNvPr id="32" name="Title 1">
            <a:extLst>
              <a:ext uri="{FF2B5EF4-FFF2-40B4-BE49-F238E27FC236}">
                <a16:creationId xmlns:a16="http://schemas.microsoft.com/office/drawing/2014/main" id="{EBC91058-7091-4A47-AFEF-471D3D683D05}"/>
              </a:ext>
            </a:extLst>
          </p:cNvPr>
          <p:cNvSpPr txBox="1">
            <a:spLocks/>
          </p:cNvSpPr>
          <p:nvPr/>
        </p:nvSpPr>
        <p:spPr>
          <a:xfrm>
            <a:off x="575532" y="1196666"/>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Problem Statement,  Changing Environment </a:t>
            </a:r>
          </a:p>
        </p:txBody>
      </p:sp>
      <p:sp>
        <p:nvSpPr>
          <p:cNvPr id="41" name="Freeform 15">
            <a:extLst>
              <a:ext uri="{FF2B5EF4-FFF2-40B4-BE49-F238E27FC236}">
                <a16:creationId xmlns:a16="http://schemas.microsoft.com/office/drawing/2014/main" id="{F5C75569-DF4F-4236-97EF-564268AD4CDD}"/>
              </a:ext>
            </a:extLst>
          </p:cNvPr>
          <p:cNvSpPr>
            <a:spLocks noEditPoints="1"/>
          </p:cNvSpPr>
          <p:nvPr/>
        </p:nvSpPr>
        <p:spPr bwMode="auto">
          <a:xfrm>
            <a:off x="6278053" y="5194505"/>
            <a:ext cx="426497" cy="334869"/>
          </a:xfrm>
          <a:custGeom>
            <a:avLst/>
            <a:gdLst>
              <a:gd name="T0" fmla="*/ 87 w 171"/>
              <a:gd name="T1" fmla="*/ 19 h 141"/>
              <a:gd name="T2" fmla="*/ 56 w 171"/>
              <a:gd name="T3" fmla="*/ 21 h 141"/>
              <a:gd name="T4" fmla="*/ 16 w 171"/>
              <a:gd name="T5" fmla="*/ 66 h 141"/>
              <a:gd name="T6" fmla="*/ 41 w 171"/>
              <a:gd name="T7" fmla="*/ 106 h 141"/>
              <a:gd name="T8" fmla="*/ 55 w 171"/>
              <a:gd name="T9" fmla="*/ 122 h 141"/>
              <a:gd name="T10" fmla="*/ 88 w 171"/>
              <a:gd name="T11" fmla="*/ 138 h 141"/>
              <a:gd name="T12" fmla="*/ 116 w 171"/>
              <a:gd name="T13" fmla="*/ 130 h 141"/>
              <a:gd name="T14" fmla="*/ 129 w 171"/>
              <a:gd name="T15" fmla="*/ 111 h 141"/>
              <a:gd name="T16" fmla="*/ 140 w 171"/>
              <a:gd name="T17" fmla="*/ 88 h 141"/>
              <a:gd name="T18" fmla="*/ 171 w 171"/>
              <a:gd name="T19" fmla="*/ 42 h 141"/>
              <a:gd name="T20" fmla="*/ 34 w 171"/>
              <a:gd name="T21" fmla="*/ 90 h 141"/>
              <a:gd name="T22" fmla="*/ 23 w 171"/>
              <a:gd name="T23" fmla="*/ 65 h 141"/>
              <a:gd name="T24" fmla="*/ 52 w 171"/>
              <a:gd name="T25" fmla="*/ 25 h 141"/>
              <a:gd name="T26" fmla="*/ 58 w 171"/>
              <a:gd name="T27" fmla="*/ 26 h 141"/>
              <a:gd name="T28" fmla="*/ 97 w 171"/>
              <a:gd name="T29" fmla="*/ 43 h 141"/>
              <a:gd name="T30" fmla="*/ 96 w 171"/>
              <a:gd name="T31" fmla="*/ 50 h 141"/>
              <a:gd name="T32" fmla="*/ 70 w 171"/>
              <a:gd name="T33" fmla="*/ 37 h 141"/>
              <a:gd name="T34" fmla="*/ 71 w 171"/>
              <a:gd name="T35" fmla="*/ 49 h 141"/>
              <a:gd name="T36" fmla="*/ 38 w 171"/>
              <a:gd name="T37" fmla="*/ 83 h 141"/>
              <a:gd name="T38" fmla="*/ 81 w 171"/>
              <a:gd name="T39" fmla="*/ 135 h 141"/>
              <a:gd name="T40" fmla="*/ 79 w 171"/>
              <a:gd name="T41" fmla="*/ 125 h 141"/>
              <a:gd name="T42" fmla="*/ 85 w 171"/>
              <a:gd name="T43" fmla="*/ 133 h 141"/>
              <a:gd name="T44" fmla="*/ 98 w 171"/>
              <a:gd name="T45" fmla="*/ 129 h 141"/>
              <a:gd name="T46" fmla="*/ 107 w 171"/>
              <a:gd name="T47" fmla="*/ 122 h 141"/>
              <a:gd name="T48" fmla="*/ 115 w 171"/>
              <a:gd name="T49" fmla="*/ 122 h 141"/>
              <a:gd name="T50" fmla="*/ 123 w 171"/>
              <a:gd name="T51" fmla="*/ 114 h 141"/>
              <a:gd name="T52" fmla="*/ 124 w 171"/>
              <a:gd name="T53" fmla="*/ 106 h 141"/>
              <a:gd name="T54" fmla="*/ 132 w 171"/>
              <a:gd name="T55" fmla="*/ 103 h 141"/>
              <a:gd name="T56" fmla="*/ 148 w 171"/>
              <a:gd name="T57" fmla="*/ 60 h 141"/>
              <a:gd name="T58" fmla="*/ 117 w 171"/>
              <a:gd name="T59" fmla="*/ 102 h 141"/>
              <a:gd name="T60" fmla="*/ 86 w 171"/>
              <a:gd name="T61" fmla="*/ 125 h 141"/>
              <a:gd name="T62" fmla="*/ 98 w 171"/>
              <a:gd name="T63" fmla="*/ 105 h 141"/>
              <a:gd name="T64" fmla="*/ 99 w 171"/>
              <a:gd name="T65" fmla="*/ 96 h 141"/>
              <a:gd name="T66" fmla="*/ 63 w 171"/>
              <a:gd name="T67" fmla="*/ 123 h 141"/>
              <a:gd name="T68" fmla="*/ 93 w 171"/>
              <a:gd name="T69" fmla="*/ 85 h 141"/>
              <a:gd name="T70" fmla="*/ 56 w 171"/>
              <a:gd name="T71" fmla="*/ 114 h 141"/>
              <a:gd name="T72" fmla="*/ 79 w 171"/>
              <a:gd name="T73" fmla="*/ 76 h 141"/>
              <a:gd name="T74" fmla="*/ 51 w 171"/>
              <a:gd name="T75" fmla="*/ 95 h 141"/>
              <a:gd name="T76" fmla="*/ 42 w 171"/>
              <a:gd name="T77" fmla="*/ 88 h 141"/>
              <a:gd name="T78" fmla="*/ 93 w 171"/>
              <a:gd name="T79" fmla="*/ 57 h 141"/>
              <a:gd name="T80" fmla="*/ 103 w 171"/>
              <a:gd name="T81" fmla="*/ 46 h 141"/>
              <a:gd name="T82" fmla="*/ 89 w 171"/>
              <a:gd name="T83" fmla="*/ 28 h 141"/>
              <a:gd name="T84" fmla="*/ 103 w 171"/>
              <a:gd name="T85" fmla="*/ 17 h 141"/>
              <a:gd name="T86" fmla="*/ 130 w 171"/>
              <a:gd name="T87" fmla="*/ 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141">
                <a:moveTo>
                  <a:pt x="114" y="14"/>
                </a:moveTo>
                <a:cubicBezTo>
                  <a:pt x="113" y="14"/>
                  <a:pt x="113" y="14"/>
                  <a:pt x="112" y="14"/>
                </a:cubicBezTo>
                <a:cubicBezTo>
                  <a:pt x="107" y="12"/>
                  <a:pt x="98" y="10"/>
                  <a:pt x="87" y="19"/>
                </a:cubicBezTo>
                <a:cubicBezTo>
                  <a:pt x="86" y="19"/>
                  <a:pt x="86" y="19"/>
                  <a:pt x="86" y="19"/>
                </a:cubicBezTo>
                <a:cubicBezTo>
                  <a:pt x="83" y="22"/>
                  <a:pt x="83" y="22"/>
                  <a:pt x="83" y="22"/>
                </a:cubicBezTo>
                <a:cubicBezTo>
                  <a:pt x="70" y="13"/>
                  <a:pt x="59" y="19"/>
                  <a:pt x="56" y="21"/>
                </a:cubicBezTo>
                <a:cubicBezTo>
                  <a:pt x="43" y="8"/>
                  <a:pt x="43" y="8"/>
                  <a:pt x="43" y="8"/>
                </a:cubicBezTo>
                <a:cubicBezTo>
                  <a:pt x="0" y="50"/>
                  <a:pt x="0" y="50"/>
                  <a:pt x="0" y="50"/>
                </a:cubicBezTo>
                <a:cubicBezTo>
                  <a:pt x="16" y="66"/>
                  <a:pt x="16" y="66"/>
                  <a:pt x="16" y="66"/>
                </a:cubicBezTo>
                <a:cubicBezTo>
                  <a:pt x="17" y="73"/>
                  <a:pt x="19" y="80"/>
                  <a:pt x="24" y="87"/>
                </a:cubicBezTo>
                <a:cubicBezTo>
                  <a:pt x="26" y="91"/>
                  <a:pt x="28" y="93"/>
                  <a:pt x="31" y="96"/>
                </a:cubicBezTo>
                <a:cubicBezTo>
                  <a:pt x="34" y="99"/>
                  <a:pt x="38" y="103"/>
                  <a:pt x="41" y="106"/>
                </a:cubicBezTo>
                <a:cubicBezTo>
                  <a:pt x="37" y="111"/>
                  <a:pt x="39" y="115"/>
                  <a:pt x="43" y="119"/>
                </a:cubicBezTo>
                <a:cubicBezTo>
                  <a:pt x="47" y="123"/>
                  <a:pt x="50" y="124"/>
                  <a:pt x="55" y="122"/>
                </a:cubicBezTo>
                <a:cubicBezTo>
                  <a:pt x="55" y="122"/>
                  <a:pt x="55" y="122"/>
                  <a:pt x="55" y="122"/>
                </a:cubicBezTo>
                <a:cubicBezTo>
                  <a:pt x="59" y="128"/>
                  <a:pt x="63" y="131"/>
                  <a:pt x="66" y="131"/>
                </a:cubicBezTo>
                <a:cubicBezTo>
                  <a:pt x="68" y="133"/>
                  <a:pt x="70" y="134"/>
                  <a:pt x="71" y="136"/>
                </a:cubicBezTo>
                <a:cubicBezTo>
                  <a:pt x="76" y="140"/>
                  <a:pt x="83" y="141"/>
                  <a:pt x="88" y="138"/>
                </a:cubicBezTo>
                <a:cubicBezTo>
                  <a:pt x="91" y="137"/>
                  <a:pt x="91" y="135"/>
                  <a:pt x="93" y="133"/>
                </a:cubicBezTo>
                <a:cubicBezTo>
                  <a:pt x="102" y="141"/>
                  <a:pt x="108" y="141"/>
                  <a:pt x="116" y="130"/>
                </a:cubicBezTo>
                <a:cubicBezTo>
                  <a:pt x="116" y="130"/>
                  <a:pt x="116" y="130"/>
                  <a:pt x="116" y="130"/>
                </a:cubicBezTo>
                <a:cubicBezTo>
                  <a:pt x="121" y="132"/>
                  <a:pt x="125" y="131"/>
                  <a:pt x="129" y="127"/>
                </a:cubicBezTo>
                <a:cubicBezTo>
                  <a:pt x="133" y="123"/>
                  <a:pt x="134" y="119"/>
                  <a:pt x="130" y="113"/>
                </a:cubicBezTo>
                <a:cubicBezTo>
                  <a:pt x="130" y="113"/>
                  <a:pt x="128" y="111"/>
                  <a:pt x="129" y="111"/>
                </a:cubicBezTo>
                <a:cubicBezTo>
                  <a:pt x="132" y="112"/>
                  <a:pt x="134" y="110"/>
                  <a:pt x="136" y="108"/>
                </a:cubicBezTo>
                <a:cubicBezTo>
                  <a:pt x="139" y="103"/>
                  <a:pt x="139" y="98"/>
                  <a:pt x="135" y="93"/>
                </a:cubicBezTo>
                <a:cubicBezTo>
                  <a:pt x="137" y="91"/>
                  <a:pt x="139" y="90"/>
                  <a:pt x="140" y="88"/>
                </a:cubicBezTo>
                <a:cubicBezTo>
                  <a:pt x="143" y="85"/>
                  <a:pt x="145" y="83"/>
                  <a:pt x="147" y="80"/>
                </a:cubicBezTo>
                <a:cubicBezTo>
                  <a:pt x="152" y="72"/>
                  <a:pt x="155" y="65"/>
                  <a:pt x="155" y="58"/>
                </a:cubicBezTo>
                <a:cubicBezTo>
                  <a:pt x="171" y="42"/>
                  <a:pt x="171" y="42"/>
                  <a:pt x="171" y="42"/>
                </a:cubicBezTo>
                <a:cubicBezTo>
                  <a:pt x="129" y="0"/>
                  <a:pt x="129" y="0"/>
                  <a:pt x="129" y="0"/>
                </a:cubicBezTo>
                <a:lnTo>
                  <a:pt x="114" y="14"/>
                </a:lnTo>
                <a:close/>
                <a:moveTo>
                  <a:pt x="34" y="90"/>
                </a:moveTo>
                <a:cubicBezTo>
                  <a:pt x="29" y="85"/>
                  <a:pt x="25" y="79"/>
                  <a:pt x="24" y="73"/>
                </a:cubicBezTo>
                <a:cubicBezTo>
                  <a:pt x="23" y="71"/>
                  <a:pt x="23" y="70"/>
                  <a:pt x="23" y="68"/>
                </a:cubicBezTo>
                <a:cubicBezTo>
                  <a:pt x="23" y="67"/>
                  <a:pt x="23" y="66"/>
                  <a:pt x="23" y="65"/>
                </a:cubicBezTo>
                <a:cubicBezTo>
                  <a:pt x="6" y="48"/>
                  <a:pt x="6" y="48"/>
                  <a:pt x="6" y="48"/>
                </a:cubicBezTo>
                <a:cubicBezTo>
                  <a:pt x="41" y="14"/>
                  <a:pt x="41" y="14"/>
                  <a:pt x="41" y="14"/>
                </a:cubicBezTo>
                <a:cubicBezTo>
                  <a:pt x="52" y="25"/>
                  <a:pt x="52" y="25"/>
                  <a:pt x="52" y="25"/>
                </a:cubicBezTo>
                <a:cubicBezTo>
                  <a:pt x="53" y="25"/>
                  <a:pt x="53" y="25"/>
                  <a:pt x="53" y="25"/>
                </a:cubicBezTo>
                <a:cubicBezTo>
                  <a:pt x="53" y="26"/>
                  <a:pt x="53" y="26"/>
                  <a:pt x="53" y="26"/>
                </a:cubicBezTo>
                <a:cubicBezTo>
                  <a:pt x="58" y="26"/>
                  <a:pt x="58" y="26"/>
                  <a:pt x="58" y="26"/>
                </a:cubicBezTo>
                <a:cubicBezTo>
                  <a:pt x="59" y="25"/>
                  <a:pt x="59" y="25"/>
                  <a:pt x="59" y="25"/>
                </a:cubicBezTo>
                <a:cubicBezTo>
                  <a:pt x="61" y="24"/>
                  <a:pt x="70" y="19"/>
                  <a:pt x="82" y="28"/>
                </a:cubicBezTo>
                <a:cubicBezTo>
                  <a:pt x="97" y="43"/>
                  <a:pt x="97" y="43"/>
                  <a:pt x="97" y="43"/>
                </a:cubicBezTo>
                <a:cubicBezTo>
                  <a:pt x="98" y="44"/>
                  <a:pt x="98" y="45"/>
                  <a:pt x="98" y="46"/>
                </a:cubicBezTo>
                <a:cubicBezTo>
                  <a:pt x="98" y="48"/>
                  <a:pt x="98" y="49"/>
                  <a:pt x="97" y="49"/>
                </a:cubicBezTo>
                <a:cubicBezTo>
                  <a:pt x="96" y="50"/>
                  <a:pt x="96" y="50"/>
                  <a:pt x="96" y="50"/>
                </a:cubicBezTo>
                <a:cubicBezTo>
                  <a:pt x="94" y="52"/>
                  <a:pt x="92" y="52"/>
                  <a:pt x="90" y="50"/>
                </a:cubicBezTo>
                <a:cubicBezTo>
                  <a:pt x="74" y="34"/>
                  <a:pt x="74" y="34"/>
                  <a:pt x="74" y="34"/>
                </a:cubicBezTo>
                <a:cubicBezTo>
                  <a:pt x="70" y="37"/>
                  <a:pt x="70" y="37"/>
                  <a:pt x="70" y="37"/>
                </a:cubicBezTo>
                <a:cubicBezTo>
                  <a:pt x="75" y="42"/>
                  <a:pt x="75" y="42"/>
                  <a:pt x="75" y="42"/>
                </a:cubicBezTo>
                <a:cubicBezTo>
                  <a:pt x="77" y="44"/>
                  <a:pt x="77" y="44"/>
                  <a:pt x="77" y="44"/>
                </a:cubicBezTo>
                <a:cubicBezTo>
                  <a:pt x="75" y="46"/>
                  <a:pt x="73" y="48"/>
                  <a:pt x="71" y="49"/>
                </a:cubicBezTo>
                <a:cubicBezTo>
                  <a:pt x="71" y="50"/>
                  <a:pt x="70" y="50"/>
                  <a:pt x="70" y="51"/>
                </a:cubicBezTo>
                <a:cubicBezTo>
                  <a:pt x="70" y="51"/>
                  <a:pt x="70" y="51"/>
                  <a:pt x="70" y="51"/>
                </a:cubicBezTo>
                <a:cubicBezTo>
                  <a:pt x="59" y="62"/>
                  <a:pt x="48" y="73"/>
                  <a:pt x="38" y="83"/>
                </a:cubicBezTo>
                <a:cubicBezTo>
                  <a:pt x="36" y="86"/>
                  <a:pt x="34" y="88"/>
                  <a:pt x="34" y="90"/>
                </a:cubicBezTo>
                <a:close/>
                <a:moveTo>
                  <a:pt x="85" y="133"/>
                </a:moveTo>
                <a:cubicBezTo>
                  <a:pt x="84" y="134"/>
                  <a:pt x="83" y="135"/>
                  <a:pt x="81" y="135"/>
                </a:cubicBezTo>
                <a:cubicBezTo>
                  <a:pt x="78" y="135"/>
                  <a:pt x="77" y="133"/>
                  <a:pt x="75" y="132"/>
                </a:cubicBezTo>
                <a:cubicBezTo>
                  <a:pt x="75" y="131"/>
                  <a:pt x="74" y="130"/>
                  <a:pt x="73" y="129"/>
                </a:cubicBezTo>
                <a:cubicBezTo>
                  <a:pt x="75" y="128"/>
                  <a:pt x="77" y="127"/>
                  <a:pt x="79" y="125"/>
                </a:cubicBezTo>
                <a:cubicBezTo>
                  <a:pt x="80" y="127"/>
                  <a:pt x="80" y="129"/>
                  <a:pt x="83" y="130"/>
                </a:cubicBezTo>
                <a:cubicBezTo>
                  <a:pt x="84" y="131"/>
                  <a:pt x="85" y="131"/>
                  <a:pt x="86" y="131"/>
                </a:cubicBezTo>
                <a:cubicBezTo>
                  <a:pt x="86" y="132"/>
                  <a:pt x="86" y="133"/>
                  <a:pt x="85" y="133"/>
                </a:cubicBezTo>
                <a:close/>
                <a:moveTo>
                  <a:pt x="108" y="131"/>
                </a:moveTo>
                <a:cubicBezTo>
                  <a:pt x="106" y="134"/>
                  <a:pt x="103" y="134"/>
                  <a:pt x="100" y="131"/>
                </a:cubicBezTo>
                <a:cubicBezTo>
                  <a:pt x="99" y="130"/>
                  <a:pt x="98" y="130"/>
                  <a:pt x="98" y="129"/>
                </a:cubicBezTo>
                <a:cubicBezTo>
                  <a:pt x="99" y="129"/>
                  <a:pt x="99" y="128"/>
                  <a:pt x="100" y="128"/>
                </a:cubicBezTo>
                <a:cubicBezTo>
                  <a:pt x="102" y="126"/>
                  <a:pt x="104" y="124"/>
                  <a:pt x="106" y="122"/>
                </a:cubicBezTo>
                <a:cubicBezTo>
                  <a:pt x="106" y="122"/>
                  <a:pt x="106" y="122"/>
                  <a:pt x="107" y="122"/>
                </a:cubicBezTo>
                <a:cubicBezTo>
                  <a:pt x="110" y="126"/>
                  <a:pt x="110" y="128"/>
                  <a:pt x="108" y="131"/>
                </a:cubicBezTo>
                <a:close/>
                <a:moveTo>
                  <a:pt x="125" y="122"/>
                </a:moveTo>
                <a:cubicBezTo>
                  <a:pt x="122" y="126"/>
                  <a:pt x="119" y="126"/>
                  <a:pt x="115" y="122"/>
                </a:cubicBezTo>
                <a:cubicBezTo>
                  <a:pt x="114" y="121"/>
                  <a:pt x="112" y="119"/>
                  <a:pt x="110" y="118"/>
                </a:cubicBezTo>
                <a:cubicBezTo>
                  <a:pt x="113" y="115"/>
                  <a:pt x="116" y="112"/>
                  <a:pt x="119" y="110"/>
                </a:cubicBezTo>
                <a:cubicBezTo>
                  <a:pt x="120" y="111"/>
                  <a:pt x="122" y="113"/>
                  <a:pt x="123" y="114"/>
                </a:cubicBezTo>
                <a:cubicBezTo>
                  <a:pt x="126" y="117"/>
                  <a:pt x="127" y="120"/>
                  <a:pt x="125" y="122"/>
                </a:cubicBezTo>
                <a:close/>
                <a:moveTo>
                  <a:pt x="132" y="103"/>
                </a:moveTo>
                <a:cubicBezTo>
                  <a:pt x="130" y="106"/>
                  <a:pt x="127" y="107"/>
                  <a:pt x="124" y="106"/>
                </a:cubicBezTo>
                <a:cubicBezTo>
                  <a:pt x="123" y="106"/>
                  <a:pt x="123" y="105"/>
                  <a:pt x="123" y="105"/>
                </a:cubicBezTo>
                <a:cubicBezTo>
                  <a:pt x="126" y="103"/>
                  <a:pt x="128" y="100"/>
                  <a:pt x="131" y="97"/>
                </a:cubicBezTo>
                <a:cubicBezTo>
                  <a:pt x="132" y="99"/>
                  <a:pt x="132" y="101"/>
                  <a:pt x="132" y="103"/>
                </a:cubicBezTo>
                <a:close/>
                <a:moveTo>
                  <a:pt x="165" y="40"/>
                </a:moveTo>
                <a:cubicBezTo>
                  <a:pt x="149" y="57"/>
                  <a:pt x="149" y="57"/>
                  <a:pt x="149" y="57"/>
                </a:cubicBezTo>
                <a:cubicBezTo>
                  <a:pt x="149" y="58"/>
                  <a:pt x="149" y="59"/>
                  <a:pt x="148" y="60"/>
                </a:cubicBezTo>
                <a:cubicBezTo>
                  <a:pt x="148" y="62"/>
                  <a:pt x="148" y="63"/>
                  <a:pt x="148" y="65"/>
                </a:cubicBezTo>
                <a:cubicBezTo>
                  <a:pt x="146" y="71"/>
                  <a:pt x="142" y="77"/>
                  <a:pt x="138" y="82"/>
                </a:cubicBezTo>
                <a:cubicBezTo>
                  <a:pt x="131" y="89"/>
                  <a:pt x="124" y="96"/>
                  <a:pt x="117" y="102"/>
                </a:cubicBezTo>
                <a:cubicBezTo>
                  <a:pt x="110" y="109"/>
                  <a:pt x="103" y="117"/>
                  <a:pt x="96" y="124"/>
                </a:cubicBezTo>
                <a:cubicBezTo>
                  <a:pt x="95" y="125"/>
                  <a:pt x="93" y="127"/>
                  <a:pt x="90" y="127"/>
                </a:cubicBezTo>
                <a:cubicBezTo>
                  <a:pt x="89" y="127"/>
                  <a:pt x="87" y="126"/>
                  <a:pt x="86" y="125"/>
                </a:cubicBezTo>
                <a:cubicBezTo>
                  <a:pt x="85" y="124"/>
                  <a:pt x="85" y="122"/>
                  <a:pt x="85" y="120"/>
                </a:cubicBezTo>
                <a:cubicBezTo>
                  <a:pt x="85" y="118"/>
                  <a:pt x="87" y="117"/>
                  <a:pt x="88" y="115"/>
                </a:cubicBezTo>
                <a:cubicBezTo>
                  <a:pt x="92" y="112"/>
                  <a:pt x="95" y="109"/>
                  <a:pt x="98" y="105"/>
                </a:cubicBezTo>
                <a:cubicBezTo>
                  <a:pt x="100" y="104"/>
                  <a:pt x="101" y="102"/>
                  <a:pt x="103" y="100"/>
                </a:cubicBezTo>
                <a:cubicBezTo>
                  <a:pt x="105" y="99"/>
                  <a:pt x="110" y="95"/>
                  <a:pt x="107" y="92"/>
                </a:cubicBezTo>
                <a:cubicBezTo>
                  <a:pt x="104" y="90"/>
                  <a:pt x="101" y="95"/>
                  <a:pt x="99" y="96"/>
                </a:cubicBezTo>
                <a:cubicBezTo>
                  <a:pt x="98" y="98"/>
                  <a:pt x="96" y="99"/>
                  <a:pt x="94" y="101"/>
                </a:cubicBezTo>
                <a:cubicBezTo>
                  <a:pt x="87" y="108"/>
                  <a:pt x="79" y="116"/>
                  <a:pt x="72" y="123"/>
                </a:cubicBezTo>
                <a:cubicBezTo>
                  <a:pt x="68" y="126"/>
                  <a:pt x="65" y="126"/>
                  <a:pt x="63" y="123"/>
                </a:cubicBezTo>
                <a:cubicBezTo>
                  <a:pt x="61" y="120"/>
                  <a:pt x="61" y="118"/>
                  <a:pt x="65" y="114"/>
                </a:cubicBezTo>
                <a:cubicBezTo>
                  <a:pt x="73" y="106"/>
                  <a:pt x="82" y="97"/>
                  <a:pt x="90" y="89"/>
                </a:cubicBezTo>
                <a:cubicBezTo>
                  <a:pt x="91" y="88"/>
                  <a:pt x="92" y="87"/>
                  <a:pt x="93" y="85"/>
                </a:cubicBezTo>
                <a:cubicBezTo>
                  <a:pt x="93" y="84"/>
                  <a:pt x="92" y="83"/>
                  <a:pt x="91" y="82"/>
                </a:cubicBezTo>
                <a:cubicBezTo>
                  <a:pt x="89" y="82"/>
                  <a:pt x="88" y="83"/>
                  <a:pt x="86" y="84"/>
                </a:cubicBezTo>
                <a:cubicBezTo>
                  <a:pt x="76" y="94"/>
                  <a:pt x="66" y="104"/>
                  <a:pt x="56" y="114"/>
                </a:cubicBezTo>
                <a:cubicBezTo>
                  <a:pt x="53" y="118"/>
                  <a:pt x="49" y="118"/>
                  <a:pt x="46" y="114"/>
                </a:cubicBezTo>
                <a:cubicBezTo>
                  <a:pt x="45" y="112"/>
                  <a:pt x="45" y="109"/>
                  <a:pt x="48" y="106"/>
                </a:cubicBezTo>
                <a:cubicBezTo>
                  <a:pt x="58" y="96"/>
                  <a:pt x="68" y="86"/>
                  <a:pt x="79" y="76"/>
                </a:cubicBezTo>
                <a:cubicBezTo>
                  <a:pt x="80" y="74"/>
                  <a:pt x="82" y="72"/>
                  <a:pt x="80" y="70"/>
                </a:cubicBezTo>
                <a:cubicBezTo>
                  <a:pt x="78" y="68"/>
                  <a:pt x="76" y="70"/>
                  <a:pt x="75" y="71"/>
                </a:cubicBezTo>
                <a:cubicBezTo>
                  <a:pt x="67" y="79"/>
                  <a:pt x="59" y="87"/>
                  <a:pt x="51" y="95"/>
                </a:cubicBezTo>
                <a:cubicBezTo>
                  <a:pt x="50" y="96"/>
                  <a:pt x="49" y="97"/>
                  <a:pt x="47" y="98"/>
                </a:cubicBezTo>
                <a:cubicBezTo>
                  <a:pt x="45" y="99"/>
                  <a:pt x="41" y="98"/>
                  <a:pt x="40" y="95"/>
                </a:cubicBezTo>
                <a:cubicBezTo>
                  <a:pt x="38" y="92"/>
                  <a:pt x="40" y="90"/>
                  <a:pt x="42" y="88"/>
                </a:cubicBezTo>
                <a:cubicBezTo>
                  <a:pt x="55" y="75"/>
                  <a:pt x="68" y="62"/>
                  <a:pt x="81" y="49"/>
                </a:cubicBezTo>
                <a:cubicBezTo>
                  <a:pt x="86" y="54"/>
                  <a:pt x="86" y="54"/>
                  <a:pt x="86" y="54"/>
                </a:cubicBezTo>
                <a:cubicBezTo>
                  <a:pt x="88" y="56"/>
                  <a:pt x="91" y="57"/>
                  <a:pt x="93" y="57"/>
                </a:cubicBezTo>
                <a:cubicBezTo>
                  <a:pt x="95" y="57"/>
                  <a:pt x="98" y="56"/>
                  <a:pt x="100" y="54"/>
                </a:cubicBezTo>
                <a:cubicBezTo>
                  <a:pt x="101" y="53"/>
                  <a:pt x="101" y="53"/>
                  <a:pt x="101" y="53"/>
                </a:cubicBezTo>
                <a:cubicBezTo>
                  <a:pt x="102" y="51"/>
                  <a:pt x="103" y="49"/>
                  <a:pt x="103" y="46"/>
                </a:cubicBezTo>
                <a:cubicBezTo>
                  <a:pt x="103" y="44"/>
                  <a:pt x="103" y="42"/>
                  <a:pt x="101" y="40"/>
                </a:cubicBezTo>
                <a:cubicBezTo>
                  <a:pt x="89" y="28"/>
                  <a:pt x="89" y="28"/>
                  <a:pt x="89" y="28"/>
                </a:cubicBezTo>
                <a:cubicBezTo>
                  <a:pt x="89" y="28"/>
                  <a:pt x="89" y="28"/>
                  <a:pt x="89" y="28"/>
                </a:cubicBezTo>
                <a:cubicBezTo>
                  <a:pt x="87" y="26"/>
                  <a:pt x="87" y="26"/>
                  <a:pt x="87" y="26"/>
                </a:cubicBezTo>
                <a:cubicBezTo>
                  <a:pt x="90" y="23"/>
                  <a:pt x="90" y="23"/>
                  <a:pt x="90" y="23"/>
                </a:cubicBezTo>
                <a:cubicBezTo>
                  <a:pt x="95" y="19"/>
                  <a:pt x="99" y="18"/>
                  <a:pt x="103" y="17"/>
                </a:cubicBezTo>
                <a:cubicBezTo>
                  <a:pt x="109" y="17"/>
                  <a:pt x="115" y="20"/>
                  <a:pt x="115" y="20"/>
                </a:cubicBezTo>
                <a:cubicBezTo>
                  <a:pt x="119" y="17"/>
                  <a:pt x="119" y="17"/>
                  <a:pt x="119" y="17"/>
                </a:cubicBezTo>
                <a:cubicBezTo>
                  <a:pt x="130" y="6"/>
                  <a:pt x="130" y="6"/>
                  <a:pt x="130" y="6"/>
                </a:cubicBezTo>
                <a:lnTo>
                  <a:pt x="16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54">
            <a:extLst>
              <a:ext uri="{FF2B5EF4-FFF2-40B4-BE49-F238E27FC236}">
                <a16:creationId xmlns:a16="http://schemas.microsoft.com/office/drawing/2014/main" id="{AF383A6E-9F53-4ED0-8678-6F1F22716310}"/>
              </a:ext>
            </a:extLst>
          </p:cNvPr>
          <p:cNvSpPr>
            <a:spLocks/>
          </p:cNvSpPr>
          <p:nvPr/>
        </p:nvSpPr>
        <p:spPr bwMode="auto">
          <a:xfrm>
            <a:off x="6075199" y="4983094"/>
            <a:ext cx="791236" cy="757690"/>
          </a:xfrm>
          <a:custGeom>
            <a:avLst/>
            <a:gdLst>
              <a:gd name="T0" fmla="*/ 15 w 216"/>
              <a:gd name="T1" fmla="*/ 81 h 216"/>
              <a:gd name="T2" fmla="*/ 81 w 216"/>
              <a:gd name="T3" fmla="*/ 15 h 216"/>
              <a:gd name="T4" fmla="*/ 135 w 216"/>
              <a:gd name="T5" fmla="*/ 15 h 216"/>
              <a:gd name="T6" fmla="*/ 201 w 216"/>
              <a:gd name="T7" fmla="*/ 81 h 216"/>
              <a:gd name="T8" fmla="*/ 201 w 216"/>
              <a:gd name="T9" fmla="*/ 135 h 216"/>
              <a:gd name="T10" fmla="*/ 135 w 216"/>
              <a:gd name="T11" fmla="*/ 201 h 216"/>
              <a:gd name="T12" fmla="*/ 81 w 216"/>
              <a:gd name="T13" fmla="*/ 201 h 216"/>
              <a:gd name="T14" fmla="*/ 15 w 216"/>
              <a:gd name="T15" fmla="*/ 135 h 216"/>
              <a:gd name="T16" fmla="*/ 15 w 216"/>
              <a:gd name="T17"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5" y="81"/>
                </a:moveTo>
                <a:cubicBezTo>
                  <a:pt x="81" y="15"/>
                  <a:pt x="81" y="15"/>
                  <a:pt x="81" y="15"/>
                </a:cubicBezTo>
                <a:cubicBezTo>
                  <a:pt x="96" y="0"/>
                  <a:pt x="120" y="0"/>
                  <a:pt x="135" y="15"/>
                </a:cubicBezTo>
                <a:cubicBezTo>
                  <a:pt x="201" y="81"/>
                  <a:pt x="201" y="81"/>
                  <a:pt x="201" y="81"/>
                </a:cubicBezTo>
                <a:cubicBezTo>
                  <a:pt x="216" y="96"/>
                  <a:pt x="216" y="120"/>
                  <a:pt x="201" y="135"/>
                </a:cubicBezTo>
                <a:cubicBezTo>
                  <a:pt x="135" y="201"/>
                  <a:pt x="135" y="201"/>
                  <a:pt x="135" y="201"/>
                </a:cubicBezTo>
                <a:cubicBezTo>
                  <a:pt x="120" y="216"/>
                  <a:pt x="96" y="216"/>
                  <a:pt x="81" y="201"/>
                </a:cubicBezTo>
                <a:cubicBezTo>
                  <a:pt x="15" y="135"/>
                  <a:pt x="15" y="135"/>
                  <a:pt x="15" y="135"/>
                </a:cubicBezTo>
                <a:cubicBezTo>
                  <a:pt x="0" y="120"/>
                  <a:pt x="0" y="96"/>
                  <a:pt x="15" y="81"/>
                </a:cubicBezTo>
                <a:close/>
              </a:path>
            </a:pathLst>
          </a:custGeom>
          <a:solidFill>
            <a:schemeClr val="accent3"/>
          </a:solidFill>
          <a:ln w="50800">
            <a:noFill/>
          </a:ln>
          <a:effectLst/>
        </p:spPr>
        <p:txBody>
          <a:bodyPr vert="horz" wrap="square" lIns="91440" tIns="45720" rIns="91440" bIns="45720" numCol="1" anchor="t" anchorCtr="0" compatLnSpc="1">
            <a:prstTxWarp prst="textNoShape">
              <a:avLst/>
            </a:prstTxWarp>
          </a:bodyPr>
          <a:lstStyle/>
          <a:p>
            <a:endParaRPr lang="en-US"/>
          </a:p>
        </p:txBody>
      </p:sp>
      <p:sp>
        <p:nvSpPr>
          <p:cNvPr id="47" name="Freeform 29">
            <a:extLst>
              <a:ext uri="{FF2B5EF4-FFF2-40B4-BE49-F238E27FC236}">
                <a16:creationId xmlns:a16="http://schemas.microsoft.com/office/drawing/2014/main" id="{8D7ACFE6-AAC1-4603-AAC1-65CB5E1C342C}"/>
              </a:ext>
            </a:extLst>
          </p:cNvPr>
          <p:cNvSpPr>
            <a:spLocks noEditPoints="1"/>
          </p:cNvSpPr>
          <p:nvPr/>
        </p:nvSpPr>
        <p:spPr bwMode="auto">
          <a:xfrm>
            <a:off x="6219265" y="5194505"/>
            <a:ext cx="516745" cy="429849"/>
          </a:xfrm>
          <a:custGeom>
            <a:avLst/>
            <a:gdLst>
              <a:gd name="T0" fmla="*/ 271 w 293"/>
              <a:gd name="T1" fmla="*/ 37 h 287"/>
              <a:gd name="T2" fmla="*/ 212 w 293"/>
              <a:gd name="T3" fmla="*/ 54 h 287"/>
              <a:gd name="T4" fmla="*/ 208 w 293"/>
              <a:gd name="T5" fmla="*/ 61 h 287"/>
              <a:gd name="T6" fmla="*/ 218 w 293"/>
              <a:gd name="T7" fmla="*/ 69 h 287"/>
              <a:gd name="T8" fmla="*/ 186 w 293"/>
              <a:gd name="T9" fmla="*/ 66 h 287"/>
              <a:gd name="T10" fmla="*/ 166 w 293"/>
              <a:gd name="T11" fmla="*/ 71 h 287"/>
              <a:gd name="T12" fmla="*/ 291 w 293"/>
              <a:gd name="T13" fmla="*/ 12 h 287"/>
              <a:gd name="T14" fmla="*/ 291 w 293"/>
              <a:gd name="T15" fmla="*/ 12 h 287"/>
              <a:gd name="T16" fmla="*/ 23 w 293"/>
              <a:gd name="T17" fmla="*/ 37 h 287"/>
              <a:gd name="T18" fmla="*/ 48 w 293"/>
              <a:gd name="T19" fmla="*/ 57 h 287"/>
              <a:gd name="T20" fmla="*/ 94 w 293"/>
              <a:gd name="T21" fmla="*/ 62 h 287"/>
              <a:gd name="T22" fmla="*/ 107 w 293"/>
              <a:gd name="T23" fmla="*/ 59 h 287"/>
              <a:gd name="T24" fmla="*/ 108 w 293"/>
              <a:gd name="T25" fmla="*/ 66 h 287"/>
              <a:gd name="T26" fmla="*/ 128 w 293"/>
              <a:gd name="T27" fmla="*/ 71 h 287"/>
              <a:gd name="T28" fmla="*/ 64 w 293"/>
              <a:gd name="T29" fmla="*/ 28 h 287"/>
              <a:gd name="T30" fmla="*/ 64 w 293"/>
              <a:gd name="T31" fmla="*/ 28 h 287"/>
              <a:gd name="T32" fmla="*/ 133 w 293"/>
              <a:gd name="T33" fmla="*/ 13 h 287"/>
              <a:gd name="T34" fmla="*/ 160 w 293"/>
              <a:gd name="T35" fmla="*/ 270 h 287"/>
              <a:gd name="T36" fmla="*/ 176 w 293"/>
              <a:gd name="T37" fmla="*/ 95 h 287"/>
              <a:gd name="T38" fmla="*/ 163 w 293"/>
              <a:gd name="T39" fmla="*/ 97 h 287"/>
              <a:gd name="T40" fmla="*/ 169 w 293"/>
              <a:gd name="T41" fmla="*/ 101 h 287"/>
              <a:gd name="T42" fmla="*/ 153 w 293"/>
              <a:gd name="T43" fmla="*/ 120 h 287"/>
              <a:gd name="T44" fmla="*/ 163 w 293"/>
              <a:gd name="T45" fmla="*/ 57 h 287"/>
              <a:gd name="T46" fmla="*/ 179 w 293"/>
              <a:gd name="T47" fmla="*/ 51 h 287"/>
              <a:gd name="T48" fmla="*/ 199 w 293"/>
              <a:gd name="T49" fmla="*/ 51 h 287"/>
              <a:gd name="T50" fmla="*/ 244 w 293"/>
              <a:gd name="T51" fmla="*/ 33 h 287"/>
              <a:gd name="T52" fmla="*/ 215 w 293"/>
              <a:gd name="T53" fmla="*/ 11 h 287"/>
              <a:gd name="T54" fmla="*/ 152 w 293"/>
              <a:gd name="T55" fmla="*/ 26 h 287"/>
              <a:gd name="T56" fmla="*/ 142 w 293"/>
              <a:gd name="T57" fmla="*/ 26 h 287"/>
              <a:gd name="T58" fmla="*/ 79 w 293"/>
              <a:gd name="T59" fmla="*/ 11 h 287"/>
              <a:gd name="T60" fmla="*/ 49 w 293"/>
              <a:gd name="T61" fmla="*/ 33 h 287"/>
              <a:gd name="T62" fmla="*/ 95 w 293"/>
              <a:gd name="T63" fmla="*/ 51 h 287"/>
              <a:gd name="T64" fmla="*/ 115 w 293"/>
              <a:gd name="T65" fmla="*/ 51 h 287"/>
              <a:gd name="T66" fmla="*/ 130 w 293"/>
              <a:gd name="T67" fmla="*/ 57 h 287"/>
              <a:gd name="T68" fmla="*/ 141 w 293"/>
              <a:gd name="T69" fmla="*/ 120 h 287"/>
              <a:gd name="T70" fmla="*/ 125 w 293"/>
              <a:gd name="T71" fmla="*/ 101 h 287"/>
              <a:gd name="T72" fmla="*/ 131 w 293"/>
              <a:gd name="T73" fmla="*/ 97 h 287"/>
              <a:gd name="T74" fmla="*/ 118 w 293"/>
              <a:gd name="T75" fmla="*/ 95 h 287"/>
              <a:gd name="T76" fmla="*/ 127 w 293"/>
              <a:gd name="T77" fmla="*/ 127 h 287"/>
              <a:gd name="T78" fmla="*/ 134 w 293"/>
              <a:gd name="T79" fmla="*/ 169 h 287"/>
              <a:gd name="T80" fmla="*/ 133 w 293"/>
              <a:gd name="T81" fmla="*/ 204 h 287"/>
              <a:gd name="T82" fmla="*/ 136 w 293"/>
              <a:gd name="T83" fmla="*/ 232 h 287"/>
              <a:gd name="T84" fmla="*/ 130 w 293"/>
              <a:gd name="T85" fmla="*/ 248 h 287"/>
              <a:gd name="T86" fmla="*/ 146 w 293"/>
              <a:gd name="T87" fmla="*/ 268 h 287"/>
              <a:gd name="T88" fmla="*/ 158 w 293"/>
              <a:gd name="T89" fmla="*/ 234 h 287"/>
              <a:gd name="T90" fmla="*/ 150 w 293"/>
              <a:gd name="T91" fmla="*/ 210 h 287"/>
              <a:gd name="T92" fmla="*/ 156 w 293"/>
              <a:gd name="T93" fmla="*/ 173 h 287"/>
              <a:gd name="T94" fmla="*/ 166 w 293"/>
              <a:gd name="T95" fmla="*/ 129 h 287"/>
              <a:gd name="T96" fmla="*/ 186 w 293"/>
              <a:gd name="T97" fmla="*/ 85 h 287"/>
              <a:gd name="T98" fmla="*/ 177 w 293"/>
              <a:gd name="T99" fmla="*/ 89 h 287"/>
              <a:gd name="T100" fmla="*/ 118 w 293"/>
              <a:gd name="T101" fmla="*/ 87 h 287"/>
              <a:gd name="T102" fmla="*/ 141 w 293"/>
              <a:gd name="T103" fmla="*/ 163 h 287"/>
              <a:gd name="T104" fmla="*/ 136 w 293"/>
              <a:gd name="T105" fmla="*/ 218 h 287"/>
              <a:gd name="T106" fmla="*/ 144 w 293"/>
              <a:gd name="T107" fmla="*/ 238 h 287"/>
              <a:gd name="T108" fmla="*/ 150 w 293"/>
              <a:gd name="T109" fmla="*/ 239 h 287"/>
              <a:gd name="T110" fmla="*/ 158 w 293"/>
              <a:gd name="T111" fmla="*/ 218 h 287"/>
              <a:gd name="T112" fmla="*/ 168 w 293"/>
              <a:gd name="T113" fmla="*/ 14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3" h="287">
                <a:moveTo>
                  <a:pt x="247" y="33"/>
                </a:moveTo>
                <a:cubicBezTo>
                  <a:pt x="246" y="34"/>
                  <a:pt x="246" y="34"/>
                  <a:pt x="246" y="34"/>
                </a:cubicBezTo>
                <a:cubicBezTo>
                  <a:pt x="241" y="39"/>
                  <a:pt x="229" y="43"/>
                  <a:pt x="217" y="43"/>
                </a:cubicBezTo>
                <a:cubicBezTo>
                  <a:pt x="225" y="45"/>
                  <a:pt x="233" y="47"/>
                  <a:pt x="241" y="48"/>
                </a:cubicBezTo>
                <a:cubicBezTo>
                  <a:pt x="261" y="49"/>
                  <a:pt x="274" y="40"/>
                  <a:pt x="271" y="37"/>
                </a:cubicBezTo>
                <a:cubicBezTo>
                  <a:pt x="270" y="36"/>
                  <a:pt x="259" y="35"/>
                  <a:pt x="247" y="33"/>
                </a:cubicBezTo>
                <a:close/>
                <a:moveTo>
                  <a:pt x="229" y="50"/>
                </a:moveTo>
                <a:cubicBezTo>
                  <a:pt x="228" y="51"/>
                  <a:pt x="228" y="51"/>
                  <a:pt x="228" y="51"/>
                </a:cubicBezTo>
                <a:cubicBezTo>
                  <a:pt x="225" y="53"/>
                  <a:pt x="219" y="54"/>
                  <a:pt x="212" y="54"/>
                </a:cubicBezTo>
                <a:cubicBezTo>
                  <a:pt x="212" y="54"/>
                  <a:pt x="212" y="54"/>
                  <a:pt x="212" y="54"/>
                </a:cubicBezTo>
                <a:cubicBezTo>
                  <a:pt x="209" y="54"/>
                  <a:pt x="206" y="54"/>
                  <a:pt x="203" y="53"/>
                </a:cubicBezTo>
                <a:cubicBezTo>
                  <a:pt x="208" y="56"/>
                  <a:pt x="214" y="59"/>
                  <a:pt x="220" y="60"/>
                </a:cubicBezTo>
                <a:cubicBezTo>
                  <a:pt x="235" y="65"/>
                  <a:pt x="247" y="60"/>
                  <a:pt x="246" y="57"/>
                </a:cubicBezTo>
                <a:cubicBezTo>
                  <a:pt x="246" y="56"/>
                  <a:pt x="238" y="54"/>
                  <a:pt x="229" y="50"/>
                </a:cubicBezTo>
                <a:close/>
                <a:moveTo>
                  <a:pt x="208" y="61"/>
                </a:moveTo>
                <a:cubicBezTo>
                  <a:pt x="207" y="61"/>
                  <a:pt x="207" y="61"/>
                  <a:pt x="207" y="61"/>
                </a:cubicBezTo>
                <a:cubicBezTo>
                  <a:pt x="205" y="62"/>
                  <a:pt x="203" y="62"/>
                  <a:pt x="200" y="62"/>
                </a:cubicBezTo>
                <a:cubicBezTo>
                  <a:pt x="195" y="62"/>
                  <a:pt x="190" y="61"/>
                  <a:pt x="186" y="59"/>
                </a:cubicBezTo>
                <a:cubicBezTo>
                  <a:pt x="189" y="62"/>
                  <a:pt x="193" y="65"/>
                  <a:pt x="197" y="68"/>
                </a:cubicBezTo>
                <a:cubicBezTo>
                  <a:pt x="207" y="74"/>
                  <a:pt x="219" y="71"/>
                  <a:pt x="218" y="69"/>
                </a:cubicBezTo>
                <a:cubicBezTo>
                  <a:pt x="218" y="68"/>
                  <a:pt x="214" y="65"/>
                  <a:pt x="208" y="61"/>
                </a:cubicBezTo>
                <a:close/>
                <a:moveTo>
                  <a:pt x="169" y="61"/>
                </a:moveTo>
                <a:cubicBezTo>
                  <a:pt x="170" y="64"/>
                  <a:pt x="172" y="67"/>
                  <a:pt x="174" y="69"/>
                </a:cubicBezTo>
                <a:cubicBezTo>
                  <a:pt x="180" y="76"/>
                  <a:pt x="191" y="77"/>
                  <a:pt x="191" y="75"/>
                </a:cubicBezTo>
                <a:cubicBezTo>
                  <a:pt x="192" y="74"/>
                  <a:pt x="189" y="70"/>
                  <a:pt x="186" y="66"/>
                </a:cubicBezTo>
                <a:cubicBezTo>
                  <a:pt x="185" y="66"/>
                  <a:pt x="185" y="66"/>
                  <a:pt x="185" y="66"/>
                </a:cubicBezTo>
                <a:cubicBezTo>
                  <a:pt x="185" y="66"/>
                  <a:pt x="184" y="66"/>
                  <a:pt x="184" y="66"/>
                </a:cubicBezTo>
                <a:cubicBezTo>
                  <a:pt x="179" y="66"/>
                  <a:pt x="173" y="64"/>
                  <a:pt x="169" y="61"/>
                </a:cubicBezTo>
                <a:close/>
                <a:moveTo>
                  <a:pt x="167" y="71"/>
                </a:moveTo>
                <a:cubicBezTo>
                  <a:pt x="166" y="71"/>
                  <a:pt x="166" y="71"/>
                  <a:pt x="166" y="71"/>
                </a:cubicBezTo>
                <a:cubicBezTo>
                  <a:pt x="162" y="69"/>
                  <a:pt x="158" y="65"/>
                  <a:pt x="156" y="61"/>
                </a:cubicBezTo>
                <a:cubicBezTo>
                  <a:pt x="156" y="64"/>
                  <a:pt x="157" y="67"/>
                  <a:pt x="158" y="70"/>
                </a:cubicBezTo>
                <a:cubicBezTo>
                  <a:pt x="160" y="77"/>
                  <a:pt x="168" y="81"/>
                  <a:pt x="169" y="80"/>
                </a:cubicBezTo>
                <a:cubicBezTo>
                  <a:pt x="169" y="79"/>
                  <a:pt x="168" y="76"/>
                  <a:pt x="167" y="71"/>
                </a:cubicBezTo>
                <a:close/>
                <a:moveTo>
                  <a:pt x="291" y="12"/>
                </a:moveTo>
                <a:cubicBezTo>
                  <a:pt x="290" y="11"/>
                  <a:pt x="271" y="11"/>
                  <a:pt x="252" y="11"/>
                </a:cubicBezTo>
                <a:cubicBezTo>
                  <a:pt x="252" y="12"/>
                  <a:pt x="252" y="12"/>
                  <a:pt x="252" y="12"/>
                </a:cubicBezTo>
                <a:cubicBezTo>
                  <a:pt x="249" y="17"/>
                  <a:pt x="243" y="24"/>
                  <a:pt x="230" y="28"/>
                </a:cubicBezTo>
                <a:cubicBezTo>
                  <a:pt x="242" y="28"/>
                  <a:pt x="255" y="28"/>
                  <a:pt x="263" y="27"/>
                </a:cubicBezTo>
                <a:cubicBezTo>
                  <a:pt x="283" y="24"/>
                  <a:pt x="293" y="14"/>
                  <a:pt x="291" y="12"/>
                </a:cubicBezTo>
                <a:close/>
                <a:moveTo>
                  <a:pt x="53" y="48"/>
                </a:moveTo>
                <a:cubicBezTo>
                  <a:pt x="61" y="47"/>
                  <a:pt x="69" y="45"/>
                  <a:pt x="76" y="43"/>
                </a:cubicBezTo>
                <a:cubicBezTo>
                  <a:pt x="65" y="43"/>
                  <a:pt x="52" y="39"/>
                  <a:pt x="47" y="34"/>
                </a:cubicBezTo>
                <a:cubicBezTo>
                  <a:pt x="47" y="33"/>
                  <a:pt x="47" y="33"/>
                  <a:pt x="47" y="33"/>
                </a:cubicBezTo>
                <a:cubicBezTo>
                  <a:pt x="34" y="35"/>
                  <a:pt x="24" y="36"/>
                  <a:pt x="23" y="37"/>
                </a:cubicBezTo>
                <a:cubicBezTo>
                  <a:pt x="20" y="40"/>
                  <a:pt x="33" y="49"/>
                  <a:pt x="53" y="48"/>
                </a:cubicBezTo>
                <a:close/>
                <a:moveTo>
                  <a:pt x="82" y="54"/>
                </a:moveTo>
                <a:cubicBezTo>
                  <a:pt x="75" y="54"/>
                  <a:pt x="69" y="53"/>
                  <a:pt x="66" y="51"/>
                </a:cubicBezTo>
                <a:cubicBezTo>
                  <a:pt x="65" y="50"/>
                  <a:pt x="65" y="50"/>
                  <a:pt x="65" y="50"/>
                </a:cubicBezTo>
                <a:cubicBezTo>
                  <a:pt x="56" y="54"/>
                  <a:pt x="48" y="56"/>
                  <a:pt x="48" y="57"/>
                </a:cubicBezTo>
                <a:cubicBezTo>
                  <a:pt x="46" y="60"/>
                  <a:pt x="59" y="65"/>
                  <a:pt x="74" y="60"/>
                </a:cubicBezTo>
                <a:cubicBezTo>
                  <a:pt x="80" y="59"/>
                  <a:pt x="85" y="56"/>
                  <a:pt x="90" y="53"/>
                </a:cubicBezTo>
                <a:cubicBezTo>
                  <a:pt x="88" y="54"/>
                  <a:pt x="85" y="54"/>
                  <a:pt x="82" y="54"/>
                </a:cubicBezTo>
                <a:close/>
                <a:moveTo>
                  <a:pt x="107" y="59"/>
                </a:moveTo>
                <a:cubicBezTo>
                  <a:pt x="103" y="61"/>
                  <a:pt x="98" y="62"/>
                  <a:pt x="94" y="62"/>
                </a:cubicBezTo>
                <a:cubicBezTo>
                  <a:pt x="91" y="62"/>
                  <a:pt x="89" y="62"/>
                  <a:pt x="87" y="61"/>
                </a:cubicBezTo>
                <a:cubicBezTo>
                  <a:pt x="86" y="61"/>
                  <a:pt x="86" y="61"/>
                  <a:pt x="86" y="61"/>
                </a:cubicBezTo>
                <a:cubicBezTo>
                  <a:pt x="80" y="65"/>
                  <a:pt x="75" y="68"/>
                  <a:pt x="75" y="69"/>
                </a:cubicBezTo>
                <a:cubicBezTo>
                  <a:pt x="75" y="71"/>
                  <a:pt x="87" y="74"/>
                  <a:pt x="97" y="68"/>
                </a:cubicBezTo>
                <a:cubicBezTo>
                  <a:pt x="101" y="65"/>
                  <a:pt x="104" y="62"/>
                  <a:pt x="107" y="59"/>
                </a:cubicBezTo>
                <a:close/>
                <a:moveTo>
                  <a:pt x="120" y="69"/>
                </a:moveTo>
                <a:cubicBezTo>
                  <a:pt x="122" y="67"/>
                  <a:pt x="124" y="64"/>
                  <a:pt x="125" y="61"/>
                </a:cubicBezTo>
                <a:cubicBezTo>
                  <a:pt x="121" y="64"/>
                  <a:pt x="115" y="66"/>
                  <a:pt x="110" y="66"/>
                </a:cubicBezTo>
                <a:cubicBezTo>
                  <a:pt x="110" y="66"/>
                  <a:pt x="109" y="66"/>
                  <a:pt x="109" y="66"/>
                </a:cubicBezTo>
                <a:cubicBezTo>
                  <a:pt x="108" y="66"/>
                  <a:pt x="108" y="66"/>
                  <a:pt x="108" y="66"/>
                </a:cubicBezTo>
                <a:cubicBezTo>
                  <a:pt x="105" y="70"/>
                  <a:pt x="102" y="74"/>
                  <a:pt x="102" y="75"/>
                </a:cubicBezTo>
                <a:cubicBezTo>
                  <a:pt x="103" y="77"/>
                  <a:pt x="114" y="76"/>
                  <a:pt x="120" y="69"/>
                </a:cubicBezTo>
                <a:close/>
                <a:moveTo>
                  <a:pt x="136" y="70"/>
                </a:moveTo>
                <a:cubicBezTo>
                  <a:pt x="137" y="67"/>
                  <a:pt x="137" y="64"/>
                  <a:pt x="137" y="61"/>
                </a:cubicBezTo>
                <a:cubicBezTo>
                  <a:pt x="135" y="65"/>
                  <a:pt x="131" y="69"/>
                  <a:pt x="128" y="71"/>
                </a:cubicBezTo>
                <a:cubicBezTo>
                  <a:pt x="128" y="71"/>
                  <a:pt x="127" y="71"/>
                  <a:pt x="127" y="71"/>
                </a:cubicBezTo>
                <a:cubicBezTo>
                  <a:pt x="127" y="71"/>
                  <a:pt x="127" y="71"/>
                  <a:pt x="127" y="71"/>
                </a:cubicBezTo>
                <a:cubicBezTo>
                  <a:pt x="126" y="76"/>
                  <a:pt x="125" y="79"/>
                  <a:pt x="125" y="80"/>
                </a:cubicBezTo>
                <a:cubicBezTo>
                  <a:pt x="126" y="81"/>
                  <a:pt x="134" y="77"/>
                  <a:pt x="136" y="70"/>
                </a:cubicBezTo>
                <a:close/>
                <a:moveTo>
                  <a:pt x="64" y="28"/>
                </a:moveTo>
                <a:cubicBezTo>
                  <a:pt x="51" y="24"/>
                  <a:pt x="44" y="17"/>
                  <a:pt x="42" y="12"/>
                </a:cubicBezTo>
                <a:cubicBezTo>
                  <a:pt x="42" y="11"/>
                  <a:pt x="42" y="11"/>
                  <a:pt x="42" y="11"/>
                </a:cubicBezTo>
                <a:cubicBezTo>
                  <a:pt x="23" y="11"/>
                  <a:pt x="3" y="11"/>
                  <a:pt x="2" y="12"/>
                </a:cubicBezTo>
                <a:cubicBezTo>
                  <a:pt x="0" y="14"/>
                  <a:pt x="11" y="24"/>
                  <a:pt x="31" y="27"/>
                </a:cubicBezTo>
                <a:cubicBezTo>
                  <a:pt x="39" y="28"/>
                  <a:pt x="52" y="28"/>
                  <a:pt x="64" y="28"/>
                </a:cubicBezTo>
                <a:close/>
                <a:moveTo>
                  <a:pt x="139" y="9"/>
                </a:moveTo>
                <a:cubicBezTo>
                  <a:pt x="142" y="5"/>
                  <a:pt x="147" y="3"/>
                  <a:pt x="152" y="3"/>
                </a:cubicBezTo>
                <a:cubicBezTo>
                  <a:pt x="153" y="3"/>
                  <a:pt x="154" y="3"/>
                  <a:pt x="155" y="3"/>
                </a:cubicBezTo>
                <a:cubicBezTo>
                  <a:pt x="153" y="1"/>
                  <a:pt x="150" y="0"/>
                  <a:pt x="146" y="0"/>
                </a:cubicBezTo>
                <a:cubicBezTo>
                  <a:pt x="139" y="0"/>
                  <a:pt x="133" y="6"/>
                  <a:pt x="133" y="13"/>
                </a:cubicBezTo>
                <a:cubicBezTo>
                  <a:pt x="133" y="16"/>
                  <a:pt x="134" y="19"/>
                  <a:pt x="136" y="21"/>
                </a:cubicBezTo>
                <a:cubicBezTo>
                  <a:pt x="135" y="17"/>
                  <a:pt x="136" y="13"/>
                  <a:pt x="139" y="9"/>
                </a:cubicBezTo>
                <a:close/>
                <a:moveTo>
                  <a:pt x="150" y="268"/>
                </a:moveTo>
                <a:cubicBezTo>
                  <a:pt x="150" y="268"/>
                  <a:pt x="150" y="268"/>
                  <a:pt x="150" y="268"/>
                </a:cubicBezTo>
                <a:cubicBezTo>
                  <a:pt x="154" y="269"/>
                  <a:pt x="157" y="270"/>
                  <a:pt x="160" y="270"/>
                </a:cubicBezTo>
                <a:cubicBezTo>
                  <a:pt x="158" y="270"/>
                  <a:pt x="155" y="268"/>
                  <a:pt x="153" y="267"/>
                </a:cubicBezTo>
                <a:cubicBezTo>
                  <a:pt x="152" y="267"/>
                  <a:pt x="151" y="268"/>
                  <a:pt x="150" y="268"/>
                </a:cubicBezTo>
                <a:close/>
                <a:moveTo>
                  <a:pt x="186" y="85"/>
                </a:moveTo>
                <a:cubicBezTo>
                  <a:pt x="174" y="83"/>
                  <a:pt x="163" y="92"/>
                  <a:pt x="164" y="94"/>
                </a:cubicBezTo>
                <a:cubicBezTo>
                  <a:pt x="164" y="96"/>
                  <a:pt x="171" y="96"/>
                  <a:pt x="176" y="95"/>
                </a:cubicBezTo>
                <a:cubicBezTo>
                  <a:pt x="181" y="94"/>
                  <a:pt x="183" y="91"/>
                  <a:pt x="183" y="91"/>
                </a:cubicBezTo>
                <a:cubicBezTo>
                  <a:pt x="183" y="91"/>
                  <a:pt x="185" y="95"/>
                  <a:pt x="183" y="97"/>
                </a:cubicBezTo>
                <a:cubicBezTo>
                  <a:pt x="182" y="97"/>
                  <a:pt x="178" y="95"/>
                  <a:pt x="175" y="96"/>
                </a:cubicBezTo>
                <a:cubicBezTo>
                  <a:pt x="173" y="96"/>
                  <a:pt x="170" y="98"/>
                  <a:pt x="167" y="98"/>
                </a:cubicBezTo>
                <a:cubicBezTo>
                  <a:pt x="165" y="98"/>
                  <a:pt x="164" y="97"/>
                  <a:pt x="163" y="97"/>
                </a:cubicBezTo>
                <a:cubicBezTo>
                  <a:pt x="162" y="97"/>
                  <a:pt x="162" y="98"/>
                  <a:pt x="163" y="98"/>
                </a:cubicBezTo>
                <a:cubicBezTo>
                  <a:pt x="164" y="99"/>
                  <a:pt x="166" y="100"/>
                  <a:pt x="168" y="100"/>
                </a:cubicBezTo>
                <a:cubicBezTo>
                  <a:pt x="171" y="99"/>
                  <a:pt x="174" y="97"/>
                  <a:pt x="176" y="97"/>
                </a:cubicBezTo>
                <a:cubicBezTo>
                  <a:pt x="177" y="97"/>
                  <a:pt x="179" y="98"/>
                  <a:pt x="180" y="98"/>
                </a:cubicBezTo>
                <a:cubicBezTo>
                  <a:pt x="176" y="100"/>
                  <a:pt x="168" y="100"/>
                  <a:pt x="169" y="101"/>
                </a:cubicBezTo>
                <a:cubicBezTo>
                  <a:pt x="170" y="102"/>
                  <a:pt x="174" y="103"/>
                  <a:pt x="181" y="101"/>
                </a:cubicBezTo>
                <a:cubicBezTo>
                  <a:pt x="187" y="100"/>
                  <a:pt x="190" y="97"/>
                  <a:pt x="190" y="97"/>
                </a:cubicBezTo>
                <a:cubicBezTo>
                  <a:pt x="191" y="98"/>
                  <a:pt x="193" y="100"/>
                  <a:pt x="193" y="105"/>
                </a:cubicBezTo>
                <a:cubicBezTo>
                  <a:pt x="193" y="114"/>
                  <a:pt x="176" y="116"/>
                  <a:pt x="160" y="119"/>
                </a:cubicBezTo>
                <a:cubicBezTo>
                  <a:pt x="157" y="120"/>
                  <a:pt x="155" y="120"/>
                  <a:pt x="153" y="120"/>
                </a:cubicBezTo>
                <a:cubicBezTo>
                  <a:pt x="154" y="96"/>
                  <a:pt x="154" y="74"/>
                  <a:pt x="155" y="58"/>
                </a:cubicBezTo>
                <a:cubicBezTo>
                  <a:pt x="155" y="58"/>
                  <a:pt x="156" y="58"/>
                  <a:pt x="156" y="58"/>
                </a:cubicBezTo>
                <a:cubicBezTo>
                  <a:pt x="156" y="58"/>
                  <a:pt x="156" y="58"/>
                  <a:pt x="156" y="58"/>
                </a:cubicBezTo>
                <a:cubicBezTo>
                  <a:pt x="158" y="63"/>
                  <a:pt x="163" y="68"/>
                  <a:pt x="167" y="69"/>
                </a:cubicBezTo>
                <a:cubicBezTo>
                  <a:pt x="166" y="65"/>
                  <a:pt x="164" y="60"/>
                  <a:pt x="163" y="57"/>
                </a:cubicBezTo>
                <a:cubicBezTo>
                  <a:pt x="165" y="57"/>
                  <a:pt x="166" y="56"/>
                  <a:pt x="167" y="56"/>
                </a:cubicBezTo>
                <a:cubicBezTo>
                  <a:pt x="167" y="56"/>
                  <a:pt x="167" y="57"/>
                  <a:pt x="168" y="58"/>
                </a:cubicBezTo>
                <a:cubicBezTo>
                  <a:pt x="171" y="62"/>
                  <a:pt x="179" y="65"/>
                  <a:pt x="185" y="64"/>
                </a:cubicBezTo>
                <a:cubicBezTo>
                  <a:pt x="182" y="60"/>
                  <a:pt x="178" y="56"/>
                  <a:pt x="176" y="53"/>
                </a:cubicBezTo>
                <a:cubicBezTo>
                  <a:pt x="177" y="52"/>
                  <a:pt x="178" y="52"/>
                  <a:pt x="179" y="51"/>
                </a:cubicBezTo>
                <a:cubicBezTo>
                  <a:pt x="180" y="53"/>
                  <a:pt x="181" y="54"/>
                  <a:pt x="183" y="56"/>
                </a:cubicBezTo>
                <a:cubicBezTo>
                  <a:pt x="189" y="60"/>
                  <a:pt x="200" y="61"/>
                  <a:pt x="205" y="59"/>
                </a:cubicBezTo>
                <a:cubicBezTo>
                  <a:pt x="199" y="54"/>
                  <a:pt x="191" y="49"/>
                  <a:pt x="187" y="47"/>
                </a:cubicBezTo>
                <a:cubicBezTo>
                  <a:pt x="188" y="46"/>
                  <a:pt x="189" y="45"/>
                  <a:pt x="189" y="44"/>
                </a:cubicBezTo>
                <a:cubicBezTo>
                  <a:pt x="191" y="46"/>
                  <a:pt x="195" y="48"/>
                  <a:pt x="199" y="51"/>
                </a:cubicBezTo>
                <a:cubicBezTo>
                  <a:pt x="208" y="54"/>
                  <a:pt x="221" y="53"/>
                  <a:pt x="227" y="49"/>
                </a:cubicBezTo>
                <a:cubicBezTo>
                  <a:pt x="213" y="45"/>
                  <a:pt x="197" y="39"/>
                  <a:pt x="195" y="38"/>
                </a:cubicBezTo>
                <a:cubicBezTo>
                  <a:pt x="196" y="38"/>
                  <a:pt x="196" y="37"/>
                  <a:pt x="197" y="36"/>
                </a:cubicBezTo>
                <a:cubicBezTo>
                  <a:pt x="200" y="37"/>
                  <a:pt x="205" y="40"/>
                  <a:pt x="212" y="42"/>
                </a:cubicBezTo>
                <a:cubicBezTo>
                  <a:pt x="225" y="43"/>
                  <a:pt x="239" y="38"/>
                  <a:pt x="244" y="33"/>
                </a:cubicBezTo>
                <a:cubicBezTo>
                  <a:pt x="226" y="30"/>
                  <a:pt x="205" y="28"/>
                  <a:pt x="202" y="28"/>
                </a:cubicBezTo>
                <a:cubicBezTo>
                  <a:pt x="202" y="27"/>
                  <a:pt x="202" y="26"/>
                  <a:pt x="202" y="26"/>
                </a:cubicBezTo>
                <a:cubicBezTo>
                  <a:pt x="202" y="26"/>
                  <a:pt x="213" y="27"/>
                  <a:pt x="225" y="28"/>
                </a:cubicBezTo>
                <a:cubicBezTo>
                  <a:pt x="241" y="24"/>
                  <a:pt x="248" y="15"/>
                  <a:pt x="249" y="11"/>
                </a:cubicBezTo>
                <a:cubicBezTo>
                  <a:pt x="236" y="11"/>
                  <a:pt x="215" y="12"/>
                  <a:pt x="215" y="11"/>
                </a:cubicBezTo>
                <a:cubicBezTo>
                  <a:pt x="213" y="11"/>
                  <a:pt x="201" y="5"/>
                  <a:pt x="190" y="7"/>
                </a:cubicBezTo>
                <a:cubicBezTo>
                  <a:pt x="172" y="9"/>
                  <a:pt x="170" y="23"/>
                  <a:pt x="179" y="31"/>
                </a:cubicBezTo>
                <a:cubicBezTo>
                  <a:pt x="179" y="31"/>
                  <a:pt x="176" y="47"/>
                  <a:pt x="155" y="50"/>
                </a:cubicBezTo>
                <a:cubicBezTo>
                  <a:pt x="155" y="39"/>
                  <a:pt x="155" y="32"/>
                  <a:pt x="155" y="32"/>
                </a:cubicBezTo>
                <a:cubicBezTo>
                  <a:pt x="155" y="30"/>
                  <a:pt x="154" y="28"/>
                  <a:pt x="152" y="26"/>
                </a:cubicBezTo>
                <a:cubicBezTo>
                  <a:pt x="157" y="24"/>
                  <a:pt x="160" y="19"/>
                  <a:pt x="160" y="14"/>
                </a:cubicBezTo>
                <a:cubicBezTo>
                  <a:pt x="160" y="10"/>
                  <a:pt x="159" y="7"/>
                  <a:pt x="157" y="5"/>
                </a:cubicBezTo>
                <a:cubicBezTo>
                  <a:pt x="151" y="3"/>
                  <a:pt x="145" y="5"/>
                  <a:pt x="141" y="10"/>
                </a:cubicBezTo>
                <a:cubicBezTo>
                  <a:pt x="138" y="14"/>
                  <a:pt x="137" y="19"/>
                  <a:pt x="138" y="23"/>
                </a:cubicBezTo>
                <a:cubicBezTo>
                  <a:pt x="139" y="24"/>
                  <a:pt x="140" y="25"/>
                  <a:pt x="142" y="26"/>
                </a:cubicBezTo>
                <a:cubicBezTo>
                  <a:pt x="140" y="28"/>
                  <a:pt x="139" y="30"/>
                  <a:pt x="139" y="32"/>
                </a:cubicBezTo>
                <a:cubicBezTo>
                  <a:pt x="139" y="32"/>
                  <a:pt x="139" y="39"/>
                  <a:pt x="139" y="50"/>
                </a:cubicBezTo>
                <a:cubicBezTo>
                  <a:pt x="118" y="47"/>
                  <a:pt x="115" y="31"/>
                  <a:pt x="115" y="31"/>
                </a:cubicBezTo>
                <a:cubicBezTo>
                  <a:pt x="124" y="23"/>
                  <a:pt x="121" y="9"/>
                  <a:pt x="104" y="7"/>
                </a:cubicBezTo>
                <a:cubicBezTo>
                  <a:pt x="93" y="5"/>
                  <a:pt x="81" y="11"/>
                  <a:pt x="79" y="11"/>
                </a:cubicBezTo>
                <a:cubicBezTo>
                  <a:pt x="78" y="12"/>
                  <a:pt x="58" y="11"/>
                  <a:pt x="44" y="11"/>
                </a:cubicBezTo>
                <a:cubicBezTo>
                  <a:pt x="46" y="15"/>
                  <a:pt x="53" y="24"/>
                  <a:pt x="69" y="28"/>
                </a:cubicBezTo>
                <a:cubicBezTo>
                  <a:pt x="81" y="27"/>
                  <a:pt x="92" y="26"/>
                  <a:pt x="92" y="26"/>
                </a:cubicBezTo>
                <a:cubicBezTo>
                  <a:pt x="92" y="26"/>
                  <a:pt x="92" y="27"/>
                  <a:pt x="92" y="28"/>
                </a:cubicBezTo>
                <a:cubicBezTo>
                  <a:pt x="89" y="28"/>
                  <a:pt x="67" y="30"/>
                  <a:pt x="49" y="33"/>
                </a:cubicBezTo>
                <a:cubicBezTo>
                  <a:pt x="55" y="38"/>
                  <a:pt x="69" y="43"/>
                  <a:pt x="82" y="42"/>
                </a:cubicBezTo>
                <a:cubicBezTo>
                  <a:pt x="89" y="40"/>
                  <a:pt x="94" y="37"/>
                  <a:pt x="97" y="36"/>
                </a:cubicBezTo>
                <a:cubicBezTo>
                  <a:pt x="97" y="37"/>
                  <a:pt x="98" y="38"/>
                  <a:pt x="99" y="38"/>
                </a:cubicBezTo>
                <a:cubicBezTo>
                  <a:pt x="96" y="39"/>
                  <a:pt x="80" y="45"/>
                  <a:pt x="67" y="49"/>
                </a:cubicBezTo>
                <a:cubicBezTo>
                  <a:pt x="73" y="53"/>
                  <a:pt x="85" y="54"/>
                  <a:pt x="95" y="51"/>
                </a:cubicBezTo>
                <a:cubicBezTo>
                  <a:pt x="99" y="48"/>
                  <a:pt x="103" y="46"/>
                  <a:pt x="104" y="44"/>
                </a:cubicBezTo>
                <a:cubicBezTo>
                  <a:pt x="105" y="45"/>
                  <a:pt x="106" y="46"/>
                  <a:pt x="107" y="47"/>
                </a:cubicBezTo>
                <a:cubicBezTo>
                  <a:pt x="103" y="49"/>
                  <a:pt x="95" y="54"/>
                  <a:pt x="89" y="59"/>
                </a:cubicBezTo>
                <a:cubicBezTo>
                  <a:pt x="94" y="61"/>
                  <a:pt x="105" y="60"/>
                  <a:pt x="111" y="56"/>
                </a:cubicBezTo>
                <a:cubicBezTo>
                  <a:pt x="112" y="54"/>
                  <a:pt x="114" y="53"/>
                  <a:pt x="115" y="51"/>
                </a:cubicBezTo>
                <a:cubicBezTo>
                  <a:pt x="116" y="52"/>
                  <a:pt x="117" y="52"/>
                  <a:pt x="118" y="53"/>
                </a:cubicBezTo>
                <a:cubicBezTo>
                  <a:pt x="115" y="56"/>
                  <a:pt x="112" y="60"/>
                  <a:pt x="109" y="64"/>
                </a:cubicBezTo>
                <a:cubicBezTo>
                  <a:pt x="115" y="65"/>
                  <a:pt x="123" y="62"/>
                  <a:pt x="126" y="58"/>
                </a:cubicBezTo>
                <a:cubicBezTo>
                  <a:pt x="126" y="57"/>
                  <a:pt x="127" y="56"/>
                  <a:pt x="127" y="56"/>
                </a:cubicBezTo>
                <a:cubicBezTo>
                  <a:pt x="128" y="56"/>
                  <a:pt x="129" y="57"/>
                  <a:pt x="130" y="57"/>
                </a:cubicBezTo>
                <a:cubicBezTo>
                  <a:pt x="129" y="60"/>
                  <a:pt x="128" y="65"/>
                  <a:pt x="127" y="69"/>
                </a:cubicBezTo>
                <a:cubicBezTo>
                  <a:pt x="131" y="68"/>
                  <a:pt x="136" y="63"/>
                  <a:pt x="138" y="58"/>
                </a:cubicBezTo>
                <a:cubicBezTo>
                  <a:pt x="138" y="58"/>
                  <a:pt x="138" y="58"/>
                  <a:pt x="138" y="58"/>
                </a:cubicBezTo>
                <a:cubicBezTo>
                  <a:pt x="138" y="58"/>
                  <a:pt x="139" y="58"/>
                  <a:pt x="139" y="58"/>
                </a:cubicBezTo>
                <a:cubicBezTo>
                  <a:pt x="140" y="74"/>
                  <a:pt x="140" y="96"/>
                  <a:pt x="141" y="120"/>
                </a:cubicBezTo>
                <a:cubicBezTo>
                  <a:pt x="139" y="120"/>
                  <a:pt x="137" y="120"/>
                  <a:pt x="134" y="119"/>
                </a:cubicBezTo>
                <a:cubicBezTo>
                  <a:pt x="118" y="116"/>
                  <a:pt x="101" y="114"/>
                  <a:pt x="101" y="105"/>
                </a:cubicBezTo>
                <a:cubicBezTo>
                  <a:pt x="101" y="100"/>
                  <a:pt x="103" y="98"/>
                  <a:pt x="104" y="97"/>
                </a:cubicBezTo>
                <a:cubicBezTo>
                  <a:pt x="104" y="97"/>
                  <a:pt x="107" y="100"/>
                  <a:pt x="113" y="101"/>
                </a:cubicBezTo>
                <a:cubicBezTo>
                  <a:pt x="120" y="103"/>
                  <a:pt x="124" y="102"/>
                  <a:pt x="125" y="101"/>
                </a:cubicBezTo>
                <a:cubicBezTo>
                  <a:pt x="126" y="100"/>
                  <a:pt x="118" y="100"/>
                  <a:pt x="114" y="98"/>
                </a:cubicBezTo>
                <a:cubicBezTo>
                  <a:pt x="115" y="98"/>
                  <a:pt x="117" y="97"/>
                  <a:pt x="118" y="97"/>
                </a:cubicBezTo>
                <a:cubicBezTo>
                  <a:pt x="120" y="97"/>
                  <a:pt x="123" y="99"/>
                  <a:pt x="126" y="100"/>
                </a:cubicBezTo>
                <a:cubicBezTo>
                  <a:pt x="128" y="100"/>
                  <a:pt x="130" y="99"/>
                  <a:pt x="131" y="98"/>
                </a:cubicBezTo>
                <a:cubicBezTo>
                  <a:pt x="132" y="98"/>
                  <a:pt x="132" y="97"/>
                  <a:pt x="131" y="97"/>
                </a:cubicBezTo>
                <a:cubicBezTo>
                  <a:pt x="130" y="97"/>
                  <a:pt x="129" y="98"/>
                  <a:pt x="126" y="98"/>
                </a:cubicBezTo>
                <a:cubicBezTo>
                  <a:pt x="124" y="98"/>
                  <a:pt x="121" y="96"/>
                  <a:pt x="119" y="96"/>
                </a:cubicBezTo>
                <a:cubicBezTo>
                  <a:pt x="116" y="95"/>
                  <a:pt x="111" y="97"/>
                  <a:pt x="111" y="97"/>
                </a:cubicBezTo>
                <a:cubicBezTo>
                  <a:pt x="109" y="95"/>
                  <a:pt x="111" y="91"/>
                  <a:pt x="111" y="91"/>
                </a:cubicBezTo>
                <a:cubicBezTo>
                  <a:pt x="111" y="91"/>
                  <a:pt x="113" y="94"/>
                  <a:pt x="118" y="95"/>
                </a:cubicBezTo>
                <a:cubicBezTo>
                  <a:pt x="123" y="96"/>
                  <a:pt x="130" y="96"/>
                  <a:pt x="130" y="94"/>
                </a:cubicBezTo>
                <a:cubicBezTo>
                  <a:pt x="131" y="92"/>
                  <a:pt x="120" y="83"/>
                  <a:pt x="107" y="85"/>
                </a:cubicBezTo>
                <a:cubicBezTo>
                  <a:pt x="107" y="85"/>
                  <a:pt x="107" y="85"/>
                  <a:pt x="107" y="85"/>
                </a:cubicBezTo>
                <a:cubicBezTo>
                  <a:pt x="98" y="87"/>
                  <a:pt x="91" y="94"/>
                  <a:pt x="91" y="104"/>
                </a:cubicBezTo>
                <a:cubicBezTo>
                  <a:pt x="91" y="119"/>
                  <a:pt x="109" y="123"/>
                  <a:pt x="127" y="127"/>
                </a:cubicBezTo>
                <a:cubicBezTo>
                  <a:pt x="131" y="124"/>
                  <a:pt x="135" y="123"/>
                  <a:pt x="141" y="121"/>
                </a:cubicBezTo>
                <a:cubicBezTo>
                  <a:pt x="141" y="122"/>
                  <a:pt x="141" y="122"/>
                  <a:pt x="141" y="123"/>
                </a:cubicBezTo>
                <a:cubicBezTo>
                  <a:pt x="136" y="125"/>
                  <a:pt x="131" y="126"/>
                  <a:pt x="128" y="129"/>
                </a:cubicBezTo>
                <a:cubicBezTo>
                  <a:pt x="121" y="133"/>
                  <a:pt x="117" y="139"/>
                  <a:pt x="117" y="147"/>
                </a:cubicBezTo>
                <a:cubicBezTo>
                  <a:pt x="117" y="157"/>
                  <a:pt x="122" y="164"/>
                  <a:pt x="134" y="169"/>
                </a:cubicBezTo>
                <a:cubicBezTo>
                  <a:pt x="134" y="169"/>
                  <a:pt x="137" y="167"/>
                  <a:pt x="139" y="166"/>
                </a:cubicBezTo>
                <a:cubicBezTo>
                  <a:pt x="140" y="166"/>
                  <a:pt x="141" y="166"/>
                  <a:pt x="142" y="165"/>
                </a:cubicBezTo>
                <a:cubicBezTo>
                  <a:pt x="142" y="166"/>
                  <a:pt x="142" y="167"/>
                  <a:pt x="142" y="167"/>
                </a:cubicBezTo>
                <a:cubicBezTo>
                  <a:pt x="131" y="172"/>
                  <a:pt x="123" y="176"/>
                  <a:pt x="123" y="188"/>
                </a:cubicBezTo>
                <a:cubicBezTo>
                  <a:pt x="123" y="196"/>
                  <a:pt x="126" y="200"/>
                  <a:pt x="133" y="204"/>
                </a:cubicBezTo>
                <a:cubicBezTo>
                  <a:pt x="136" y="202"/>
                  <a:pt x="140" y="200"/>
                  <a:pt x="143" y="199"/>
                </a:cubicBezTo>
                <a:cubicBezTo>
                  <a:pt x="143" y="200"/>
                  <a:pt x="143" y="200"/>
                  <a:pt x="143" y="201"/>
                </a:cubicBezTo>
                <a:cubicBezTo>
                  <a:pt x="140" y="202"/>
                  <a:pt x="136" y="204"/>
                  <a:pt x="134" y="206"/>
                </a:cubicBezTo>
                <a:cubicBezTo>
                  <a:pt x="130" y="209"/>
                  <a:pt x="128" y="213"/>
                  <a:pt x="128" y="218"/>
                </a:cubicBezTo>
                <a:cubicBezTo>
                  <a:pt x="128" y="224"/>
                  <a:pt x="130" y="229"/>
                  <a:pt x="136" y="232"/>
                </a:cubicBezTo>
                <a:cubicBezTo>
                  <a:pt x="136" y="232"/>
                  <a:pt x="138" y="230"/>
                  <a:pt x="140" y="229"/>
                </a:cubicBezTo>
                <a:cubicBezTo>
                  <a:pt x="142" y="228"/>
                  <a:pt x="143" y="227"/>
                  <a:pt x="144" y="227"/>
                </a:cubicBezTo>
                <a:cubicBezTo>
                  <a:pt x="144" y="227"/>
                  <a:pt x="144" y="228"/>
                  <a:pt x="144" y="229"/>
                </a:cubicBezTo>
                <a:cubicBezTo>
                  <a:pt x="144" y="229"/>
                  <a:pt x="143" y="229"/>
                  <a:pt x="143" y="229"/>
                </a:cubicBezTo>
                <a:cubicBezTo>
                  <a:pt x="135" y="234"/>
                  <a:pt x="130" y="240"/>
                  <a:pt x="130" y="248"/>
                </a:cubicBezTo>
                <a:cubicBezTo>
                  <a:pt x="130" y="255"/>
                  <a:pt x="134" y="260"/>
                  <a:pt x="141" y="264"/>
                </a:cubicBezTo>
                <a:cubicBezTo>
                  <a:pt x="143" y="264"/>
                  <a:pt x="144" y="263"/>
                  <a:pt x="145" y="262"/>
                </a:cubicBezTo>
                <a:cubicBezTo>
                  <a:pt x="145" y="262"/>
                  <a:pt x="145" y="263"/>
                  <a:pt x="145" y="264"/>
                </a:cubicBezTo>
                <a:cubicBezTo>
                  <a:pt x="142" y="267"/>
                  <a:pt x="138" y="269"/>
                  <a:pt x="134" y="270"/>
                </a:cubicBezTo>
                <a:cubicBezTo>
                  <a:pt x="138" y="270"/>
                  <a:pt x="142" y="269"/>
                  <a:pt x="146" y="268"/>
                </a:cubicBezTo>
                <a:cubicBezTo>
                  <a:pt x="146" y="280"/>
                  <a:pt x="147" y="287"/>
                  <a:pt x="147" y="287"/>
                </a:cubicBezTo>
                <a:cubicBezTo>
                  <a:pt x="147" y="287"/>
                  <a:pt x="148" y="279"/>
                  <a:pt x="148" y="267"/>
                </a:cubicBezTo>
                <a:cubicBezTo>
                  <a:pt x="150" y="266"/>
                  <a:pt x="151" y="265"/>
                  <a:pt x="152" y="265"/>
                </a:cubicBezTo>
                <a:cubicBezTo>
                  <a:pt x="160" y="261"/>
                  <a:pt x="164" y="255"/>
                  <a:pt x="164" y="248"/>
                </a:cubicBezTo>
                <a:cubicBezTo>
                  <a:pt x="164" y="243"/>
                  <a:pt x="162" y="238"/>
                  <a:pt x="158" y="234"/>
                </a:cubicBezTo>
                <a:cubicBezTo>
                  <a:pt x="157" y="234"/>
                  <a:pt x="152" y="236"/>
                  <a:pt x="150" y="237"/>
                </a:cubicBezTo>
                <a:cubicBezTo>
                  <a:pt x="150" y="237"/>
                  <a:pt x="150" y="236"/>
                  <a:pt x="150" y="236"/>
                </a:cubicBezTo>
                <a:cubicBezTo>
                  <a:pt x="158" y="232"/>
                  <a:pt x="166" y="229"/>
                  <a:pt x="166" y="218"/>
                </a:cubicBezTo>
                <a:cubicBezTo>
                  <a:pt x="166" y="213"/>
                  <a:pt x="164" y="210"/>
                  <a:pt x="161" y="206"/>
                </a:cubicBezTo>
                <a:cubicBezTo>
                  <a:pt x="157" y="208"/>
                  <a:pt x="153" y="209"/>
                  <a:pt x="150" y="210"/>
                </a:cubicBezTo>
                <a:cubicBezTo>
                  <a:pt x="151" y="209"/>
                  <a:pt x="151" y="209"/>
                  <a:pt x="151" y="208"/>
                </a:cubicBezTo>
                <a:cubicBezTo>
                  <a:pt x="151" y="208"/>
                  <a:pt x="151" y="208"/>
                  <a:pt x="152" y="208"/>
                </a:cubicBezTo>
                <a:cubicBezTo>
                  <a:pt x="163" y="204"/>
                  <a:pt x="171" y="200"/>
                  <a:pt x="171" y="188"/>
                </a:cubicBezTo>
                <a:cubicBezTo>
                  <a:pt x="171" y="181"/>
                  <a:pt x="168" y="175"/>
                  <a:pt x="160" y="171"/>
                </a:cubicBezTo>
                <a:cubicBezTo>
                  <a:pt x="160" y="171"/>
                  <a:pt x="157" y="173"/>
                  <a:pt x="156" y="173"/>
                </a:cubicBezTo>
                <a:cubicBezTo>
                  <a:pt x="155" y="173"/>
                  <a:pt x="153" y="174"/>
                  <a:pt x="152" y="175"/>
                </a:cubicBezTo>
                <a:cubicBezTo>
                  <a:pt x="152" y="174"/>
                  <a:pt x="152" y="173"/>
                  <a:pt x="152" y="173"/>
                </a:cubicBezTo>
                <a:cubicBezTo>
                  <a:pt x="154" y="172"/>
                  <a:pt x="158" y="170"/>
                  <a:pt x="161" y="169"/>
                </a:cubicBezTo>
                <a:cubicBezTo>
                  <a:pt x="172" y="164"/>
                  <a:pt x="177" y="157"/>
                  <a:pt x="177" y="147"/>
                </a:cubicBezTo>
                <a:cubicBezTo>
                  <a:pt x="177" y="139"/>
                  <a:pt x="173" y="133"/>
                  <a:pt x="166" y="129"/>
                </a:cubicBezTo>
                <a:cubicBezTo>
                  <a:pt x="162" y="130"/>
                  <a:pt x="158" y="130"/>
                  <a:pt x="153" y="131"/>
                </a:cubicBezTo>
                <a:cubicBezTo>
                  <a:pt x="153" y="131"/>
                  <a:pt x="153" y="130"/>
                  <a:pt x="153" y="129"/>
                </a:cubicBezTo>
                <a:cubicBezTo>
                  <a:pt x="157" y="128"/>
                  <a:pt x="162" y="128"/>
                  <a:pt x="167" y="127"/>
                </a:cubicBezTo>
                <a:cubicBezTo>
                  <a:pt x="185" y="124"/>
                  <a:pt x="202" y="119"/>
                  <a:pt x="202" y="104"/>
                </a:cubicBezTo>
                <a:cubicBezTo>
                  <a:pt x="202" y="94"/>
                  <a:pt x="197" y="87"/>
                  <a:pt x="186" y="85"/>
                </a:cubicBezTo>
                <a:close/>
                <a:moveTo>
                  <a:pt x="177" y="89"/>
                </a:moveTo>
                <a:cubicBezTo>
                  <a:pt x="176" y="90"/>
                  <a:pt x="174" y="90"/>
                  <a:pt x="173" y="89"/>
                </a:cubicBezTo>
                <a:cubicBezTo>
                  <a:pt x="173" y="88"/>
                  <a:pt x="175" y="87"/>
                  <a:pt x="176" y="87"/>
                </a:cubicBezTo>
                <a:cubicBezTo>
                  <a:pt x="177" y="86"/>
                  <a:pt x="179" y="87"/>
                  <a:pt x="179" y="88"/>
                </a:cubicBezTo>
                <a:cubicBezTo>
                  <a:pt x="180" y="88"/>
                  <a:pt x="178" y="89"/>
                  <a:pt x="177" y="89"/>
                </a:cubicBezTo>
                <a:close/>
                <a:moveTo>
                  <a:pt x="118" y="87"/>
                </a:moveTo>
                <a:cubicBezTo>
                  <a:pt x="119" y="87"/>
                  <a:pt x="121" y="88"/>
                  <a:pt x="121" y="89"/>
                </a:cubicBezTo>
                <a:cubicBezTo>
                  <a:pt x="120" y="90"/>
                  <a:pt x="118" y="90"/>
                  <a:pt x="117" y="89"/>
                </a:cubicBezTo>
                <a:cubicBezTo>
                  <a:pt x="116" y="89"/>
                  <a:pt x="114" y="88"/>
                  <a:pt x="115" y="88"/>
                </a:cubicBezTo>
                <a:cubicBezTo>
                  <a:pt x="115" y="87"/>
                  <a:pt x="117" y="86"/>
                  <a:pt x="118" y="87"/>
                </a:cubicBezTo>
                <a:close/>
                <a:moveTo>
                  <a:pt x="141" y="163"/>
                </a:moveTo>
                <a:cubicBezTo>
                  <a:pt x="131" y="159"/>
                  <a:pt x="126" y="155"/>
                  <a:pt x="126" y="147"/>
                </a:cubicBezTo>
                <a:cubicBezTo>
                  <a:pt x="126" y="140"/>
                  <a:pt x="132" y="135"/>
                  <a:pt x="141" y="132"/>
                </a:cubicBezTo>
                <a:cubicBezTo>
                  <a:pt x="141" y="143"/>
                  <a:pt x="142" y="153"/>
                  <a:pt x="142" y="164"/>
                </a:cubicBezTo>
                <a:cubicBezTo>
                  <a:pt x="142" y="163"/>
                  <a:pt x="141" y="163"/>
                  <a:pt x="141" y="163"/>
                </a:cubicBezTo>
                <a:close/>
                <a:moveTo>
                  <a:pt x="132" y="188"/>
                </a:moveTo>
                <a:cubicBezTo>
                  <a:pt x="132" y="182"/>
                  <a:pt x="135" y="180"/>
                  <a:pt x="142" y="177"/>
                </a:cubicBezTo>
                <a:cubicBezTo>
                  <a:pt x="143" y="184"/>
                  <a:pt x="143" y="191"/>
                  <a:pt x="143" y="199"/>
                </a:cubicBezTo>
                <a:cubicBezTo>
                  <a:pt x="136" y="196"/>
                  <a:pt x="132" y="194"/>
                  <a:pt x="132" y="188"/>
                </a:cubicBezTo>
                <a:close/>
                <a:moveTo>
                  <a:pt x="136" y="218"/>
                </a:moveTo>
                <a:cubicBezTo>
                  <a:pt x="136" y="215"/>
                  <a:pt x="139" y="212"/>
                  <a:pt x="143" y="210"/>
                </a:cubicBezTo>
                <a:cubicBezTo>
                  <a:pt x="144" y="216"/>
                  <a:pt x="144" y="221"/>
                  <a:pt x="144" y="226"/>
                </a:cubicBezTo>
                <a:cubicBezTo>
                  <a:pt x="139" y="224"/>
                  <a:pt x="136" y="222"/>
                  <a:pt x="136" y="218"/>
                </a:cubicBezTo>
                <a:close/>
                <a:moveTo>
                  <a:pt x="139" y="248"/>
                </a:moveTo>
                <a:cubicBezTo>
                  <a:pt x="138" y="244"/>
                  <a:pt x="141" y="241"/>
                  <a:pt x="144" y="238"/>
                </a:cubicBezTo>
                <a:cubicBezTo>
                  <a:pt x="145" y="247"/>
                  <a:pt x="145" y="255"/>
                  <a:pt x="145" y="262"/>
                </a:cubicBezTo>
                <a:cubicBezTo>
                  <a:pt x="141" y="258"/>
                  <a:pt x="139" y="254"/>
                  <a:pt x="139" y="248"/>
                </a:cubicBezTo>
                <a:close/>
                <a:moveTo>
                  <a:pt x="155" y="248"/>
                </a:moveTo>
                <a:cubicBezTo>
                  <a:pt x="155" y="254"/>
                  <a:pt x="153" y="258"/>
                  <a:pt x="149" y="262"/>
                </a:cubicBezTo>
                <a:cubicBezTo>
                  <a:pt x="149" y="255"/>
                  <a:pt x="149" y="247"/>
                  <a:pt x="150" y="239"/>
                </a:cubicBezTo>
                <a:cubicBezTo>
                  <a:pt x="154" y="241"/>
                  <a:pt x="155" y="245"/>
                  <a:pt x="155" y="248"/>
                </a:cubicBezTo>
                <a:close/>
                <a:moveTo>
                  <a:pt x="158" y="218"/>
                </a:moveTo>
                <a:cubicBezTo>
                  <a:pt x="158" y="223"/>
                  <a:pt x="154" y="224"/>
                  <a:pt x="150" y="226"/>
                </a:cubicBezTo>
                <a:cubicBezTo>
                  <a:pt x="150" y="221"/>
                  <a:pt x="150" y="216"/>
                  <a:pt x="150" y="210"/>
                </a:cubicBezTo>
                <a:cubicBezTo>
                  <a:pt x="154" y="212"/>
                  <a:pt x="158" y="214"/>
                  <a:pt x="158" y="218"/>
                </a:cubicBezTo>
                <a:close/>
                <a:moveTo>
                  <a:pt x="162" y="188"/>
                </a:moveTo>
                <a:cubicBezTo>
                  <a:pt x="162" y="194"/>
                  <a:pt x="158" y="196"/>
                  <a:pt x="151" y="199"/>
                </a:cubicBezTo>
                <a:cubicBezTo>
                  <a:pt x="151" y="191"/>
                  <a:pt x="151" y="184"/>
                  <a:pt x="152" y="176"/>
                </a:cubicBezTo>
                <a:cubicBezTo>
                  <a:pt x="157" y="178"/>
                  <a:pt x="162" y="182"/>
                  <a:pt x="162" y="188"/>
                </a:cubicBezTo>
                <a:close/>
                <a:moveTo>
                  <a:pt x="168" y="147"/>
                </a:moveTo>
                <a:cubicBezTo>
                  <a:pt x="168" y="156"/>
                  <a:pt x="160" y="160"/>
                  <a:pt x="152" y="163"/>
                </a:cubicBezTo>
                <a:cubicBezTo>
                  <a:pt x="152" y="153"/>
                  <a:pt x="153" y="143"/>
                  <a:pt x="153" y="132"/>
                </a:cubicBezTo>
                <a:cubicBezTo>
                  <a:pt x="161" y="135"/>
                  <a:pt x="168" y="139"/>
                  <a:pt x="168"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Subtitle 6">
            <a:extLst>
              <a:ext uri="{FF2B5EF4-FFF2-40B4-BE49-F238E27FC236}">
                <a16:creationId xmlns:a16="http://schemas.microsoft.com/office/drawing/2014/main" id="{CC133D73-E707-4692-BA5A-34084C522A65}"/>
              </a:ext>
            </a:extLst>
          </p:cNvPr>
          <p:cNvSpPr txBox="1">
            <a:spLocks/>
          </p:cNvSpPr>
          <p:nvPr/>
        </p:nvSpPr>
        <p:spPr>
          <a:xfrm>
            <a:off x="7069289" y="5112544"/>
            <a:ext cx="3551198" cy="807704"/>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dirty="0">
                <a:solidFill>
                  <a:schemeClr val="tx1"/>
                </a:solidFill>
              </a:rPr>
              <a:t>Increased sharing between organizations and reliance on vendors</a:t>
            </a:r>
          </a:p>
        </p:txBody>
      </p:sp>
    </p:spTree>
    <p:extLst>
      <p:ext uri="{BB962C8B-B14F-4D97-AF65-F5344CB8AC3E}">
        <p14:creationId xmlns:p14="http://schemas.microsoft.com/office/powerpoint/2010/main" val="3391152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50F7-3BAD-49D0-9764-D4446D217C2B}"/>
              </a:ext>
            </a:extLst>
          </p:cNvPr>
          <p:cNvSpPr>
            <a:spLocks noGrp="1"/>
          </p:cNvSpPr>
          <p:nvPr>
            <p:ph type="title"/>
          </p:nvPr>
        </p:nvSpPr>
        <p:spPr>
          <a:xfrm>
            <a:off x="609600" y="751998"/>
            <a:ext cx="9531927" cy="1325563"/>
          </a:xfrm>
        </p:spPr>
        <p:txBody>
          <a:bodyPr>
            <a:normAutofit/>
          </a:bodyPr>
          <a:lstStyle/>
          <a:p>
            <a:r>
              <a:rPr lang="en-US" sz="2400" dirty="0"/>
              <a:t>Security Risk Analysis, What does it look like</a:t>
            </a:r>
          </a:p>
        </p:txBody>
      </p:sp>
      <p:graphicFrame>
        <p:nvGraphicFramePr>
          <p:cNvPr id="6" name="Content Placeholder 5">
            <a:extLst>
              <a:ext uri="{FF2B5EF4-FFF2-40B4-BE49-F238E27FC236}">
                <a16:creationId xmlns:a16="http://schemas.microsoft.com/office/drawing/2014/main" id="{ACC98BFB-B307-4C7C-8960-5D16E57256BE}"/>
              </a:ext>
            </a:extLst>
          </p:cNvPr>
          <p:cNvGraphicFramePr>
            <a:graphicFrameLocks noGrp="1"/>
          </p:cNvGraphicFramePr>
          <p:nvPr>
            <p:ph idx="1"/>
            <p:extLst>
              <p:ext uri="{D42A27DB-BD31-4B8C-83A1-F6EECF244321}">
                <p14:modId xmlns:p14="http://schemas.microsoft.com/office/powerpoint/2010/main" val="1417977142"/>
              </p:ext>
            </p:extLst>
          </p:nvPr>
        </p:nvGraphicFramePr>
        <p:xfrm>
          <a:off x="609600" y="2760980"/>
          <a:ext cx="10972800" cy="268224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512811726"/>
                    </a:ext>
                  </a:extLst>
                </a:gridCol>
                <a:gridCol w="5486400">
                  <a:extLst>
                    <a:ext uri="{9D8B030D-6E8A-4147-A177-3AD203B41FA5}">
                      <a16:colId xmlns:a16="http://schemas.microsoft.com/office/drawing/2014/main" val="191319528"/>
                    </a:ext>
                  </a:extLst>
                </a:gridCol>
              </a:tblGrid>
              <a:tr h="0">
                <a:tc>
                  <a:txBody>
                    <a:bodyPr/>
                    <a:lstStyle/>
                    <a:p>
                      <a:r>
                        <a:rPr lang="en-US" sz="2000" dirty="0"/>
                        <a:t>Is…</a:t>
                      </a:r>
                    </a:p>
                  </a:txBody>
                  <a:tcPr/>
                </a:tc>
                <a:tc>
                  <a:txBody>
                    <a:bodyPr/>
                    <a:lstStyle/>
                    <a:p>
                      <a:r>
                        <a:rPr lang="en-US" sz="2000" dirty="0"/>
                        <a:t>Is Not…</a:t>
                      </a:r>
                    </a:p>
                  </a:txBody>
                  <a:tcPr/>
                </a:tc>
                <a:extLst>
                  <a:ext uri="{0D108BD9-81ED-4DB2-BD59-A6C34878D82A}">
                    <a16:rowId xmlns:a16="http://schemas.microsoft.com/office/drawing/2014/main" val="4067168877"/>
                  </a:ext>
                </a:extLst>
              </a:tr>
              <a:tr h="370840">
                <a:tc>
                  <a:txBody>
                    <a:bodyPr/>
                    <a:lstStyle/>
                    <a:p>
                      <a:r>
                        <a:rPr lang="en-US" sz="2000" dirty="0"/>
                        <a:t>An evaluation of realistic threats to ePHI</a:t>
                      </a:r>
                    </a:p>
                  </a:txBody>
                  <a:tcPr/>
                </a:tc>
                <a:tc>
                  <a:txBody>
                    <a:bodyPr/>
                    <a:lstStyle/>
                    <a:p>
                      <a:r>
                        <a:rPr lang="en-US" sz="2000" dirty="0"/>
                        <a:t>A security checklist</a:t>
                      </a:r>
                    </a:p>
                  </a:txBody>
                  <a:tcPr/>
                </a:tc>
                <a:extLst>
                  <a:ext uri="{0D108BD9-81ED-4DB2-BD59-A6C34878D82A}">
                    <a16:rowId xmlns:a16="http://schemas.microsoft.com/office/drawing/2014/main" val="1362353854"/>
                  </a:ext>
                </a:extLst>
              </a:tr>
              <a:tr h="370840">
                <a:tc>
                  <a:txBody>
                    <a:bodyPr/>
                    <a:lstStyle/>
                    <a:p>
                      <a:r>
                        <a:rPr lang="en-US" sz="2000" dirty="0"/>
                        <a:t>A evaluation that includes technical, administrative, and physical safeguards</a:t>
                      </a:r>
                    </a:p>
                  </a:txBody>
                  <a:tcPr/>
                </a:tc>
                <a:tc>
                  <a:txBody>
                    <a:bodyPr/>
                    <a:lstStyle/>
                    <a:p>
                      <a:r>
                        <a:rPr lang="en-US" sz="2000" dirty="0"/>
                        <a:t>A vulnerability scan</a:t>
                      </a:r>
                    </a:p>
                  </a:txBody>
                  <a:tcPr/>
                </a:tc>
                <a:extLst>
                  <a:ext uri="{0D108BD9-81ED-4DB2-BD59-A6C34878D82A}">
                    <a16:rowId xmlns:a16="http://schemas.microsoft.com/office/drawing/2014/main" val="538002902"/>
                  </a:ext>
                </a:extLst>
              </a:tr>
              <a:tr h="370840">
                <a:tc>
                  <a:txBody>
                    <a:bodyPr/>
                    <a:lstStyle/>
                    <a:p>
                      <a:r>
                        <a:rPr lang="en-US" sz="2000" dirty="0"/>
                        <a:t>A recurring or ongoing process</a:t>
                      </a:r>
                    </a:p>
                  </a:txBody>
                  <a:tcPr/>
                </a:tc>
                <a:tc>
                  <a:txBody>
                    <a:bodyPr/>
                    <a:lstStyle/>
                    <a:p>
                      <a:r>
                        <a:rPr lang="en-US" sz="2000" dirty="0"/>
                        <a:t>A one-time event</a:t>
                      </a:r>
                    </a:p>
                  </a:txBody>
                  <a:tcPr/>
                </a:tc>
                <a:extLst>
                  <a:ext uri="{0D108BD9-81ED-4DB2-BD59-A6C34878D82A}">
                    <a16:rowId xmlns:a16="http://schemas.microsoft.com/office/drawing/2014/main" val="3256847787"/>
                  </a:ext>
                </a:extLst>
              </a:tr>
              <a:tr h="370840">
                <a:tc>
                  <a:txBody>
                    <a:bodyPr/>
                    <a:lstStyle/>
                    <a:p>
                      <a:r>
                        <a:rPr lang="en-US" sz="2000" dirty="0"/>
                        <a:t>An administrative process</a:t>
                      </a:r>
                    </a:p>
                  </a:txBody>
                  <a:tcPr/>
                </a:tc>
                <a:tc>
                  <a:txBody>
                    <a:bodyPr/>
                    <a:lstStyle/>
                    <a:p>
                      <a:r>
                        <a:rPr lang="en-US" sz="2000" dirty="0"/>
                        <a:t>An automated task</a:t>
                      </a:r>
                    </a:p>
                  </a:txBody>
                  <a:tcPr/>
                </a:tc>
                <a:extLst>
                  <a:ext uri="{0D108BD9-81ED-4DB2-BD59-A6C34878D82A}">
                    <a16:rowId xmlns:a16="http://schemas.microsoft.com/office/drawing/2014/main" val="2021992647"/>
                  </a:ext>
                </a:extLst>
              </a:tr>
              <a:tr h="370840">
                <a:tc>
                  <a:txBody>
                    <a:bodyPr/>
                    <a:lstStyle/>
                    <a:p>
                      <a:r>
                        <a:rPr lang="en-US" sz="2000" dirty="0"/>
                        <a:t>Focused on ePHI</a:t>
                      </a:r>
                    </a:p>
                  </a:txBody>
                  <a:tcPr/>
                </a:tc>
                <a:tc>
                  <a:txBody>
                    <a:bodyPr/>
                    <a:lstStyle/>
                    <a:p>
                      <a:r>
                        <a:rPr lang="en-US" sz="2000" dirty="0"/>
                        <a:t>A general security evaluation</a:t>
                      </a:r>
                    </a:p>
                  </a:txBody>
                  <a:tcPr/>
                </a:tc>
                <a:extLst>
                  <a:ext uri="{0D108BD9-81ED-4DB2-BD59-A6C34878D82A}">
                    <a16:rowId xmlns:a16="http://schemas.microsoft.com/office/drawing/2014/main" val="300106323"/>
                  </a:ext>
                </a:extLst>
              </a:tr>
            </a:tbl>
          </a:graphicData>
        </a:graphic>
      </p:graphicFrame>
    </p:spTree>
    <p:extLst>
      <p:ext uri="{BB962C8B-B14F-4D97-AF65-F5344CB8AC3E}">
        <p14:creationId xmlns:p14="http://schemas.microsoft.com/office/powerpoint/2010/main" val="56484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C9B137E6-BCA3-4168-8DA2-73103298690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1548036"/>
            <a:ext cx="12192000" cy="4386039"/>
          </a:xfrm>
        </p:spPr>
      </p:pic>
      <p:sp>
        <p:nvSpPr>
          <p:cNvPr id="2" name="Slide Number Placeholder 1">
            <a:extLst>
              <a:ext uri="{FF2B5EF4-FFF2-40B4-BE49-F238E27FC236}">
                <a16:creationId xmlns:a16="http://schemas.microsoft.com/office/drawing/2014/main" id="{7BC59AAF-06F8-4E25-8871-29D6B0552078}"/>
              </a:ext>
            </a:extLst>
          </p:cNvPr>
          <p:cNvSpPr>
            <a:spLocks noGrp="1"/>
          </p:cNvSpPr>
          <p:nvPr>
            <p:ph type="sldNum" sz="quarter" idx="4294967295"/>
          </p:nvPr>
        </p:nvSpPr>
        <p:spPr>
          <a:xfrm>
            <a:off x="11467058" y="332708"/>
            <a:ext cx="492080" cy="320734"/>
          </a:xfrm>
        </p:spPr>
        <p:txBody>
          <a:bodyPr/>
          <a:lstStyle/>
          <a:p>
            <a:fld id="{DF774B5E-3D86-D744-9739-9A55B86C5C92}" type="slidenum">
              <a:rPr lang="en-US" smtClean="0"/>
              <a:pPr/>
              <a:t>21</a:t>
            </a:fld>
            <a:endParaRPr lang="en-US" dirty="0"/>
          </a:p>
        </p:txBody>
      </p:sp>
      <p:grpSp>
        <p:nvGrpSpPr>
          <p:cNvPr id="5" name="Group 4">
            <a:extLst>
              <a:ext uri="{FF2B5EF4-FFF2-40B4-BE49-F238E27FC236}">
                <a16:creationId xmlns:a16="http://schemas.microsoft.com/office/drawing/2014/main" id="{662F03FF-76F9-4200-8E0A-0BDBD8B21457}"/>
              </a:ext>
            </a:extLst>
          </p:cNvPr>
          <p:cNvGrpSpPr/>
          <p:nvPr/>
        </p:nvGrpSpPr>
        <p:grpSpPr>
          <a:xfrm>
            <a:off x="5912417" y="1225092"/>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1E8D236-A200-4933-9716-2DFCB45F917B}"/>
              </a:ext>
            </a:extLst>
          </p:cNvPr>
          <p:cNvSpPr/>
          <p:nvPr/>
        </p:nvSpPr>
        <p:spPr>
          <a:xfrm>
            <a:off x="0" y="1548036"/>
            <a:ext cx="12192000" cy="4386039"/>
          </a:xfrm>
          <a:prstGeom prst="rect">
            <a:avLst/>
          </a:prstGeom>
          <a:gradFill flip="none" rotWithShape="1">
            <a:gsLst>
              <a:gs pos="0">
                <a:schemeClr val="accent1">
                  <a:alpha val="80000"/>
                </a:schemeClr>
              </a:gs>
              <a:gs pos="100000">
                <a:schemeClr val="accent2">
                  <a:alpha val="9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EA3782-7AA6-48B6-A5FE-AD41344EDDDA}"/>
              </a:ext>
            </a:extLst>
          </p:cNvPr>
          <p:cNvSpPr/>
          <p:nvPr/>
        </p:nvSpPr>
        <p:spPr>
          <a:xfrm>
            <a:off x="2036128" y="3891282"/>
            <a:ext cx="8258476" cy="1754326"/>
          </a:xfrm>
          <a:prstGeom prst="rect">
            <a:avLst/>
          </a:prstGeom>
          <a:ln>
            <a:solidFill>
              <a:schemeClr val="tx1"/>
            </a:solidFill>
          </a:ln>
        </p:spPr>
        <p:txBody>
          <a:bodyPr wrap="square">
            <a:spAutoFit/>
          </a:bodyPr>
          <a:lstStyle/>
          <a:p>
            <a:r>
              <a:rPr lang="en-US" dirty="0">
                <a:solidFill>
                  <a:schemeClr val="bg1"/>
                </a:solidFill>
                <a:latin typeface="Arial" panose="020B0604020202020204" pitchFamily="34" charset="0"/>
              </a:rPr>
              <a:t>False. Your EHR vendor may be able to provide information, assistance, and training on the privacy and security aspects of the EHR product. However, EHR vendors are not responsible for making their products compliant with HIPAA Privacy and Security Rules.  </a:t>
            </a:r>
            <a:r>
              <a:rPr lang="en-US" b="1" dirty="0">
                <a:solidFill>
                  <a:schemeClr val="bg1"/>
                </a:solidFill>
                <a:latin typeface="Arial" panose="020B0604020202020204" pitchFamily="34" charset="0"/>
              </a:rPr>
              <a:t>It is solely your responsibility to have a complete risk analysis conducted. </a:t>
            </a:r>
            <a:br>
              <a:rPr lang="en-US" dirty="0">
                <a:solidFill>
                  <a:srgbClr val="000000"/>
                </a:solidFill>
                <a:latin typeface="Arial" panose="020B0604020202020204" pitchFamily="34" charset="0"/>
              </a:rPr>
            </a:br>
            <a:endParaRPr lang="en-US" dirty="0"/>
          </a:p>
        </p:txBody>
      </p:sp>
      <p:sp>
        <p:nvSpPr>
          <p:cNvPr id="31" name="TextBox 30">
            <a:extLst>
              <a:ext uri="{FF2B5EF4-FFF2-40B4-BE49-F238E27FC236}">
                <a16:creationId xmlns:a16="http://schemas.microsoft.com/office/drawing/2014/main" id="{8915CAFC-B6D0-4FAA-9E67-4675F782A6FE}"/>
              </a:ext>
            </a:extLst>
          </p:cNvPr>
          <p:cNvSpPr txBox="1"/>
          <p:nvPr/>
        </p:nvSpPr>
        <p:spPr>
          <a:xfrm>
            <a:off x="2329699" y="2556309"/>
            <a:ext cx="7671334" cy="646331"/>
          </a:xfrm>
          <a:prstGeom prst="rect">
            <a:avLst/>
          </a:prstGeom>
          <a:noFill/>
        </p:spPr>
        <p:txBody>
          <a:bodyPr wrap="square" rtlCol="0">
            <a:spAutoFit/>
          </a:bodyPr>
          <a:lstStyle/>
          <a:p>
            <a:r>
              <a:rPr lang="en-US" i="1" dirty="0">
                <a:solidFill>
                  <a:schemeClr val="bg1"/>
                </a:solidFill>
              </a:rPr>
              <a:t>True or False: My EHR Vendor is HIPAA Compliant, so there is nothing else I need to do.</a:t>
            </a:r>
          </a:p>
        </p:txBody>
      </p:sp>
      <p:sp>
        <p:nvSpPr>
          <p:cNvPr id="32" name="Title 1">
            <a:extLst>
              <a:ext uri="{FF2B5EF4-FFF2-40B4-BE49-F238E27FC236}">
                <a16:creationId xmlns:a16="http://schemas.microsoft.com/office/drawing/2014/main" id="{8AED5691-EE64-4CB8-A124-2DED5C3645DC}"/>
              </a:ext>
            </a:extLst>
          </p:cNvPr>
          <p:cNvSpPr txBox="1">
            <a:spLocks/>
          </p:cNvSpPr>
          <p:nvPr/>
        </p:nvSpPr>
        <p:spPr>
          <a:xfrm>
            <a:off x="5034973" y="542104"/>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Myth or Fact</a:t>
            </a:r>
          </a:p>
        </p:txBody>
      </p:sp>
    </p:spTree>
    <p:extLst>
      <p:ext uri="{BB962C8B-B14F-4D97-AF65-F5344CB8AC3E}">
        <p14:creationId xmlns:p14="http://schemas.microsoft.com/office/powerpoint/2010/main" val="149778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C9B137E6-BCA3-4168-8DA2-73103298690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1548036"/>
            <a:ext cx="12192000" cy="4386039"/>
          </a:xfrm>
        </p:spPr>
      </p:pic>
      <p:sp>
        <p:nvSpPr>
          <p:cNvPr id="2" name="Slide Number Placeholder 1">
            <a:extLst>
              <a:ext uri="{FF2B5EF4-FFF2-40B4-BE49-F238E27FC236}">
                <a16:creationId xmlns:a16="http://schemas.microsoft.com/office/drawing/2014/main" id="{7BC59AAF-06F8-4E25-8871-29D6B0552078}"/>
              </a:ext>
            </a:extLst>
          </p:cNvPr>
          <p:cNvSpPr>
            <a:spLocks noGrp="1"/>
          </p:cNvSpPr>
          <p:nvPr>
            <p:ph type="sldNum" sz="quarter" idx="4294967295"/>
          </p:nvPr>
        </p:nvSpPr>
        <p:spPr>
          <a:xfrm>
            <a:off x="11467058" y="332708"/>
            <a:ext cx="492080" cy="320734"/>
          </a:xfrm>
        </p:spPr>
        <p:txBody>
          <a:bodyPr/>
          <a:lstStyle/>
          <a:p>
            <a:fld id="{DF774B5E-3D86-D744-9739-9A55B86C5C92}" type="slidenum">
              <a:rPr lang="en-US" smtClean="0"/>
              <a:pPr/>
              <a:t>22</a:t>
            </a:fld>
            <a:endParaRPr lang="en-US" dirty="0"/>
          </a:p>
        </p:txBody>
      </p:sp>
      <p:grpSp>
        <p:nvGrpSpPr>
          <p:cNvPr id="5" name="Group 4">
            <a:extLst>
              <a:ext uri="{FF2B5EF4-FFF2-40B4-BE49-F238E27FC236}">
                <a16:creationId xmlns:a16="http://schemas.microsoft.com/office/drawing/2014/main" id="{662F03FF-76F9-4200-8E0A-0BDBD8B21457}"/>
              </a:ext>
            </a:extLst>
          </p:cNvPr>
          <p:cNvGrpSpPr/>
          <p:nvPr/>
        </p:nvGrpSpPr>
        <p:grpSpPr>
          <a:xfrm>
            <a:off x="5912417" y="1225092"/>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1E8D236-A200-4933-9716-2DFCB45F917B}"/>
              </a:ext>
            </a:extLst>
          </p:cNvPr>
          <p:cNvSpPr/>
          <p:nvPr/>
        </p:nvSpPr>
        <p:spPr>
          <a:xfrm>
            <a:off x="0" y="1548036"/>
            <a:ext cx="12192000" cy="4386039"/>
          </a:xfrm>
          <a:prstGeom prst="rect">
            <a:avLst/>
          </a:prstGeom>
          <a:gradFill flip="none" rotWithShape="1">
            <a:gsLst>
              <a:gs pos="0">
                <a:schemeClr val="accent1">
                  <a:alpha val="80000"/>
                </a:schemeClr>
              </a:gs>
              <a:gs pos="100000">
                <a:schemeClr val="accent2">
                  <a:alpha val="9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8AED5691-EE64-4CB8-A124-2DED5C3645DC}"/>
              </a:ext>
            </a:extLst>
          </p:cNvPr>
          <p:cNvSpPr txBox="1">
            <a:spLocks/>
          </p:cNvSpPr>
          <p:nvPr/>
        </p:nvSpPr>
        <p:spPr>
          <a:xfrm>
            <a:off x="5034973" y="542104"/>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Myth or Fact</a:t>
            </a:r>
          </a:p>
        </p:txBody>
      </p:sp>
      <p:sp>
        <p:nvSpPr>
          <p:cNvPr id="13" name="TextBox 12">
            <a:extLst>
              <a:ext uri="{FF2B5EF4-FFF2-40B4-BE49-F238E27FC236}">
                <a16:creationId xmlns:a16="http://schemas.microsoft.com/office/drawing/2014/main" id="{CBAF5A14-B9E9-492B-BF6A-F4F26DE1048A}"/>
              </a:ext>
            </a:extLst>
          </p:cNvPr>
          <p:cNvSpPr txBox="1"/>
          <p:nvPr/>
        </p:nvSpPr>
        <p:spPr>
          <a:xfrm>
            <a:off x="1703672" y="2175309"/>
            <a:ext cx="8258476" cy="369332"/>
          </a:xfrm>
          <a:prstGeom prst="rect">
            <a:avLst/>
          </a:prstGeom>
          <a:noFill/>
        </p:spPr>
        <p:txBody>
          <a:bodyPr wrap="square" rtlCol="0">
            <a:spAutoFit/>
          </a:bodyPr>
          <a:lstStyle/>
          <a:p>
            <a:r>
              <a:rPr lang="en-US" i="1" dirty="0">
                <a:solidFill>
                  <a:schemeClr val="bg1"/>
                </a:solidFill>
              </a:rPr>
              <a:t>True or False: I only need to perform a Security Risk Analysis once</a:t>
            </a:r>
            <a:r>
              <a:rPr lang="en-US" i="1" dirty="0"/>
              <a:t>.</a:t>
            </a:r>
          </a:p>
        </p:txBody>
      </p:sp>
      <p:sp>
        <p:nvSpPr>
          <p:cNvPr id="14" name="Rectangle 13">
            <a:extLst>
              <a:ext uri="{FF2B5EF4-FFF2-40B4-BE49-F238E27FC236}">
                <a16:creationId xmlns:a16="http://schemas.microsoft.com/office/drawing/2014/main" id="{02CFB42B-E921-4DFF-842A-40D6FD00C1D8}"/>
              </a:ext>
            </a:extLst>
          </p:cNvPr>
          <p:cNvSpPr/>
          <p:nvPr/>
        </p:nvSpPr>
        <p:spPr>
          <a:xfrm>
            <a:off x="1636295" y="3429000"/>
            <a:ext cx="8258476" cy="1723549"/>
          </a:xfrm>
          <a:prstGeom prst="rect">
            <a:avLst/>
          </a:prstGeom>
          <a:ln>
            <a:solidFill>
              <a:schemeClr val="tx1"/>
            </a:solidFill>
          </a:ln>
        </p:spPr>
        <p:txBody>
          <a:bodyPr wrap="square">
            <a:spAutoFit/>
          </a:bodyPr>
          <a:lstStyle/>
          <a:p>
            <a:r>
              <a:rPr lang="en-US" dirty="0">
                <a:solidFill>
                  <a:schemeClr val="bg1"/>
                </a:solidFill>
                <a:latin typeface="Arial" panose="020B0604020202020204" pitchFamily="34" charset="0"/>
              </a:rPr>
              <a:t>False. To comply with HIPAA, you must continue to review, correct or modify, and update security protections. </a:t>
            </a:r>
          </a:p>
          <a:p>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Under MIPS/MACRA, reviews are required for each reporting period. </a:t>
            </a:r>
          </a:p>
          <a:p>
            <a:endParaRPr lang="en-US" sz="800" dirty="0"/>
          </a:p>
          <a:p>
            <a:pPr marL="171450" indent="-171450">
              <a:buFont typeface="Arial" panose="020B0604020202020204" pitchFamily="34" charset="0"/>
              <a:buChar char="•"/>
            </a:pPr>
            <a:r>
              <a:rPr lang="en-US" sz="800" dirty="0"/>
              <a:t>(MACRA)The Medicare Access and CHIP Reauthorization Act of 2015 (MACRA) is a bipartisan legislation signed into law on April 16, 2015.</a:t>
            </a:r>
          </a:p>
          <a:p>
            <a:pPr marL="171450" indent="-171450">
              <a:buFont typeface="Arial" panose="020B0604020202020204" pitchFamily="34" charset="0"/>
              <a:buChar char="•"/>
            </a:pPr>
            <a:r>
              <a:rPr lang="en-US" sz="800" dirty="0"/>
              <a:t>MACRA also required us to remove Social Security Numbers (SSNs) from all Medicare cards by April 2019</a:t>
            </a:r>
            <a:r>
              <a:rPr lang="en-US" dirty="0"/>
              <a:t>.</a:t>
            </a:r>
            <a:endParaRPr lang="en-US" sz="800" dirty="0"/>
          </a:p>
        </p:txBody>
      </p:sp>
    </p:spTree>
    <p:extLst>
      <p:ext uri="{BB962C8B-B14F-4D97-AF65-F5344CB8AC3E}">
        <p14:creationId xmlns:p14="http://schemas.microsoft.com/office/powerpoint/2010/main" val="257272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CA5EA-413B-4D65-8363-19D934C1A5E8}"/>
              </a:ext>
            </a:extLst>
          </p:cNvPr>
          <p:cNvSpPr>
            <a:spLocks noGrp="1"/>
          </p:cNvSpPr>
          <p:nvPr>
            <p:ph type="ctrTitle"/>
          </p:nvPr>
        </p:nvSpPr>
        <p:spPr>
          <a:xfrm>
            <a:off x="2761332" y="2629940"/>
            <a:ext cx="5239828" cy="967624"/>
          </a:xfrm>
        </p:spPr>
        <p:txBody>
          <a:bodyPr/>
          <a:lstStyle/>
          <a:p>
            <a:r>
              <a:rPr lang="en-US" dirty="0"/>
              <a:t>Thank You</a:t>
            </a:r>
          </a:p>
        </p:txBody>
      </p:sp>
      <p:pic>
        <p:nvPicPr>
          <p:cNvPr id="4" name="Picture 3" descr="A picture containing qr code&#10;&#10;Description automatically generated">
            <a:extLst>
              <a:ext uri="{FF2B5EF4-FFF2-40B4-BE49-F238E27FC236}">
                <a16:creationId xmlns:a16="http://schemas.microsoft.com/office/drawing/2014/main" id="{7A7E6DA0-C725-4399-BBC7-AA24594EF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885" y="1415298"/>
            <a:ext cx="4255974" cy="4255974"/>
          </a:xfrm>
          <a:prstGeom prst="rect">
            <a:avLst/>
          </a:prstGeom>
        </p:spPr>
      </p:pic>
      <p:sp>
        <p:nvSpPr>
          <p:cNvPr id="5" name="Title 2">
            <a:extLst>
              <a:ext uri="{FF2B5EF4-FFF2-40B4-BE49-F238E27FC236}">
                <a16:creationId xmlns:a16="http://schemas.microsoft.com/office/drawing/2014/main" id="{01A1ED80-DE5B-4AF1-A512-E15603A28B4E}"/>
              </a:ext>
            </a:extLst>
          </p:cNvPr>
          <p:cNvSpPr txBox="1">
            <a:spLocks/>
          </p:cNvSpPr>
          <p:nvPr/>
        </p:nvSpPr>
        <p:spPr>
          <a:xfrm>
            <a:off x="6952172" y="5442702"/>
            <a:ext cx="5239828" cy="9676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      Survey </a:t>
            </a:r>
          </a:p>
        </p:txBody>
      </p:sp>
      <p:sp>
        <p:nvSpPr>
          <p:cNvPr id="2" name="TextBox 1">
            <a:extLst>
              <a:ext uri="{FF2B5EF4-FFF2-40B4-BE49-F238E27FC236}">
                <a16:creationId xmlns:a16="http://schemas.microsoft.com/office/drawing/2014/main" id="{34442E49-329F-4D33-9234-32764C8EAE1A}"/>
              </a:ext>
            </a:extLst>
          </p:cNvPr>
          <p:cNvSpPr txBox="1"/>
          <p:nvPr/>
        </p:nvSpPr>
        <p:spPr>
          <a:xfrm>
            <a:off x="868296" y="5671272"/>
            <a:ext cx="2913939" cy="369332"/>
          </a:xfrm>
          <a:prstGeom prst="rect">
            <a:avLst/>
          </a:prstGeom>
          <a:noFill/>
        </p:spPr>
        <p:txBody>
          <a:bodyPr wrap="none" rtlCol="0">
            <a:spAutoFit/>
          </a:bodyPr>
          <a:lstStyle/>
          <a:p>
            <a:r>
              <a:rPr lang="en-US" dirty="0"/>
              <a:t>Skobes@obsglobal.com</a:t>
            </a:r>
          </a:p>
        </p:txBody>
      </p:sp>
    </p:spTree>
    <p:extLst>
      <p:ext uri="{BB962C8B-B14F-4D97-AF65-F5344CB8AC3E}">
        <p14:creationId xmlns:p14="http://schemas.microsoft.com/office/powerpoint/2010/main" val="8225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6676-9B98-4963-A4A4-3FE9B930E15F}"/>
              </a:ext>
            </a:extLst>
          </p:cNvPr>
          <p:cNvSpPr>
            <a:spLocks noGrp="1"/>
          </p:cNvSpPr>
          <p:nvPr>
            <p:ph type="title"/>
          </p:nvPr>
        </p:nvSpPr>
        <p:spPr>
          <a:xfrm>
            <a:off x="583623" y="882112"/>
            <a:ext cx="9531927" cy="1325563"/>
          </a:xfrm>
        </p:spPr>
        <p:txBody>
          <a:bodyPr>
            <a:normAutofit/>
          </a:bodyPr>
          <a:lstStyle/>
          <a:p>
            <a:r>
              <a:rPr lang="en-US" sz="2400" dirty="0"/>
              <a:t>Resources</a:t>
            </a:r>
          </a:p>
        </p:txBody>
      </p:sp>
      <p:sp>
        <p:nvSpPr>
          <p:cNvPr id="3" name="Content Placeholder 2">
            <a:extLst>
              <a:ext uri="{FF2B5EF4-FFF2-40B4-BE49-F238E27FC236}">
                <a16:creationId xmlns:a16="http://schemas.microsoft.com/office/drawing/2014/main" id="{B3197CF4-96FB-4F19-84AF-7AC157C52905}"/>
              </a:ext>
            </a:extLst>
          </p:cNvPr>
          <p:cNvSpPr>
            <a:spLocks noGrp="1"/>
          </p:cNvSpPr>
          <p:nvPr>
            <p:ph idx="1"/>
          </p:nvPr>
        </p:nvSpPr>
        <p:spPr>
          <a:xfrm>
            <a:off x="714375" y="2121111"/>
            <a:ext cx="10972800" cy="4525963"/>
          </a:xfrm>
        </p:spPr>
        <p:txBody>
          <a:bodyPr/>
          <a:lstStyle/>
          <a:p>
            <a:r>
              <a:rPr lang="en-US" sz="2400" dirty="0"/>
              <a:t>HealthIT.gov </a:t>
            </a:r>
          </a:p>
          <a:p>
            <a:pPr lvl="1"/>
            <a:r>
              <a:rPr lang="en-US" sz="2000" dirty="0">
                <a:hlinkClick r:id="rId2"/>
              </a:rPr>
              <a:t>https://www.healthit.gov/topic/privacy-security-and-hipaa</a:t>
            </a:r>
            <a:endParaRPr lang="en-US" sz="2000" dirty="0"/>
          </a:p>
          <a:p>
            <a:r>
              <a:rPr lang="en-US" sz="2400" dirty="0"/>
              <a:t>The Office for Civil Rights </a:t>
            </a:r>
          </a:p>
          <a:p>
            <a:pPr lvl="1"/>
            <a:r>
              <a:rPr lang="en-US" sz="2000" dirty="0">
                <a:hlinkClick r:id="rId3"/>
              </a:rPr>
              <a:t>Guidance on Risk Analysis Requirements under the HIPAA Security Rule </a:t>
            </a:r>
            <a:endParaRPr lang="en-US" sz="2000" dirty="0"/>
          </a:p>
          <a:p>
            <a:r>
              <a:rPr lang="en-US" sz="2400" dirty="0"/>
              <a:t>The National Institute for Standards in Technology (NIST) </a:t>
            </a:r>
          </a:p>
          <a:p>
            <a:pPr lvl="1"/>
            <a:r>
              <a:rPr lang="en-US" sz="2000" dirty="0">
                <a:hlinkClick r:id="rId4"/>
              </a:rPr>
              <a:t>NIST SP 800-30 Guidance for Conducting Risk Assessments </a:t>
            </a:r>
            <a:endParaRPr lang="en-US" sz="2000" dirty="0"/>
          </a:p>
          <a:p>
            <a:pPr lvl="1"/>
            <a:r>
              <a:rPr lang="en-US" sz="2000" dirty="0">
                <a:hlinkClick r:id="rId5"/>
              </a:rPr>
              <a:t>NIST SP 800-66 An Introductory Resource Guide for Implementing the HIPAA Security Rule </a:t>
            </a:r>
            <a:endParaRPr lang="en-US" sz="2000" dirty="0"/>
          </a:p>
          <a:p>
            <a:pPr lvl="1"/>
            <a:r>
              <a:rPr lang="en-US" sz="2000" dirty="0">
                <a:hlinkClick r:id="rId6"/>
              </a:rPr>
              <a:t>HIPAA Security Rule Toolkit </a:t>
            </a:r>
            <a:endParaRPr lang="en-US" sz="2000" dirty="0"/>
          </a:p>
          <a:p>
            <a:endParaRPr lang="en-US" sz="2400" dirty="0"/>
          </a:p>
          <a:p>
            <a:pPr marL="0" indent="0">
              <a:buNone/>
            </a:pPr>
            <a:endParaRPr lang="en-US" sz="2400" dirty="0"/>
          </a:p>
        </p:txBody>
      </p:sp>
    </p:spTree>
    <p:extLst>
      <p:ext uri="{BB962C8B-B14F-4D97-AF65-F5344CB8AC3E}">
        <p14:creationId xmlns:p14="http://schemas.microsoft.com/office/powerpoint/2010/main" val="289521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23413A-7B21-4238-A162-0A19A23A90D9}"/>
              </a:ext>
            </a:extLst>
          </p:cNvPr>
          <p:cNvSpPr>
            <a:spLocks noGrp="1"/>
          </p:cNvSpPr>
          <p:nvPr>
            <p:ph type="body" idx="1"/>
          </p:nvPr>
        </p:nvSpPr>
        <p:spPr>
          <a:xfrm>
            <a:off x="-2322119" y="1790588"/>
            <a:ext cx="7266936" cy="595619"/>
          </a:xfrm>
        </p:spPr>
        <p:txBody>
          <a:bodyPr>
            <a:normAutofit/>
          </a:bodyPr>
          <a:lstStyle/>
          <a:p>
            <a:r>
              <a:rPr lang="en-US" sz="2400" dirty="0"/>
              <a:t>Are Clinics a Target?</a:t>
            </a:r>
          </a:p>
        </p:txBody>
      </p:sp>
      <p:sp>
        <p:nvSpPr>
          <p:cNvPr id="11" name="Rectangle: Rounded Corners 10">
            <a:extLst>
              <a:ext uri="{FF2B5EF4-FFF2-40B4-BE49-F238E27FC236}">
                <a16:creationId xmlns:a16="http://schemas.microsoft.com/office/drawing/2014/main" id="{F8EB7764-41E9-463B-94D7-1FA3A7AD1A1B}"/>
              </a:ext>
            </a:extLst>
          </p:cNvPr>
          <p:cNvSpPr/>
          <p:nvPr/>
        </p:nvSpPr>
        <p:spPr>
          <a:xfrm>
            <a:off x="544882" y="2386209"/>
            <a:ext cx="11235847" cy="4183693"/>
          </a:xfrm>
          <a:prstGeom prst="roundRect">
            <a:avLst/>
          </a:prstGeom>
          <a:solidFill>
            <a:schemeClr val="accent6">
              <a:alpha val="3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0A3E10A-0F31-4573-A5B2-4C0FE5A15BCA}"/>
              </a:ext>
            </a:extLst>
          </p:cNvPr>
          <p:cNvPicPr>
            <a:picLocks noChangeAspect="1"/>
          </p:cNvPicPr>
          <p:nvPr/>
        </p:nvPicPr>
        <p:blipFill>
          <a:blip r:embed="rId3"/>
          <a:stretch>
            <a:fillRect/>
          </a:stretch>
        </p:blipFill>
        <p:spPr>
          <a:xfrm>
            <a:off x="953940" y="2722075"/>
            <a:ext cx="3561354" cy="3511959"/>
          </a:xfrm>
          <a:prstGeom prst="rect">
            <a:avLst/>
          </a:prstGeom>
        </p:spPr>
      </p:pic>
      <p:grpSp>
        <p:nvGrpSpPr>
          <p:cNvPr id="13" name="Group 12">
            <a:extLst>
              <a:ext uri="{FF2B5EF4-FFF2-40B4-BE49-F238E27FC236}">
                <a16:creationId xmlns:a16="http://schemas.microsoft.com/office/drawing/2014/main" id="{39F09455-F63E-44C1-A50F-BFE5112EA639}"/>
              </a:ext>
            </a:extLst>
          </p:cNvPr>
          <p:cNvGrpSpPr/>
          <p:nvPr/>
        </p:nvGrpSpPr>
        <p:grpSpPr>
          <a:xfrm>
            <a:off x="4859222" y="2386207"/>
            <a:ext cx="4720079" cy="1407814"/>
            <a:chOff x="6309667" y="1772862"/>
            <a:chExt cx="4720079" cy="1407814"/>
          </a:xfrm>
        </p:grpSpPr>
        <p:pic>
          <p:nvPicPr>
            <p:cNvPr id="14" name="Picture 13">
              <a:extLst>
                <a:ext uri="{FF2B5EF4-FFF2-40B4-BE49-F238E27FC236}">
                  <a16:creationId xmlns:a16="http://schemas.microsoft.com/office/drawing/2014/main" id="{4E7F3BFD-AA84-4A9C-97B6-23BFCECEF691}"/>
                </a:ext>
              </a:extLst>
            </p:cNvPr>
            <p:cNvPicPr>
              <a:picLocks noChangeAspect="1"/>
            </p:cNvPicPr>
            <p:nvPr/>
          </p:nvPicPr>
          <p:blipFill>
            <a:blip r:embed="rId4"/>
            <a:stretch>
              <a:fillRect/>
            </a:stretch>
          </p:blipFill>
          <p:spPr>
            <a:xfrm>
              <a:off x="6309667" y="1772862"/>
              <a:ext cx="4712645" cy="948926"/>
            </a:xfrm>
            <a:prstGeom prst="rect">
              <a:avLst/>
            </a:prstGeom>
          </p:spPr>
        </p:pic>
        <p:sp>
          <p:nvSpPr>
            <p:cNvPr id="15" name="Rectangle 14">
              <a:extLst>
                <a:ext uri="{FF2B5EF4-FFF2-40B4-BE49-F238E27FC236}">
                  <a16:creationId xmlns:a16="http://schemas.microsoft.com/office/drawing/2014/main" id="{298AA09B-71F5-40E3-901F-34BFEE75FE12}"/>
                </a:ext>
              </a:extLst>
            </p:cNvPr>
            <p:cNvSpPr/>
            <p:nvPr/>
          </p:nvSpPr>
          <p:spPr>
            <a:xfrm>
              <a:off x="6309667" y="2842122"/>
              <a:ext cx="4720079" cy="338554"/>
            </a:xfrm>
            <a:prstGeom prst="rect">
              <a:avLst/>
            </a:prstGeom>
          </p:spPr>
          <p:txBody>
            <a:bodyPr wrap="square">
              <a:spAutoFit/>
            </a:bodyPr>
            <a:lstStyle/>
            <a:p>
              <a:r>
                <a:rPr lang="en-US" sz="800" i="1" dirty="0">
                  <a:latin typeface="Calibri" panose="020F0502020204030204" pitchFamily="34" charset="0"/>
                </a:rPr>
                <a:t>https://www.forbes.com/sites/mariyayao/2017/04/14/your-electronic-medical-records-can-be-worth-1000-to-hackers/#571d3ece50cf</a:t>
              </a:r>
            </a:p>
          </p:txBody>
        </p:sp>
      </p:grpSp>
      <p:pic>
        <p:nvPicPr>
          <p:cNvPr id="16" name="Picture 15">
            <a:extLst>
              <a:ext uri="{FF2B5EF4-FFF2-40B4-BE49-F238E27FC236}">
                <a16:creationId xmlns:a16="http://schemas.microsoft.com/office/drawing/2014/main" id="{5E3CE84B-E214-4CC1-9A95-5896AA9F877A}"/>
              </a:ext>
            </a:extLst>
          </p:cNvPr>
          <p:cNvPicPr>
            <a:picLocks noChangeAspect="1"/>
          </p:cNvPicPr>
          <p:nvPr/>
        </p:nvPicPr>
        <p:blipFill>
          <a:blip r:embed="rId5"/>
          <a:stretch>
            <a:fillRect/>
          </a:stretch>
        </p:blipFill>
        <p:spPr>
          <a:xfrm>
            <a:off x="8006072" y="3794021"/>
            <a:ext cx="2799062" cy="2626131"/>
          </a:xfrm>
          <a:prstGeom prst="rect">
            <a:avLst/>
          </a:prstGeom>
        </p:spPr>
      </p:pic>
    </p:spTree>
    <p:extLst>
      <p:ext uri="{BB962C8B-B14F-4D97-AF65-F5344CB8AC3E}">
        <p14:creationId xmlns:p14="http://schemas.microsoft.com/office/powerpoint/2010/main" val="264912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35EA-48C6-4D37-B2F7-BF94E16D22E6}"/>
              </a:ext>
            </a:extLst>
          </p:cNvPr>
          <p:cNvSpPr>
            <a:spLocks noGrp="1"/>
          </p:cNvSpPr>
          <p:nvPr>
            <p:ph type="title"/>
          </p:nvPr>
        </p:nvSpPr>
        <p:spPr>
          <a:xfrm>
            <a:off x="521027" y="806961"/>
            <a:ext cx="9531927" cy="1325563"/>
          </a:xfrm>
        </p:spPr>
        <p:txBody>
          <a:bodyPr>
            <a:normAutofit/>
          </a:bodyPr>
          <a:lstStyle/>
          <a:p>
            <a:r>
              <a:rPr lang="en-US" sz="2400" dirty="0"/>
              <a:t>We’re not a Target…</a:t>
            </a:r>
          </a:p>
        </p:txBody>
      </p:sp>
      <p:grpSp>
        <p:nvGrpSpPr>
          <p:cNvPr id="4" name="Group 3">
            <a:extLst>
              <a:ext uri="{FF2B5EF4-FFF2-40B4-BE49-F238E27FC236}">
                <a16:creationId xmlns:a16="http://schemas.microsoft.com/office/drawing/2014/main" id="{80783B3B-9805-4F55-9F06-573291E069C9}"/>
              </a:ext>
            </a:extLst>
          </p:cNvPr>
          <p:cNvGrpSpPr/>
          <p:nvPr/>
        </p:nvGrpSpPr>
        <p:grpSpPr>
          <a:xfrm>
            <a:off x="6675416" y="1524000"/>
            <a:ext cx="5055840" cy="5002963"/>
            <a:chOff x="5853165" y="1594884"/>
            <a:chExt cx="5580378" cy="5399912"/>
          </a:xfrm>
        </p:grpSpPr>
        <p:pic>
          <p:nvPicPr>
            <p:cNvPr id="13" name="Picture 2" descr="Related image">
              <a:extLst>
                <a:ext uri="{FF2B5EF4-FFF2-40B4-BE49-F238E27FC236}">
                  <a16:creationId xmlns:a16="http://schemas.microsoft.com/office/drawing/2014/main" id="{ED4AB6A8-8B6D-4852-9B0B-129DD8E18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094" y="1594884"/>
              <a:ext cx="5416449" cy="5399912"/>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13">
              <a:extLst>
                <a:ext uri="{FF2B5EF4-FFF2-40B4-BE49-F238E27FC236}">
                  <a16:creationId xmlns:a16="http://schemas.microsoft.com/office/drawing/2014/main" id="{F51C6559-2163-43B8-8797-B651AD32C6B7}"/>
                </a:ext>
              </a:extLst>
            </p:cNvPr>
            <p:cNvSpPr/>
            <p:nvPr/>
          </p:nvSpPr>
          <p:spPr>
            <a:xfrm>
              <a:off x="6385635" y="2087030"/>
              <a:ext cx="1163625" cy="606860"/>
            </a:xfrm>
            <a:prstGeom prst="wedge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Name and Contact Info</a:t>
              </a:r>
            </a:p>
          </p:txBody>
        </p:sp>
        <p:sp>
          <p:nvSpPr>
            <p:cNvPr id="15" name="Speech Bubble: Rectangle 14">
              <a:extLst>
                <a:ext uri="{FF2B5EF4-FFF2-40B4-BE49-F238E27FC236}">
                  <a16:creationId xmlns:a16="http://schemas.microsoft.com/office/drawing/2014/main" id="{0A0E06A9-B3FB-405B-B3A9-95DADD32FD8F}"/>
                </a:ext>
              </a:extLst>
            </p:cNvPr>
            <p:cNvSpPr/>
            <p:nvPr/>
          </p:nvSpPr>
          <p:spPr>
            <a:xfrm>
              <a:off x="7559506" y="2601438"/>
              <a:ext cx="1163625" cy="606860"/>
            </a:xfrm>
            <a:prstGeom prst="wedge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SSN/SIN</a:t>
              </a:r>
            </a:p>
          </p:txBody>
        </p:sp>
        <p:sp>
          <p:nvSpPr>
            <p:cNvPr id="16" name="Speech Bubble: Rectangle 15">
              <a:extLst>
                <a:ext uri="{FF2B5EF4-FFF2-40B4-BE49-F238E27FC236}">
                  <a16:creationId xmlns:a16="http://schemas.microsoft.com/office/drawing/2014/main" id="{534F8F7A-5030-4E66-B642-6F0EA4129518}"/>
                </a:ext>
              </a:extLst>
            </p:cNvPr>
            <p:cNvSpPr/>
            <p:nvPr/>
          </p:nvSpPr>
          <p:spPr>
            <a:xfrm>
              <a:off x="6610208" y="2906278"/>
              <a:ext cx="1163625" cy="606860"/>
            </a:xfrm>
            <a:prstGeom prst="wedgeRectCallout">
              <a:avLst>
                <a:gd name="adj1" fmla="val 20086"/>
                <a:gd name="adj2" fmla="val 6113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Birth Date</a:t>
              </a:r>
            </a:p>
          </p:txBody>
        </p:sp>
        <p:sp>
          <p:nvSpPr>
            <p:cNvPr id="17" name="Speech Bubble: Rectangle 16">
              <a:extLst>
                <a:ext uri="{FF2B5EF4-FFF2-40B4-BE49-F238E27FC236}">
                  <a16:creationId xmlns:a16="http://schemas.microsoft.com/office/drawing/2014/main" id="{558CA887-4007-47FD-AD77-29AEFD9D4911}"/>
                </a:ext>
              </a:extLst>
            </p:cNvPr>
            <p:cNvSpPr/>
            <p:nvPr/>
          </p:nvSpPr>
          <p:spPr>
            <a:xfrm>
              <a:off x="5853165" y="3420686"/>
              <a:ext cx="1163625" cy="606860"/>
            </a:xfrm>
            <a:prstGeom prst="wedgeRectCallout">
              <a:avLst>
                <a:gd name="adj1" fmla="val 20086"/>
                <a:gd name="adj2" fmla="val 6113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Insurance Information</a:t>
              </a:r>
            </a:p>
          </p:txBody>
        </p:sp>
        <p:sp>
          <p:nvSpPr>
            <p:cNvPr id="18" name="Speech Bubble: Rectangle 17">
              <a:extLst>
                <a:ext uri="{FF2B5EF4-FFF2-40B4-BE49-F238E27FC236}">
                  <a16:creationId xmlns:a16="http://schemas.microsoft.com/office/drawing/2014/main" id="{650DCF2E-346D-4120-AAE9-072E45BD11C7}"/>
                </a:ext>
              </a:extLst>
            </p:cNvPr>
            <p:cNvSpPr/>
            <p:nvPr/>
          </p:nvSpPr>
          <p:spPr>
            <a:xfrm>
              <a:off x="9893005" y="1656913"/>
              <a:ext cx="1228651" cy="606860"/>
            </a:xfrm>
            <a:prstGeom prst="wedgeRectCallout">
              <a:avLst>
                <a:gd name="adj1" fmla="val 25730"/>
                <a:gd name="adj2" fmla="val 638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Other Identification</a:t>
              </a:r>
            </a:p>
          </p:txBody>
        </p:sp>
        <p:sp>
          <p:nvSpPr>
            <p:cNvPr id="19" name="Rectangle: Rounded Corners 18">
              <a:extLst>
                <a:ext uri="{FF2B5EF4-FFF2-40B4-BE49-F238E27FC236}">
                  <a16:creationId xmlns:a16="http://schemas.microsoft.com/office/drawing/2014/main" id="{B36ADEC1-19A9-4F19-8182-DBB4A1DF674C}"/>
                </a:ext>
              </a:extLst>
            </p:cNvPr>
            <p:cNvSpPr/>
            <p:nvPr/>
          </p:nvSpPr>
          <p:spPr>
            <a:xfrm>
              <a:off x="7559505" y="5243880"/>
              <a:ext cx="1851558" cy="5819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Payment Information</a:t>
              </a:r>
            </a:p>
          </p:txBody>
        </p:sp>
      </p:grpSp>
      <p:graphicFrame>
        <p:nvGraphicFramePr>
          <p:cNvPr id="20" name="Table 19">
            <a:extLst>
              <a:ext uri="{FF2B5EF4-FFF2-40B4-BE49-F238E27FC236}">
                <a16:creationId xmlns:a16="http://schemas.microsoft.com/office/drawing/2014/main" id="{BB0846E4-F8DD-4A0F-B7D8-079299C90AAE}"/>
              </a:ext>
            </a:extLst>
          </p:cNvPr>
          <p:cNvGraphicFramePr>
            <a:graphicFrameLocks noGrp="1"/>
          </p:cNvGraphicFramePr>
          <p:nvPr>
            <p:extLst>
              <p:ext uri="{D42A27DB-BD31-4B8C-83A1-F6EECF244321}">
                <p14:modId xmlns:p14="http://schemas.microsoft.com/office/powerpoint/2010/main" val="1978336683"/>
              </p:ext>
            </p:extLst>
          </p:nvPr>
        </p:nvGraphicFramePr>
        <p:xfrm>
          <a:off x="1208842" y="1784372"/>
          <a:ext cx="4553374" cy="2468880"/>
        </p:xfrm>
        <a:graphic>
          <a:graphicData uri="http://schemas.openxmlformats.org/drawingml/2006/table">
            <a:tbl>
              <a:tblPr firstRow="1" bandRow="1">
                <a:tableStyleId>{073A0DAA-6AF3-43AB-8588-CEC1D06C72B9}</a:tableStyleId>
              </a:tblPr>
              <a:tblGrid>
                <a:gridCol w="1561894">
                  <a:extLst>
                    <a:ext uri="{9D8B030D-6E8A-4147-A177-3AD203B41FA5}">
                      <a16:colId xmlns:a16="http://schemas.microsoft.com/office/drawing/2014/main" val="3174990561"/>
                    </a:ext>
                  </a:extLst>
                </a:gridCol>
                <a:gridCol w="1561894">
                  <a:extLst>
                    <a:ext uri="{9D8B030D-6E8A-4147-A177-3AD203B41FA5}">
                      <a16:colId xmlns:a16="http://schemas.microsoft.com/office/drawing/2014/main" val="2173470687"/>
                    </a:ext>
                  </a:extLst>
                </a:gridCol>
                <a:gridCol w="1429586">
                  <a:extLst>
                    <a:ext uri="{9D8B030D-6E8A-4147-A177-3AD203B41FA5}">
                      <a16:colId xmlns:a16="http://schemas.microsoft.com/office/drawing/2014/main" val="369798180"/>
                    </a:ext>
                  </a:extLst>
                </a:gridCol>
              </a:tblGrid>
              <a:tr h="116881">
                <a:tc>
                  <a:txBody>
                    <a:bodyPr/>
                    <a:lstStyle/>
                    <a:p>
                      <a:endParaRPr lang="en-US" sz="1200" dirty="0"/>
                    </a:p>
                  </a:txBody>
                  <a:tcPr/>
                </a:tc>
                <a:tc>
                  <a:txBody>
                    <a:bodyPr/>
                    <a:lstStyle/>
                    <a:p>
                      <a:r>
                        <a:rPr lang="en-US" sz="1200" dirty="0"/>
                        <a:t>Medical Record</a:t>
                      </a:r>
                    </a:p>
                  </a:txBody>
                  <a:tcPr/>
                </a:tc>
                <a:tc>
                  <a:txBody>
                    <a:bodyPr/>
                    <a:lstStyle/>
                    <a:p>
                      <a:r>
                        <a:rPr lang="en-US" sz="1200" dirty="0"/>
                        <a:t>Credit Card</a:t>
                      </a:r>
                    </a:p>
                  </a:txBody>
                  <a:tcPr/>
                </a:tc>
                <a:extLst>
                  <a:ext uri="{0D108BD9-81ED-4DB2-BD59-A6C34878D82A}">
                    <a16:rowId xmlns:a16="http://schemas.microsoft.com/office/drawing/2014/main" val="134116260"/>
                  </a:ext>
                </a:extLst>
              </a:tr>
              <a:tr h="382216">
                <a:tc>
                  <a:txBody>
                    <a:bodyPr/>
                    <a:lstStyle/>
                    <a:p>
                      <a:r>
                        <a:rPr lang="en-US" sz="1200" dirty="0"/>
                        <a:t>Black Market Value per record</a:t>
                      </a:r>
                    </a:p>
                  </a:txBody>
                  <a:tcPr/>
                </a:tc>
                <a:tc>
                  <a:txBody>
                    <a:bodyPr/>
                    <a:lstStyle/>
                    <a:p>
                      <a:pPr algn="ctr"/>
                      <a:r>
                        <a:rPr lang="en-US" sz="1200" dirty="0"/>
                        <a:t>~$5</a:t>
                      </a:r>
                    </a:p>
                  </a:txBody>
                  <a:tcPr/>
                </a:tc>
                <a:tc>
                  <a:txBody>
                    <a:bodyPr/>
                    <a:lstStyle/>
                    <a:p>
                      <a:pPr algn="ctr"/>
                      <a:r>
                        <a:rPr lang="en-US" sz="1200" dirty="0"/>
                        <a:t>~$.50</a:t>
                      </a:r>
                    </a:p>
                  </a:txBody>
                  <a:tcPr/>
                </a:tc>
                <a:extLst>
                  <a:ext uri="{0D108BD9-81ED-4DB2-BD59-A6C34878D82A}">
                    <a16:rowId xmlns:a16="http://schemas.microsoft.com/office/drawing/2014/main" val="790789199"/>
                  </a:ext>
                </a:extLst>
              </a:tr>
              <a:tr h="273011">
                <a:tc>
                  <a:txBody>
                    <a:bodyPr/>
                    <a:lstStyle/>
                    <a:p>
                      <a:r>
                        <a:rPr lang="en-US" sz="1200" dirty="0"/>
                        <a:t>Demographics</a:t>
                      </a:r>
                    </a:p>
                  </a:txBody>
                  <a:tcPr/>
                </a:tc>
                <a:tc>
                  <a:txBody>
                    <a:bodyPr/>
                    <a:lstStyle/>
                    <a:p>
                      <a:pPr algn="ctr"/>
                      <a:r>
                        <a:rPr lang="en-US" sz="1200" dirty="0"/>
                        <a:t>Yes</a:t>
                      </a:r>
                    </a:p>
                  </a:txBody>
                  <a:tcPr/>
                </a:tc>
                <a:tc>
                  <a:txBody>
                    <a:bodyPr/>
                    <a:lstStyle/>
                    <a:p>
                      <a:pPr algn="ctr"/>
                      <a:r>
                        <a:rPr lang="en-US" sz="1200" dirty="0"/>
                        <a:t>Maybe</a:t>
                      </a:r>
                    </a:p>
                  </a:txBody>
                  <a:tcPr/>
                </a:tc>
                <a:extLst>
                  <a:ext uri="{0D108BD9-81ED-4DB2-BD59-A6C34878D82A}">
                    <a16:rowId xmlns:a16="http://schemas.microsoft.com/office/drawing/2014/main" val="1026893317"/>
                  </a:ext>
                </a:extLst>
              </a:tr>
              <a:tr h="273011">
                <a:tc>
                  <a:txBody>
                    <a:bodyPr/>
                    <a:lstStyle/>
                    <a:p>
                      <a:r>
                        <a:rPr lang="en-US" sz="1200" dirty="0"/>
                        <a:t>Payment Information</a:t>
                      </a:r>
                    </a:p>
                  </a:txBody>
                  <a:tcPr/>
                </a:tc>
                <a:tc>
                  <a:txBody>
                    <a:bodyPr/>
                    <a:lstStyle/>
                    <a:p>
                      <a:pPr algn="ctr"/>
                      <a:r>
                        <a:rPr lang="en-US" sz="1200" dirty="0"/>
                        <a:t>Yes</a:t>
                      </a:r>
                    </a:p>
                  </a:txBody>
                  <a:tcPr/>
                </a:tc>
                <a:tc>
                  <a:txBody>
                    <a:bodyPr/>
                    <a:lstStyle/>
                    <a:p>
                      <a:pPr algn="ctr"/>
                      <a:r>
                        <a:rPr lang="en-US" sz="1200" dirty="0"/>
                        <a:t>Yes</a:t>
                      </a:r>
                    </a:p>
                  </a:txBody>
                  <a:tcPr/>
                </a:tc>
                <a:extLst>
                  <a:ext uri="{0D108BD9-81ED-4DB2-BD59-A6C34878D82A}">
                    <a16:rowId xmlns:a16="http://schemas.microsoft.com/office/drawing/2014/main" val="926703691"/>
                  </a:ext>
                </a:extLst>
              </a:tr>
              <a:tr h="273011">
                <a:tc>
                  <a:txBody>
                    <a:bodyPr/>
                    <a:lstStyle/>
                    <a:p>
                      <a:r>
                        <a:rPr lang="en-US" sz="1200" dirty="0"/>
                        <a:t>Lifetime of Information</a:t>
                      </a:r>
                    </a:p>
                  </a:txBody>
                  <a:tcPr/>
                </a:tc>
                <a:tc>
                  <a:txBody>
                    <a:bodyPr/>
                    <a:lstStyle/>
                    <a:p>
                      <a:pPr algn="ctr"/>
                      <a:r>
                        <a:rPr lang="en-US" sz="1200" dirty="0"/>
                        <a:t>Forever</a:t>
                      </a:r>
                    </a:p>
                  </a:txBody>
                  <a:tcPr/>
                </a:tc>
                <a:tc>
                  <a:txBody>
                    <a:bodyPr/>
                    <a:lstStyle/>
                    <a:p>
                      <a:pPr algn="ctr"/>
                      <a:r>
                        <a:rPr lang="en-US" sz="1200" dirty="0"/>
                        <a:t>Short</a:t>
                      </a:r>
                    </a:p>
                  </a:txBody>
                  <a:tcPr/>
                </a:tc>
                <a:extLst>
                  <a:ext uri="{0D108BD9-81ED-4DB2-BD59-A6C34878D82A}">
                    <a16:rowId xmlns:a16="http://schemas.microsoft.com/office/drawing/2014/main" val="179944855"/>
                  </a:ext>
                </a:extLst>
              </a:tr>
              <a:tr h="273011">
                <a:tc>
                  <a:txBody>
                    <a:bodyPr/>
                    <a:lstStyle/>
                    <a:p>
                      <a:r>
                        <a:rPr lang="en-US" sz="1200" dirty="0"/>
                        <a:t>Risk to Consumer</a:t>
                      </a:r>
                    </a:p>
                  </a:txBody>
                  <a:tcPr/>
                </a:tc>
                <a:tc>
                  <a:txBody>
                    <a:bodyPr/>
                    <a:lstStyle/>
                    <a:p>
                      <a:pPr algn="ctr"/>
                      <a:r>
                        <a:rPr lang="en-US" sz="1200" dirty="0"/>
                        <a:t>High</a:t>
                      </a:r>
                    </a:p>
                  </a:txBody>
                  <a:tcPr/>
                </a:tc>
                <a:tc>
                  <a:txBody>
                    <a:bodyPr/>
                    <a:lstStyle/>
                    <a:p>
                      <a:pPr algn="ctr"/>
                      <a:r>
                        <a:rPr lang="en-US" sz="1200" dirty="0"/>
                        <a:t>Low</a:t>
                      </a:r>
                    </a:p>
                  </a:txBody>
                  <a:tcPr/>
                </a:tc>
                <a:extLst>
                  <a:ext uri="{0D108BD9-81ED-4DB2-BD59-A6C34878D82A}">
                    <a16:rowId xmlns:a16="http://schemas.microsoft.com/office/drawing/2014/main" val="109138000"/>
                  </a:ext>
                </a:extLst>
              </a:tr>
              <a:tr h="273011">
                <a:tc>
                  <a:txBody>
                    <a:bodyPr/>
                    <a:lstStyle/>
                    <a:p>
                      <a:r>
                        <a:rPr lang="en-US" sz="1200" dirty="0"/>
                        <a:t>Privacy Concerns</a:t>
                      </a:r>
                    </a:p>
                  </a:txBody>
                  <a:tcPr/>
                </a:tc>
                <a:tc>
                  <a:txBody>
                    <a:bodyPr/>
                    <a:lstStyle/>
                    <a:p>
                      <a:pPr algn="ctr"/>
                      <a:r>
                        <a:rPr lang="en-US" sz="1200" dirty="0"/>
                        <a:t>High</a:t>
                      </a:r>
                    </a:p>
                  </a:txBody>
                  <a:tcPr/>
                </a:tc>
                <a:tc>
                  <a:txBody>
                    <a:bodyPr/>
                    <a:lstStyle/>
                    <a:p>
                      <a:pPr algn="ctr"/>
                      <a:r>
                        <a:rPr lang="en-US" sz="1200" dirty="0"/>
                        <a:t>Moderate</a:t>
                      </a:r>
                    </a:p>
                  </a:txBody>
                  <a:tcPr/>
                </a:tc>
                <a:extLst>
                  <a:ext uri="{0D108BD9-81ED-4DB2-BD59-A6C34878D82A}">
                    <a16:rowId xmlns:a16="http://schemas.microsoft.com/office/drawing/2014/main" val="3610338653"/>
                  </a:ext>
                </a:extLst>
              </a:tr>
            </a:tbl>
          </a:graphicData>
        </a:graphic>
      </p:graphicFrame>
      <p:pic>
        <p:nvPicPr>
          <p:cNvPr id="7" name="Picture 6">
            <a:extLst>
              <a:ext uri="{FF2B5EF4-FFF2-40B4-BE49-F238E27FC236}">
                <a16:creationId xmlns:a16="http://schemas.microsoft.com/office/drawing/2014/main" id="{69A3AE48-FDB6-4FF7-9CB8-27233A8E7389}"/>
              </a:ext>
            </a:extLst>
          </p:cNvPr>
          <p:cNvPicPr>
            <a:picLocks noChangeAspect="1"/>
          </p:cNvPicPr>
          <p:nvPr/>
        </p:nvPicPr>
        <p:blipFill>
          <a:blip r:embed="rId4"/>
          <a:stretch>
            <a:fillRect/>
          </a:stretch>
        </p:blipFill>
        <p:spPr>
          <a:xfrm>
            <a:off x="1796760" y="4375495"/>
            <a:ext cx="3377538" cy="2136810"/>
          </a:xfrm>
          <a:prstGeom prst="rect">
            <a:avLst/>
          </a:prstGeom>
        </p:spPr>
      </p:pic>
      <p:sp>
        <p:nvSpPr>
          <p:cNvPr id="8" name="TextBox 7">
            <a:extLst>
              <a:ext uri="{FF2B5EF4-FFF2-40B4-BE49-F238E27FC236}">
                <a16:creationId xmlns:a16="http://schemas.microsoft.com/office/drawing/2014/main" id="{55BE8BEA-63A0-4293-BBFC-80720E7834B1}"/>
              </a:ext>
            </a:extLst>
          </p:cNvPr>
          <p:cNvSpPr txBox="1"/>
          <p:nvPr/>
        </p:nvSpPr>
        <p:spPr>
          <a:xfrm>
            <a:off x="596508" y="6597847"/>
            <a:ext cx="6078908" cy="169277"/>
          </a:xfrm>
          <a:prstGeom prst="rect">
            <a:avLst/>
          </a:prstGeom>
          <a:noFill/>
        </p:spPr>
        <p:txBody>
          <a:bodyPr wrap="none" rtlCol="0">
            <a:spAutoFit/>
          </a:bodyPr>
          <a:lstStyle/>
          <a:p>
            <a:r>
              <a:rPr lang="en-US" sz="500" dirty="0"/>
              <a:t>https://www.top10vpn.com/dark-web-market-price-index-2020/?gclid=CjwKCAiAmrOBBhA0EiwArn3mfLWpbLgF4qKfnE-fKfjSuaZ9BfOtgP5CjiBFMv6cpZt4N4M2iDIZoRoCiZkQAvD_BwE</a:t>
            </a:r>
          </a:p>
        </p:txBody>
      </p:sp>
    </p:spTree>
    <p:extLst>
      <p:ext uri="{BB962C8B-B14F-4D97-AF65-F5344CB8AC3E}">
        <p14:creationId xmlns:p14="http://schemas.microsoft.com/office/powerpoint/2010/main" val="166191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716F5E-5372-449D-A508-F7867AFBAF04}"/>
              </a:ext>
            </a:extLst>
          </p:cNvPr>
          <p:cNvSpPr txBox="1"/>
          <p:nvPr/>
        </p:nvSpPr>
        <p:spPr>
          <a:xfrm>
            <a:off x="604564" y="2101758"/>
            <a:ext cx="10618381" cy="2123658"/>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rPr>
              <a:t>Health records will surface as a '</a:t>
            </a:r>
            <a:r>
              <a:rPr lang="en-US" sz="1200" dirty="0" err="1">
                <a:solidFill>
                  <a:schemeClr val="accent2"/>
                </a:solidFill>
              </a:rPr>
              <a:t>fullz</a:t>
            </a:r>
            <a:r>
              <a:rPr lang="en-US" sz="1200" dirty="0">
                <a:solidFill>
                  <a:schemeClr val="bg1"/>
                </a:solidFill>
              </a:rPr>
              <a:t>' the slang term on the Dark Web for a complete long-form document containing of all the intricacies of a person's health history, preferred pharmacy, financial data and PII data. </a:t>
            </a:r>
          </a:p>
          <a:p>
            <a:endParaRPr lang="en-US" sz="1200" dirty="0">
              <a:solidFill>
                <a:schemeClr val="bg1"/>
              </a:solidFill>
            </a:endParaRPr>
          </a:p>
          <a:p>
            <a:pPr marL="285750" indent="-285750">
              <a:buFont typeface="Arial" panose="020B0604020202020204" pitchFamily="34" charset="0"/>
              <a:buChar char="•"/>
            </a:pPr>
            <a:r>
              <a:rPr lang="en-US" sz="1200" dirty="0">
                <a:solidFill>
                  <a:schemeClr val="bg1"/>
                </a:solidFill>
              </a:rPr>
              <a:t>What happens is the people who purchase those </a:t>
            </a:r>
            <a:r>
              <a:rPr lang="en-US" sz="1200" dirty="0" err="1">
                <a:solidFill>
                  <a:srgbClr val="FF0000"/>
                </a:solidFill>
              </a:rPr>
              <a:t>fullz</a:t>
            </a:r>
            <a:r>
              <a:rPr lang="en-US" sz="1200" dirty="0">
                <a:solidFill>
                  <a:schemeClr val="bg1"/>
                </a:solidFill>
              </a:rPr>
              <a:t> then go to another vendor on the dark web for what's called </a:t>
            </a:r>
            <a:r>
              <a:rPr lang="en-US" sz="1200" b="1" dirty="0">
                <a:solidFill>
                  <a:schemeClr val="accent2"/>
                </a:solidFill>
              </a:rPr>
              <a:t>dox</a:t>
            </a:r>
            <a:r>
              <a:rPr lang="en-US" sz="1200" dirty="0">
                <a:solidFill>
                  <a:schemeClr val="bg1"/>
                </a:solidFill>
              </a:rPr>
              <a:t>, the slang term for documentation, where they then proceed to have documents made. </a:t>
            </a:r>
          </a:p>
          <a:p>
            <a:pPr marL="742950" lvl="1" indent="-285750">
              <a:buFont typeface="Arial" panose="020B0604020202020204" pitchFamily="34" charset="0"/>
              <a:buChar char="•"/>
            </a:pPr>
            <a:r>
              <a:rPr lang="en-US" sz="1200" dirty="0">
                <a:solidFill>
                  <a:schemeClr val="bg1"/>
                </a:solidFill>
              </a:rPr>
              <a:t>Passports,</a:t>
            </a:r>
          </a:p>
          <a:p>
            <a:pPr marL="742950" lvl="1" indent="-285750">
              <a:buFont typeface="Arial" panose="020B0604020202020204" pitchFamily="34" charset="0"/>
              <a:buChar char="•"/>
            </a:pPr>
            <a:r>
              <a:rPr lang="en-US" sz="1200" dirty="0">
                <a:solidFill>
                  <a:schemeClr val="bg1"/>
                </a:solidFill>
              </a:rPr>
              <a:t>Drivers' licenses, </a:t>
            </a:r>
          </a:p>
          <a:p>
            <a:pPr marL="742950" lvl="1" indent="-285750">
              <a:buFont typeface="Arial" panose="020B0604020202020204" pitchFamily="34" charset="0"/>
              <a:buChar char="•"/>
            </a:pPr>
            <a:r>
              <a:rPr lang="en-US" sz="1200" dirty="0">
                <a:solidFill>
                  <a:schemeClr val="bg1"/>
                </a:solidFill>
              </a:rPr>
              <a:t>Social Security cards</a:t>
            </a:r>
          </a:p>
          <a:p>
            <a:pPr marL="285750" indent="-285750">
              <a:buFont typeface="Arial" panose="020B0604020202020204" pitchFamily="34" charset="0"/>
              <a:buChar char="•"/>
            </a:pPr>
            <a:r>
              <a:rPr lang="en-US" sz="1200" dirty="0">
                <a:solidFill>
                  <a:schemeClr val="bg1"/>
                </a:solidFill>
              </a:rPr>
              <a:t>All these things that will help the counterfeit imitation of the victim. So, you have electronic health record that will typically go for $20 apiece, and you'll spend a couple hundred dollars on '</a:t>
            </a:r>
            <a:r>
              <a:rPr lang="en-US" sz="1200" dirty="0" err="1">
                <a:solidFill>
                  <a:srgbClr val="FF0000"/>
                </a:solidFill>
              </a:rPr>
              <a:t>doxs</a:t>
            </a:r>
            <a:r>
              <a:rPr lang="en-US" sz="1200" dirty="0">
                <a:solidFill>
                  <a:schemeClr val="bg1"/>
                </a:solidFill>
              </a:rPr>
              <a:t>' to support that identity, and once it's an identity kit, you can sell it for $1,000 </a:t>
            </a:r>
            <a:r>
              <a:rPr lang="en-US" sz="1200">
                <a:solidFill>
                  <a:schemeClr val="bg1"/>
                </a:solidFill>
              </a:rPr>
              <a:t>to $3,000</a:t>
            </a:r>
            <a:r>
              <a:rPr lang="en-US" sz="1200" dirty="0">
                <a:solidFill>
                  <a:schemeClr val="bg1"/>
                </a:solidFill>
              </a:rPr>
              <a:t>."</a:t>
            </a:r>
          </a:p>
        </p:txBody>
      </p:sp>
      <p:pic>
        <p:nvPicPr>
          <p:cNvPr id="10" name="Picture 9">
            <a:extLst>
              <a:ext uri="{FF2B5EF4-FFF2-40B4-BE49-F238E27FC236}">
                <a16:creationId xmlns:a16="http://schemas.microsoft.com/office/drawing/2014/main" id="{851528B0-E0C7-49E3-8CC5-2E61EFCE6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942" y="4925182"/>
            <a:ext cx="9018556" cy="767096"/>
          </a:xfrm>
          <a:prstGeom prst="rect">
            <a:avLst/>
          </a:prstGeom>
        </p:spPr>
      </p:pic>
      <p:sp>
        <p:nvSpPr>
          <p:cNvPr id="11" name="Title 1">
            <a:extLst>
              <a:ext uri="{FF2B5EF4-FFF2-40B4-BE49-F238E27FC236}">
                <a16:creationId xmlns:a16="http://schemas.microsoft.com/office/drawing/2014/main" id="{A1C5E48E-6626-481D-96F7-47FEE3797C0D}"/>
              </a:ext>
            </a:extLst>
          </p:cNvPr>
          <p:cNvSpPr txBox="1">
            <a:spLocks/>
          </p:cNvSpPr>
          <p:nvPr/>
        </p:nvSpPr>
        <p:spPr>
          <a:xfrm>
            <a:off x="625617" y="1325826"/>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How Information is Used on the Dark Web </a:t>
            </a:r>
          </a:p>
        </p:txBody>
      </p:sp>
      <p:sp>
        <p:nvSpPr>
          <p:cNvPr id="12" name="Title 1">
            <a:extLst>
              <a:ext uri="{FF2B5EF4-FFF2-40B4-BE49-F238E27FC236}">
                <a16:creationId xmlns:a16="http://schemas.microsoft.com/office/drawing/2014/main" id="{A46273A2-74E9-4492-9125-A0DA502C8D4C}"/>
              </a:ext>
            </a:extLst>
          </p:cNvPr>
          <p:cNvSpPr txBox="1">
            <a:spLocks/>
          </p:cNvSpPr>
          <p:nvPr/>
        </p:nvSpPr>
        <p:spPr>
          <a:xfrm>
            <a:off x="625617" y="4366715"/>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Dark Web Add </a:t>
            </a:r>
          </a:p>
        </p:txBody>
      </p:sp>
    </p:spTree>
    <p:extLst>
      <p:ext uri="{BB962C8B-B14F-4D97-AF65-F5344CB8AC3E}">
        <p14:creationId xmlns:p14="http://schemas.microsoft.com/office/powerpoint/2010/main" val="660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D02CC467-CEB3-4232-B857-A88D9D684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15" y="1854646"/>
            <a:ext cx="5465386" cy="3759956"/>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1C75B2A2-7F7C-486E-B791-2A0BAEB5B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556" y="1082310"/>
            <a:ext cx="3130267" cy="2923248"/>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611D74AE-BEB2-467F-8CDA-469B2B382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048" y="2602571"/>
            <a:ext cx="3681505" cy="2805973"/>
          </a:xfrm>
          <a:prstGeom prst="rect">
            <a:avLst/>
          </a:prstGeom>
        </p:spPr>
      </p:pic>
      <p:sp>
        <p:nvSpPr>
          <p:cNvPr id="10" name="Title 1">
            <a:extLst>
              <a:ext uri="{FF2B5EF4-FFF2-40B4-BE49-F238E27FC236}">
                <a16:creationId xmlns:a16="http://schemas.microsoft.com/office/drawing/2014/main" id="{817A234B-863C-471E-9ED6-3ADFFB85F0B0}"/>
              </a:ext>
            </a:extLst>
          </p:cNvPr>
          <p:cNvSpPr txBox="1">
            <a:spLocks/>
          </p:cNvSpPr>
          <p:nvPr/>
        </p:nvSpPr>
        <p:spPr>
          <a:xfrm>
            <a:off x="569153" y="1082310"/>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Dark Web Examples </a:t>
            </a:r>
            <a:br>
              <a:rPr lang="en-US" sz="2400" dirty="0"/>
            </a:br>
            <a:r>
              <a:rPr lang="en-US" sz="2400" dirty="0"/>
              <a:t>“Identity Kit”  </a:t>
            </a:r>
          </a:p>
        </p:txBody>
      </p:sp>
    </p:spTree>
    <p:extLst>
      <p:ext uri="{BB962C8B-B14F-4D97-AF65-F5344CB8AC3E}">
        <p14:creationId xmlns:p14="http://schemas.microsoft.com/office/powerpoint/2010/main" val="2150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26">
            <a:extLst>
              <a:ext uri="{FF2B5EF4-FFF2-40B4-BE49-F238E27FC236}">
                <a16:creationId xmlns:a16="http://schemas.microsoft.com/office/drawing/2014/main" id="{8888238C-1622-41E8-9172-1A77738A580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73581" y="1249243"/>
            <a:ext cx="10737850" cy="5403850"/>
          </a:xfrm>
          <a:prstGeom prst="rect">
            <a:avLst/>
          </a:prstGeom>
        </p:spPr>
      </p:pic>
      <p:sp>
        <p:nvSpPr>
          <p:cNvPr id="4" name="Title 1">
            <a:extLst>
              <a:ext uri="{FF2B5EF4-FFF2-40B4-BE49-F238E27FC236}">
                <a16:creationId xmlns:a16="http://schemas.microsoft.com/office/drawing/2014/main" id="{A8C745F9-3205-48DA-A0C6-776B652F5E51}"/>
              </a:ext>
            </a:extLst>
          </p:cNvPr>
          <p:cNvSpPr txBox="1">
            <a:spLocks/>
          </p:cNvSpPr>
          <p:nvPr/>
        </p:nvSpPr>
        <p:spPr>
          <a:xfrm>
            <a:off x="570923" y="870394"/>
            <a:ext cx="9531927" cy="1325563"/>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dirty="0"/>
              <a:t>The Changing Landscape (Current Webpages)  </a:t>
            </a:r>
          </a:p>
        </p:txBody>
      </p:sp>
      <p:sp>
        <p:nvSpPr>
          <p:cNvPr id="5" name="Rectangle 4">
            <a:extLst>
              <a:ext uri="{FF2B5EF4-FFF2-40B4-BE49-F238E27FC236}">
                <a16:creationId xmlns:a16="http://schemas.microsoft.com/office/drawing/2014/main" id="{3E0C10F4-E232-4B37-8427-DD3998FBA190}"/>
              </a:ext>
            </a:extLst>
          </p:cNvPr>
          <p:cNvSpPr/>
          <p:nvPr/>
        </p:nvSpPr>
        <p:spPr>
          <a:xfrm>
            <a:off x="673581" y="1249243"/>
            <a:ext cx="10737850" cy="5403850"/>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0FA79E2-E127-4E78-B469-FE4A1DB52136}"/>
              </a:ext>
            </a:extLst>
          </p:cNvPr>
          <p:cNvGrpSpPr/>
          <p:nvPr/>
        </p:nvGrpSpPr>
        <p:grpSpPr>
          <a:xfrm>
            <a:off x="6558586" y="314410"/>
            <a:ext cx="5331115" cy="2489488"/>
            <a:chOff x="7507287" y="-3679825"/>
            <a:chExt cx="5864226" cy="2738437"/>
          </a:xfrm>
          <a:solidFill>
            <a:schemeClr val="tx1">
              <a:alpha val="40000"/>
            </a:schemeClr>
          </a:solidFill>
        </p:grpSpPr>
        <p:sp>
          <p:nvSpPr>
            <p:cNvPr id="8" name="Freeform 67">
              <a:extLst>
                <a:ext uri="{FF2B5EF4-FFF2-40B4-BE49-F238E27FC236}">
                  <a16:creationId xmlns:a16="http://schemas.microsoft.com/office/drawing/2014/main" id="{357BCCBD-0239-4270-A217-CB68042AC2AF}"/>
                </a:ext>
              </a:extLst>
            </p:cNvPr>
            <p:cNvSpPr>
              <a:spLocks/>
            </p:cNvSpPr>
            <p:nvPr/>
          </p:nvSpPr>
          <p:spPr bwMode="auto">
            <a:xfrm>
              <a:off x="7507287"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68">
              <a:extLst>
                <a:ext uri="{FF2B5EF4-FFF2-40B4-BE49-F238E27FC236}">
                  <a16:creationId xmlns:a16="http://schemas.microsoft.com/office/drawing/2014/main" id="{3FB6EE8F-829D-4D0C-AC20-FA7EDED05817}"/>
                </a:ext>
              </a:extLst>
            </p:cNvPr>
            <p:cNvSpPr>
              <a:spLocks/>
            </p:cNvSpPr>
            <p:nvPr/>
          </p:nvSpPr>
          <p:spPr bwMode="auto">
            <a:xfrm>
              <a:off x="7953375" y="-3679825"/>
              <a:ext cx="55563" cy="55563"/>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7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1"/>
                    <a:pt x="0" y="9"/>
                    <a:pt x="0" y="7"/>
                  </a:cubicBezTo>
                  <a:cubicBezTo>
                    <a:pt x="0" y="5"/>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9">
              <a:extLst>
                <a:ext uri="{FF2B5EF4-FFF2-40B4-BE49-F238E27FC236}">
                  <a16:creationId xmlns:a16="http://schemas.microsoft.com/office/drawing/2014/main" id="{4A021C50-97AE-4176-8FDB-09EB5B443EE8}"/>
                </a:ext>
              </a:extLst>
            </p:cNvPr>
            <p:cNvSpPr>
              <a:spLocks/>
            </p:cNvSpPr>
            <p:nvPr/>
          </p:nvSpPr>
          <p:spPr bwMode="auto">
            <a:xfrm>
              <a:off x="8401050"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0">
              <a:extLst>
                <a:ext uri="{FF2B5EF4-FFF2-40B4-BE49-F238E27FC236}">
                  <a16:creationId xmlns:a16="http://schemas.microsoft.com/office/drawing/2014/main" id="{5F81D48B-A457-4328-B314-53D80C10A363}"/>
                </a:ext>
              </a:extLst>
            </p:cNvPr>
            <p:cNvSpPr>
              <a:spLocks/>
            </p:cNvSpPr>
            <p:nvPr/>
          </p:nvSpPr>
          <p:spPr bwMode="auto">
            <a:xfrm>
              <a:off x="8847138" y="-3679825"/>
              <a:ext cx="55563" cy="55563"/>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7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1"/>
                    <a:pt x="0" y="9"/>
                    <a:pt x="0" y="7"/>
                  </a:cubicBezTo>
                  <a:cubicBezTo>
                    <a:pt x="0" y="5"/>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1">
              <a:extLst>
                <a:ext uri="{FF2B5EF4-FFF2-40B4-BE49-F238E27FC236}">
                  <a16:creationId xmlns:a16="http://schemas.microsoft.com/office/drawing/2014/main" id="{02C677C1-0243-46B6-B672-D54B6801A026}"/>
                </a:ext>
              </a:extLst>
            </p:cNvPr>
            <p:cNvSpPr>
              <a:spLocks/>
            </p:cNvSpPr>
            <p:nvPr/>
          </p:nvSpPr>
          <p:spPr bwMode="auto">
            <a:xfrm>
              <a:off x="9294813"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2">
              <a:extLst>
                <a:ext uri="{FF2B5EF4-FFF2-40B4-BE49-F238E27FC236}">
                  <a16:creationId xmlns:a16="http://schemas.microsoft.com/office/drawing/2014/main" id="{E6D6967A-72C7-4576-9BA3-56375F48C104}"/>
                </a:ext>
              </a:extLst>
            </p:cNvPr>
            <p:cNvSpPr>
              <a:spLocks/>
            </p:cNvSpPr>
            <p:nvPr/>
          </p:nvSpPr>
          <p:spPr bwMode="auto">
            <a:xfrm>
              <a:off x="9744075" y="-3679825"/>
              <a:ext cx="52388" cy="55563"/>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3">
              <a:extLst>
                <a:ext uri="{FF2B5EF4-FFF2-40B4-BE49-F238E27FC236}">
                  <a16:creationId xmlns:a16="http://schemas.microsoft.com/office/drawing/2014/main" id="{E8C42B73-00F1-4019-8F3A-E172387C2D83}"/>
                </a:ext>
              </a:extLst>
            </p:cNvPr>
            <p:cNvSpPr>
              <a:spLocks/>
            </p:cNvSpPr>
            <p:nvPr/>
          </p:nvSpPr>
          <p:spPr bwMode="auto">
            <a:xfrm>
              <a:off x="10188575"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4">
              <a:extLst>
                <a:ext uri="{FF2B5EF4-FFF2-40B4-BE49-F238E27FC236}">
                  <a16:creationId xmlns:a16="http://schemas.microsoft.com/office/drawing/2014/main" id="{091D43ED-FF4B-45C6-9A85-4B04A38562E7}"/>
                </a:ext>
              </a:extLst>
            </p:cNvPr>
            <p:cNvSpPr>
              <a:spLocks/>
            </p:cNvSpPr>
            <p:nvPr/>
          </p:nvSpPr>
          <p:spPr bwMode="auto">
            <a:xfrm>
              <a:off x="10637838" y="-3679825"/>
              <a:ext cx="52388" cy="55563"/>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5">
              <a:extLst>
                <a:ext uri="{FF2B5EF4-FFF2-40B4-BE49-F238E27FC236}">
                  <a16:creationId xmlns:a16="http://schemas.microsoft.com/office/drawing/2014/main" id="{3401367B-183D-4CB9-A592-CEA08261714F}"/>
                </a:ext>
              </a:extLst>
            </p:cNvPr>
            <p:cNvSpPr>
              <a:spLocks/>
            </p:cNvSpPr>
            <p:nvPr/>
          </p:nvSpPr>
          <p:spPr bwMode="auto">
            <a:xfrm>
              <a:off x="11082338"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6">
              <a:extLst>
                <a:ext uri="{FF2B5EF4-FFF2-40B4-BE49-F238E27FC236}">
                  <a16:creationId xmlns:a16="http://schemas.microsoft.com/office/drawing/2014/main" id="{255E0800-F81C-4181-9FDD-59A6536AB361}"/>
                </a:ext>
              </a:extLst>
            </p:cNvPr>
            <p:cNvSpPr>
              <a:spLocks/>
            </p:cNvSpPr>
            <p:nvPr/>
          </p:nvSpPr>
          <p:spPr bwMode="auto">
            <a:xfrm>
              <a:off x="11531600" y="-3679825"/>
              <a:ext cx="52388" cy="55563"/>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7">
              <a:extLst>
                <a:ext uri="{FF2B5EF4-FFF2-40B4-BE49-F238E27FC236}">
                  <a16:creationId xmlns:a16="http://schemas.microsoft.com/office/drawing/2014/main" id="{1191C887-C4E5-4F02-BFD8-BB60240DB876}"/>
                </a:ext>
              </a:extLst>
            </p:cNvPr>
            <p:cNvSpPr>
              <a:spLocks/>
            </p:cNvSpPr>
            <p:nvPr/>
          </p:nvSpPr>
          <p:spPr bwMode="auto">
            <a:xfrm>
              <a:off x="11976100"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8">
              <a:extLst>
                <a:ext uri="{FF2B5EF4-FFF2-40B4-BE49-F238E27FC236}">
                  <a16:creationId xmlns:a16="http://schemas.microsoft.com/office/drawing/2014/main" id="{F6EC681C-E05A-41E2-849A-3AAB1415CFE7}"/>
                </a:ext>
              </a:extLst>
            </p:cNvPr>
            <p:cNvSpPr>
              <a:spLocks/>
            </p:cNvSpPr>
            <p:nvPr/>
          </p:nvSpPr>
          <p:spPr bwMode="auto">
            <a:xfrm>
              <a:off x="12425363" y="-3679825"/>
              <a:ext cx="52388" cy="55563"/>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9">
              <a:extLst>
                <a:ext uri="{FF2B5EF4-FFF2-40B4-BE49-F238E27FC236}">
                  <a16:creationId xmlns:a16="http://schemas.microsoft.com/office/drawing/2014/main" id="{BAE08733-000A-4F67-A9B9-4822495D7E86}"/>
                </a:ext>
              </a:extLst>
            </p:cNvPr>
            <p:cNvSpPr>
              <a:spLocks/>
            </p:cNvSpPr>
            <p:nvPr/>
          </p:nvSpPr>
          <p:spPr bwMode="auto">
            <a:xfrm>
              <a:off x="12869863"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0">
              <a:extLst>
                <a:ext uri="{FF2B5EF4-FFF2-40B4-BE49-F238E27FC236}">
                  <a16:creationId xmlns:a16="http://schemas.microsoft.com/office/drawing/2014/main" id="{37304139-69DA-4FEC-9FCA-368A6FA47501}"/>
                </a:ext>
              </a:extLst>
            </p:cNvPr>
            <p:cNvSpPr>
              <a:spLocks/>
            </p:cNvSpPr>
            <p:nvPr/>
          </p:nvSpPr>
          <p:spPr bwMode="auto">
            <a:xfrm>
              <a:off x="13319125"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9" y="15"/>
                    <a:pt x="7" y="15"/>
                  </a:cubicBezTo>
                  <a:cubicBezTo>
                    <a:pt x="5" y="15"/>
                    <a:pt x="3" y="14"/>
                    <a:pt x="2" y="13"/>
                  </a:cubicBezTo>
                  <a:cubicBezTo>
                    <a:pt x="0" y="11"/>
                    <a:pt x="0" y="9"/>
                    <a:pt x="0" y="7"/>
                  </a:cubicBezTo>
                  <a:cubicBezTo>
                    <a:pt x="0" y="5"/>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81">
              <a:extLst>
                <a:ext uri="{FF2B5EF4-FFF2-40B4-BE49-F238E27FC236}">
                  <a16:creationId xmlns:a16="http://schemas.microsoft.com/office/drawing/2014/main" id="{BFFB4B18-1A21-4440-9218-19E85C36D7AF}"/>
                </a:ext>
              </a:extLst>
            </p:cNvPr>
            <p:cNvSpPr>
              <a:spLocks/>
            </p:cNvSpPr>
            <p:nvPr/>
          </p:nvSpPr>
          <p:spPr bwMode="auto">
            <a:xfrm>
              <a:off x="7507287"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2">
              <a:extLst>
                <a:ext uri="{FF2B5EF4-FFF2-40B4-BE49-F238E27FC236}">
                  <a16:creationId xmlns:a16="http://schemas.microsoft.com/office/drawing/2014/main" id="{B38EBDC5-704D-4DE7-9D49-56FB00D9BE35}"/>
                </a:ext>
              </a:extLst>
            </p:cNvPr>
            <p:cNvSpPr>
              <a:spLocks/>
            </p:cNvSpPr>
            <p:nvPr/>
          </p:nvSpPr>
          <p:spPr bwMode="auto">
            <a:xfrm>
              <a:off x="7953375" y="-32797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6"/>
                    <a:pt x="15" y="7"/>
                  </a:cubicBezTo>
                  <a:cubicBezTo>
                    <a:pt x="15" y="9"/>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3">
              <a:extLst>
                <a:ext uri="{FF2B5EF4-FFF2-40B4-BE49-F238E27FC236}">
                  <a16:creationId xmlns:a16="http://schemas.microsoft.com/office/drawing/2014/main" id="{AC38F71D-C447-448C-9211-33EA9A42F8BE}"/>
                </a:ext>
              </a:extLst>
            </p:cNvPr>
            <p:cNvSpPr>
              <a:spLocks/>
            </p:cNvSpPr>
            <p:nvPr/>
          </p:nvSpPr>
          <p:spPr bwMode="auto">
            <a:xfrm>
              <a:off x="8401050"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4">
              <a:extLst>
                <a:ext uri="{FF2B5EF4-FFF2-40B4-BE49-F238E27FC236}">
                  <a16:creationId xmlns:a16="http://schemas.microsoft.com/office/drawing/2014/main" id="{1E7CD6B0-CCD3-42D5-86B3-3860C9307217}"/>
                </a:ext>
              </a:extLst>
            </p:cNvPr>
            <p:cNvSpPr>
              <a:spLocks/>
            </p:cNvSpPr>
            <p:nvPr/>
          </p:nvSpPr>
          <p:spPr bwMode="auto">
            <a:xfrm>
              <a:off x="8847138" y="-32797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6"/>
                    <a:pt x="15" y="7"/>
                  </a:cubicBezTo>
                  <a:cubicBezTo>
                    <a:pt x="15" y="9"/>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5">
              <a:extLst>
                <a:ext uri="{FF2B5EF4-FFF2-40B4-BE49-F238E27FC236}">
                  <a16:creationId xmlns:a16="http://schemas.microsoft.com/office/drawing/2014/main" id="{FD213EAF-94E9-4571-BA82-F8DBC96A516E}"/>
                </a:ext>
              </a:extLst>
            </p:cNvPr>
            <p:cNvSpPr>
              <a:spLocks/>
            </p:cNvSpPr>
            <p:nvPr/>
          </p:nvSpPr>
          <p:spPr bwMode="auto">
            <a:xfrm>
              <a:off x="9294813"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6">
              <a:extLst>
                <a:ext uri="{FF2B5EF4-FFF2-40B4-BE49-F238E27FC236}">
                  <a16:creationId xmlns:a16="http://schemas.microsoft.com/office/drawing/2014/main" id="{882E481A-8BB4-4646-89E1-2EEC8A2E5103}"/>
                </a:ext>
              </a:extLst>
            </p:cNvPr>
            <p:cNvSpPr>
              <a:spLocks/>
            </p:cNvSpPr>
            <p:nvPr/>
          </p:nvSpPr>
          <p:spPr bwMode="auto">
            <a:xfrm>
              <a:off x="9744075" y="-32797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87">
              <a:extLst>
                <a:ext uri="{FF2B5EF4-FFF2-40B4-BE49-F238E27FC236}">
                  <a16:creationId xmlns:a16="http://schemas.microsoft.com/office/drawing/2014/main" id="{2CA1E748-A20A-46DF-B758-D08F7192D38C}"/>
                </a:ext>
              </a:extLst>
            </p:cNvPr>
            <p:cNvSpPr>
              <a:spLocks/>
            </p:cNvSpPr>
            <p:nvPr/>
          </p:nvSpPr>
          <p:spPr bwMode="auto">
            <a:xfrm>
              <a:off x="10188575"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8">
              <a:extLst>
                <a:ext uri="{FF2B5EF4-FFF2-40B4-BE49-F238E27FC236}">
                  <a16:creationId xmlns:a16="http://schemas.microsoft.com/office/drawing/2014/main" id="{2EC426F7-D112-4458-8A76-28441CABF79E}"/>
                </a:ext>
              </a:extLst>
            </p:cNvPr>
            <p:cNvSpPr>
              <a:spLocks/>
            </p:cNvSpPr>
            <p:nvPr/>
          </p:nvSpPr>
          <p:spPr bwMode="auto">
            <a:xfrm>
              <a:off x="10637838" y="-32797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89">
              <a:extLst>
                <a:ext uri="{FF2B5EF4-FFF2-40B4-BE49-F238E27FC236}">
                  <a16:creationId xmlns:a16="http://schemas.microsoft.com/office/drawing/2014/main" id="{9B50BCF9-0EE0-4D68-AF0E-2E993A6D9446}"/>
                </a:ext>
              </a:extLst>
            </p:cNvPr>
            <p:cNvSpPr>
              <a:spLocks/>
            </p:cNvSpPr>
            <p:nvPr/>
          </p:nvSpPr>
          <p:spPr bwMode="auto">
            <a:xfrm>
              <a:off x="11082338"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90">
              <a:extLst>
                <a:ext uri="{FF2B5EF4-FFF2-40B4-BE49-F238E27FC236}">
                  <a16:creationId xmlns:a16="http://schemas.microsoft.com/office/drawing/2014/main" id="{55C17473-1A54-488A-910E-D81AC1307D59}"/>
                </a:ext>
              </a:extLst>
            </p:cNvPr>
            <p:cNvSpPr>
              <a:spLocks/>
            </p:cNvSpPr>
            <p:nvPr/>
          </p:nvSpPr>
          <p:spPr bwMode="auto">
            <a:xfrm>
              <a:off x="11531600" y="-32797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1">
              <a:extLst>
                <a:ext uri="{FF2B5EF4-FFF2-40B4-BE49-F238E27FC236}">
                  <a16:creationId xmlns:a16="http://schemas.microsoft.com/office/drawing/2014/main" id="{E0EC80B1-A00B-4FED-8FF3-E980A67F52AE}"/>
                </a:ext>
              </a:extLst>
            </p:cNvPr>
            <p:cNvSpPr>
              <a:spLocks/>
            </p:cNvSpPr>
            <p:nvPr/>
          </p:nvSpPr>
          <p:spPr bwMode="auto">
            <a:xfrm>
              <a:off x="11976100"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2">
              <a:extLst>
                <a:ext uri="{FF2B5EF4-FFF2-40B4-BE49-F238E27FC236}">
                  <a16:creationId xmlns:a16="http://schemas.microsoft.com/office/drawing/2014/main" id="{8A6668FF-833D-4D7E-A2E3-24797152D4F0}"/>
                </a:ext>
              </a:extLst>
            </p:cNvPr>
            <p:cNvSpPr>
              <a:spLocks/>
            </p:cNvSpPr>
            <p:nvPr/>
          </p:nvSpPr>
          <p:spPr bwMode="auto">
            <a:xfrm>
              <a:off x="12425363" y="-32797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93">
              <a:extLst>
                <a:ext uri="{FF2B5EF4-FFF2-40B4-BE49-F238E27FC236}">
                  <a16:creationId xmlns:a16="http://schemas.microsoft.com/office/drawing/2014/main" id="{7409A097-9F63-465C-8C21-4BFCA0128F47}"/>
                </a:ext>
              </a:extLst>
            </p:cNvPr>
            <p:cNvSpPr>
              <a:spLocks/>
            </p:cNvSpPr>
            <p:nvPr/>
          </p:nvSpPr>
          <p:spPr bwMode="auto">
            <a:xfrm>
              <a:off x="12869863"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94">
              <a:extLst>
                <a:ext uri="{FF2B5EF4-FFF2-40B4-BE49-F238E27FC236}">
                  <a16:creationId xmlns:a16="http://schemas.microsoft.com/office/drawing/2014/main" id="{EFB82F0B-A0AE-417C-BE04-397158310221}"/>
                </a:ext>
              </a:extLst>
            </p:cNvPr>
            <p:cNvSpPr>
              <a:spLocks/>
            </p:cNvSpPr>
            <p:nvPr/>
          </p:nvSpPr>
          <p:spPr bwMode="auto">
            <a:xfrm>
              <a:off x="13319125"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5">
              <a:extLst>
                <a:ext uri="{FF2B5EF4-FFF2-40B4-BE49-F238E27FC236}">
                  <a16:creationId xmlns:a16="http://schemas.microsoft.com/office/drawing/2014/main" id="{6BDC8B2C-5840-4C8B-821B-631A04782E89}"/>
                </a:ext>
              </a:extLst>
            </p:cNvPr>
            <p:cNvSpPr>
              <a:spLocks/>
            </p:cNvSpPr>
            <p:nvPr/>
          </p:nvSpPr>
          <p:spPr bwMode="auto">
            <a:xfrm>
              <a:off x="7507287"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96">
              <a:extLst>
                <a:ext uri="{FF2B5EF4-FFF2-40B4-BE49-F238E27FC236}">
                  <a16:creationId xmlns:a16="http://schemas.microsoft.com/office/drawing/2014/main" id="{BAED99A7-EB8B-4AC1-92F7-ADE4D5AA0FF7}"/>
                </a:ext>
              </a:extLst>
            </p:cNvPr>
            <p:cNvSpPr>
              <a:spLocks/>
            </p:cNvSpPr>
            <p:nvPr/>
          </p:nvSpPr>
          <p:spPr bwMode="auto">
            <a:xfrm>
              <a:off x="7953375" y="-28225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97">
              <a:extLst>
                <a:ext uri="{FF2B5EF4-FFF2-40B4-BE49-F238E27FC236}">
                  <a16:creationId xmlns:a16="http://schemas.microsoft.com/office/drawing/2014/main" id="{2586924B-9AB8-408C-BEBA-0689EA95FDDB}"/>
                </a:ext>
              </a:extLst>
            </p:cNvPr>
            <p:cNvSpPr>
              <a:spLocks/>
            </p:cNvSpPr>
            <p:nvPr/>
          </p:nvSpPr>
          <p:spPr bwMode="auto">
            <a:xfrm>
              <a:off x="8401050"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98">
              <a:extLst>
                <a:ext uri="{FF2B5EF4-FFF2-40B4-BE49-F238E27FC236}">
                  <a16:creationId xmlns:a16="http://schemas.microsoft.com/office/drawing/2014/main" id="{1E0E3779-66AE-4537-90D6-1C40665D1B85}"/>
                </a:ext>
              </a:extLst>
            </p:cNvPr>
            <p:cNvSpPr>
              <a:spLocks/>
            </p:cNvSpPr>
            <p:nvPr/>
          </p:nvSpPr>
          <p:spPr bwMode="auto">
            <a:xfrm>
              <a:off x="8847138" y="-28225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99">
              <a:extLst>
                <a:ext uri="{FF2B5EF4-FFF2-40B4-BE49-F238E27FC236}">
                  <a16:creationId xmlns:a16="http://schemas.microsoft.com/office/drawing/2014/main" id="{577A442E-D1A7-4F5B-A9A5-46E697AB0E13}"/>
                </a:ext>
              </a:extLst>
            </p:cNvPr>
            <p:cNvSpPr>
              <a:spLocks/>
            </p:cNvSpPr>
            <p:nvPr/>
          </p:nvSpPr>
          <p:spPr bwMode="auto">
            <a:xfrm>
              <a:off x="9294813"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00">
              <a:extLst>
                <a:ext uri="{FF2B5EF4-FFF2-40B4-BE49-F238E27FC236}">
                  <a16:creationId xmlns:a16="http://schemas.microsoft.com/office/drawing/2014/main" id="{D7379A05-EC73-46EC-B414-5AED7FEEAEC1}"/>
                </a:ext>
              </a:extLst>
            </p:cNvPr>
            <p:cNvSpPr>
              <a:spLocks/>
            </p:cNvSpPr>
            <p:nvPr/>
          </p:nvSpPr>
          <p:spPr bwMode="auto">
            <a:xfrm>
              <a:off x="9744075" y="-28225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01">
              <a:extLst>
                <a:ext uri="{FF2B5EF4-FFF2-40B4-BE49-F238E27FC236}">
                  <a16:creationId xmlns:a16="http://schemas.microsoft.com/office/drawing/2014/main" id="{B5AEA03D-9CAB-487F-AAD4-60AE0BEE6CE1}"/>
                </a:ext>
              </a:extLst>
            </p:cNvPr>
            <p:cNvSpPr>
              <a:spLocks/>
            </p:cNvSpPr>
            <p:nvPr/>
          </p:nvSpPr>
          <p:spPr bwMode="auto">
            <a:xfrm>
              <a:off x="10188575"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02">
              <a:extLst>
                <a:ext uri="{FF2B5EF4-FFF2-40B4-BE49-F238E27FC236}">
                  <a16:creationId xmlns:a16="http://schemas.microsoft.com/office/drawing/2014/main" id="{13F750DE-3C5B-424F-9C1D-2E9F07808536}"/>
                </a:ext>
              </a:extLst>
            </p:cNvPr>
            <p:cNvSpPr>
              <a:spLocks/>
            </p:cNvSpPr>
            <p:nvPr/>
          </p:nvSpPr>
          <p:spPr bwMode="auto">
            <a:xfrm>
              <a:off x="10637838" y="-28225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03">
              <a:extLst>
                <a:ext uri="{FF2B5EF4-FFF2-40B4-BE49-F238E27FC236}">
                  <a16:creationId xmlns:a16="http://schemas.microsoft.com/office/drawing/2014/main" id="{25B2725D-27E6-43AD-B561-1E770B5F1EB5}"/>
                </a:ext>
              </a:extLst>
            </p:cNvPr>
            <p:cNvSpPr>
              <a:spLocks/>
            </p:cNvSpPr>
            <p:nvPr/>
          </p:nvSpPr>
          <p:spPr bwMode="auto">
            <a:xfrm>
              <a:off x="11082338"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04">
              <a:extLst>
                <a:ext uri="{FF2B5EF4-FFF2-40B4-BE49-F238E27FC236}">
                  <a16:creationId xmlns:a16="http://schemas.microsoft.com/office/drawing/2014/main" id="{885AD19C-7BAD-49F3-8719-98058BEA77B5}"/>
                </a:ext>
              </a:extLst>
            </p:cNvPr>
            <p:cNvSpPr>
              <a:spLocks/>
            </p:cNvSpPr>
            <p:nvPr/>
          </p:nvSpPr>
          <p:spPr bwMode="auto">
            <a:xfrm>
              <a:off x="11531600" y="-28225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05">
              <a:extLst>
                <a:ext uri="{FF2B5EF4-FFF2-40B4-BE49-F238E27FC236}">
                  <a16:creationId xmlns:a16="http://schemas.microsoft.com/office/drawing/2014/main" id="{B2719D2D-C5B1-4BC1-BCE1-6549002715F9}"/>
                </a:ext>
              </a:extLst>
            </p:cNvPr>
            <p:cNvSpPr>
              <a:spLocks/>
            </p:cNvSpPr>
            <p:nvPr/>
          </p:nvSpPr>
          <p:spPr bwMode="auto">
            <a:xfrm>
              <a:off x="11976100"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06">
              <a:extLst>
                <a:ext uri="{FF2B5EF4-FFF2-40B4-BE49-F238E27FC236}">
                  <a16:creationId xmlns:a16="http://schemas.microsoft.com/office/drawing/2014/main" id="{043E68F6-9B64-4C98-96C1-4552BFE3D444}"/>
                </a:ext>
              </a:extLst>
            </p:cNvPr>
            <p:cNvSpPr>
              <a:spLocks/>
            </p:cNvSpPr>
            <p:nvPr/>
          </p:nvSpPr>
          <p:spPr bwMode="auto">
            <a:xfrm>
              <a:off x="12425363" y="-28225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7">
              <a:extLst>
                <a:ext uri="{FF2B5EF4-FFF2-40B4-BE49-F238E27FC236}">
                  <a16:creationId xmlns:a16="http://schemas.microsoft.com/office/drawing/2014/main" id="{58587A41-EE2F-49B7-82C8-E20A43E305C7}"/>
                </a:ext>
              </a:extLst>
            </p:cNvPr>
            <p:cNvSpPr>
              <a:spLocks/>
            </p:cNvSpPr>
            <p:nvPr/>
          </p:nvSpPr>
          <p:spPr bwMode="auto">
            <a:xfrm>
              <a:off x="12869863"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08">
              <a:extLst>
                <a:ext uri="{FF2B5EF4-FFF2-40B4-BE49-F238E27FC236}">
                  <a16:creationId xmlns:a16="http://schemas.microsoft.com/office/drawing/2014/main" id="{DA22DF40-6C89-4FC2-8A1E-13272F2A2167}"/>
                </a:ext>
              </a:extLst>
            </p:cNvPr>
            <p:cNvSpPr>
              <a:spLocks/>
            </p:cNvSpPr>
            <p:nvPr/>
          </p:nvSpPr>
          <p:spPr bwMode="auto">
            <a:xfrm>
              <a:off x="13319125"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9">
              <a:extLst>
                <a:ext uri="{FF2B5EF4-FFF2-40B4-BE49-F238E27FC236}">
                  <a16:creationId xmlns:a16="http://schemas.microsoft.com/office/drawing/2014/main" id="{CD78BE21-E9E3-46CD-A845-FE684A5BBC6E}"/>
                </a:ext>
              </a:extLst>
            </p:cNvPr>
            <p:cNvSpPr>
              <a:spLocks/>
            </p:cNvSpPr>
            <p:nvPr/>
          </p:nvSpPr>
          <p:spPr bwMode="auto">
            <a:xfrm>
              <a:off x="7507287"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0">
              <a:extLst>
                <a:ext uri="{FF2B5EF4-FFF2-40B4-BE49-F238E27FC236}">
                  <a16:creationId xmlns:a16="http://schemas.microsoft.com/office/drawing/2014/main" id="{3BCE36AB-EB57-491A-A535-9D327DA1D123}"/>
                </a:ext>
              </a:extLst>
            </p:cNvPr>
            <p:cNvSpPr>
              <a:spLocks/>
            </p:cNvSpPr>
            <p:nvPr/>
          </p:nvSpPr>
          <p:spPr bwMode="auto">
            <a:xfrm>
              <a:off x="7953375" y="-23653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1">
              <a:extLst>
                <a:ext uri="{FF2B5EF4-FFF2-40B4-BE49-F238E27FC236}">
                  <a16:creationId xmlns:a16="http://schemas.microsoft.com/office/drawing/2014/main" id="{FA766FE4-0565-4E0E-A26E-ED91E978A193}"/>
                </a:ext>
              </a:extLst>
            </p:cNvPr>
            <p:cNvSpPr>
              <a:spLocks/>
            </p:cNvSpPr>
            <p:nvPr/>
          </p:nvSpPr>
          <p:spPr bwMode="auto">
            <a:xfrm>
              <a:off x="8401050"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2">
              <a:extLst>
                <a:ext uri="{FF2B5EF4-FFF2-40B4-BE49-F238E27FC236}">
                  <a16:creationId xmlns:a16="http://schemas.microsoft.com/office/drawing/2014/main" id="{0307A583-8C43-4D46-A040-63B8F8C3CD5F}"/>
                </a:ext>
              </a:extLst>
            </p:cNvPr>
            <p:cNvSpPr>
              <a:spLocks/>
            </p:cNvSpPr>
            <p:nvPr/>
          </p:nvSpPr>
          <p:spPr bwMode="auto">
            <a:xfrm>
              <a:off x="8847138" y="-23653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3">
              <a:extLst>
                <a:ext uri="{FF2B5EF4-FFF2-40B4-BE49-F238E27FC236}">
                  <a16:creationId xmlns:a16="http://schemas.microsoft.com/office/drawing/2014/main" id="{6E349532-DA97-47D9-93BA-7515AEDD3933}"/>
                </a:ext>
              </a:extLst>
            </p:cNvPr>
            <p:cNvSpPr>
              <a:spLocks/>
            </p:cNvSpPr>
            <p:nvPr/>
          </p:nvSpPr>
          <p:spPr bwMode="auto">
            <a:xfrm>
              <a:off x="9294813"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4">
              <a:extLst>
                <a:ext uri="{FF2B5EF4-FFF2-40B4-BE49-F238E27FC236}">
                  <a16:creationId xmlns:a16="http://schemas.microsoft.com/office/drawing/2014/main" id="{C6C8CBB9-4414-4E59-AC36-56804C30B123}"/>
                </a:ext>
              </a:extLst>
            </p:cNvPr>
            <p:cNvSpPr>
              <a:spLocks/>
            </p:cNvSpPr>
            <p:nvPr/>
          </p:nvSpPr>
          <p:spPr bwMode="auto">
            <a:xfrm>
              <a:off x="9744075" y="-23653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5">
              <a:extLst>
                <a:ext uri="{FF2B5EF4-FFF2-40B4-BE49-F238E27FC236}">
                  <a16:creationId xmlns:a16="http://schemas.microsoft.com/office/drawing/2014/main" id="{2937D7AF-D276-45B9-A8D4-DA5C9EA64C03}"/>
                </a:ext>
              </a:extLst>
            </p:cNvPr>
            <p:cNvSpPr>
              <a:spLocks/>
            </p:cNvSpPr>
            <p:nvPr/>
          </p:nvSpPr>
          <p:spPr bwMode="auto">
            <a:xfrm>
              <a:off x="10188575"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6">
              <a:extLst>
                <a:ext uri="{FF2B5EF4-FFF2-40B4-BE49-F238E27FC236}">
                  <a16:creationId xmlns:a16="http://schemas.microsoft.com/office/drawing/2014/main" id="{28B97CEC-7165-4887-94AD-03DE96AA9D26}"/>
                </a:ext>
              </a:extLst>
            </p:cNvPr>
            <p:cNvSpPr>
              <a:spLocks/>
            </p:cNvSpPr>
            <p:nvPr/>
          </p:nvSpPr>
          <p:spPr bwMode="auto">
            <a:xfrm>
              <a:off x="10637838" y="-23653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7">
              <a:extLst>
                <a:ext uri="{FF2B5EF4-FFF2-40B4-BE49-F238E27FC236}">
                  <a16:creationId xmlns:a16="http://schemas.microsoft.com/office/drawing/2014/main" id="{58A7C62A-0933-46BD-8B8C-982AC6117A65}"/>
                </a:ext>
              </a:extLst>
            </p:cNvPr>
            <p:cNvSpPr>
              <a:spLocks/>
            </p:cNvSpPr>
            <p:nvPr/>
          </p:nvSpPr>
          <p:spPr bwMode="auto">
            <a:xfrm>
              <a:off x="11082338"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8">
              <a:extLst>
                <a:ext uri="{FF2B5EF4-FFF2-40B4-BE49-F238E27FC236}">
                  <a16:creationId xmlns:a16="http://schemas.microsoft.com/office/drawing/2014/main" id="{BCDDDED0-052C-468C-BB3F-C869B50E69EA}"/>
                </a:ext>
              </a:extLst>
            </p:cNvPr>
            <p:cNvSpPr>
              <a:spLocks/>
            </p:cNvSpPr>
            <p:nvPr/>
          </p:nvSpPr>
          <p:spPr bwMode="auto">
            <a:xfrm>
              <a:off x="11531600" y="-23653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19">
              <a:extLst>
                <a:ext uri="{FF2B5EF4-FFF2-40B4-BE49-F238E27FC236}">
                  <a16:creationId xmlns:a16="http://schemas.microsoft.com/office/drawing/2014/main" id="{39BCC408-1361-4AF7-BB9D-538AB9884EB1}"/>
                </a:ext>
              </a:extLst>
            </p:cNvPr>
            <p:cNvSpPr>
              <a:spLocks/>
            </p:cNvSpPr>
            <p:nvPr/>
          </p:nvSpPr>
          <p:spPr bwMode="auto">
            <a:xfrm>
              <a:off x="11976100"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20">
              <a:extLst>
                <a:ext uri="{FF2B5EF4-FFF2-40B4-BE49-F238E27FC236}">
                  <a16:creationId xmlns:a16="http://schemas.microsoft.com/office/drawing/2014/main" id="{933A254E-8BF7-42DA-94B7-A2BC09836E14}"/>
                </a:ext>
              </a:extLst>
            </p:cNvPr>
            <p:cNvSpPr>
              <a:spLocks/>
            </p:cNvSpPr>
            <p:nvPr/>
          </p:nvSpPr>
          <p:spPr bwMode="auto">
            <a:xfrm>
              <a:off x="12425363" y="-23653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21">
              <a:extLst>
                <a:ext uri="{FF2B5EF4-FFF2-40B4-BE49-F238E27FC236}">
                  <a16:creationId xmlns:a16="http://schemas.microsoft.com/office/drawing/2014/main" id="{BC97E586-5B1A-417D-BA86-874A52ADBE77}"/>
                </a:ext>
              </a:extLst>
            </p:cNvPr>
            <p:cNvSpPr>
              <a:spLocks/>
            </p:cNvSpPr>
            <p:nvPr/>
          </p:nvSpPr>
          <p:spPr bwMode="auto">
            <a:xfrm>
              <a:off x="12869863"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22">
              <a:extLst>
                <a:ext uri="{FF2B5EF4-FFF2-40B4-BE49-F238E27FC236}">
                  <a16:creationId xmlns:a16="http://schemas.microsoft.com/office/drawing/2014/main" id="{7B53990B-F375-41D5-BF92-81A0B12C9669}"/>
                </a:ext>
              </a:extLst>
            </p:cNvPr>
            <p:cNvSpPr>
              <a:spLocks/>
            </p:cNvSpPr>
            <p:nvPr/>
          </p:nvSpPr>
          <p:spPr bwMode="auto">
            <a:xfrm>
              <a:off x="13319125"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23">
              <a:extLst>
                <a:ext uri="{FF2B5EF4-FFF2-40B4-BE49-F238E27FC236}">
                  <a16:creationId xmlns:a16="http://schemas.microsoft.com/office/drawing/2014/main" id="{0E0714E4-AC41-4537-9F74-C169D3ADB647}"/>
                </a:ext>
              </a:extLst>
            </p:cNvPr>
            <p:cNvSpPr>
              <a:spLocks/>
            </p:cNvSpPr>
            <p:nvPr/>
          </p:nvSpPr>
          <p:spPr bwMode="auto">
            <a:xfrm>
              <a:off x="7507287"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24">
              <a:extLst>
                <a:ext uri="{FF2B5EF4-FFF2-40B4-BE49-F238E27FC236}">
                  <a16:creationId xmlns:a16="http://schemas.microsoft.com/office/drawing/2014/main" id="{4CF187F2-0E03-4925-8D22-CD1BDDD736EE}"/>
                </a:ext>
              </a:extLst>
            </p:cNvPr>
            <p:cNvSpPr>
              <a:spLocks/>
            </p:cNvSpPr>
            <p:nvPr/>
          </p:nvSpPr>
          <p:spPr bwMode="auto">
            <a:xfrm>
              <a:off x="7953375" y="-1908175"/>
              <a:ext cx="55563" cy="52388"/>
            </a:xfrm>
            <a:custGeom>
              <a:avLst/>
              <a:gdLst>
                <a:gd name="T0" fmla="*/ 12 w 15"/>
                <a:gd name="T1" fmla="*/ 1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1"/>
                  </a:moveTo>
                  <a:cubicBezTo>
                    <a:pt x="14" y="3"/>
                    <a:pt x="15" y="5"/>
                    <a:pt x="15" y="7"/>
                  </a:cubicBezTo>
                  <a:cubicBezTo>
                    <a:pt x="15" y="8"/>
                    <a:pt x="14" y="11"/>
                    <a:pt x="13" y="12"/>
                  </a:cubicBezTo>
                  <a:cubicBezTo>
                    <a:pt x="11" y="13"/>
                    <a:pt x="9" y="14"/>
                    <a:pt x="7" y="14"/>
                  </a:cubicBezTo>
                  <a:cubicBezTo>
                    <a:pt x="6" y="14"/>
                    <a:pt x="4" y="13"/>
                    <a:pt x="3" y="12"/>
                  </a:cubicBezTo>
                  <a:cubicBezTo>
                    <a:pt x="1" y="11"/>
                    <a:pt x="0" y="9"/>
                    <a:pt x="0" y="7"/>
                  </a:cubicBezTo>
                  <a:cubicBezTo>
                    <a:pt x="0" y="5"/>
                    <a:pt x="1" y="3"/>
                    <a:pt x="3" y="2"/>
                  </a:cubicBezTo>
                  <a:cubicBezTo>
                    <a:pt x="4" y="0"/>
                    <a:pt x="6" y="0"/>
                    <a:pt x="8"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5">
              <a:extLst>
                <a:ext uri="{FF2B5EF4-FFF2-40B4-BE49-F238E27FC236}">
                  <a16:creationId xmlns:a16="http://schemas.microsoft.com/office/drawing/2014/main" id="{C1662844-D80D-49B9-9A11-8B2E9B65EF1E}"/>
                </a:ext>
              </a:extLst>
            </p:cNvPr>
            <p:cNvSpPr>
              <a:spLocks/>
            </p:cNvSpPr>
            <p:nvPr/>
          </p:nvSpPr>
          <p:spPr bwMode="auto">
            <a:xfrm>
              <a:off x="8401050"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26">
              <a:extLst>
                <a:ext uri="{FF2B5EF4-FFF2-40B4-BE49-F238E27FC236}">
                  <a16:creationId xmlns:a16="http://schemas.microsoft.com/office/drawing/2014/main" id="{FA04636A-5DC6-4BFC-BE92-CAD5C3CF6D84}"/>
                </a:ext>
              </a:extLst>
            </p:cNvPr>
            <p:cNvSpPr>
              <a:spLocks/>
            </p:cNvSpPr>
            <p:nvPr/>
          </p:nvSpPr>
          <p:spPr bwMode="auto">
            <a:xfrm>
              <a:off x="8847138" y="-1908175"/>
              <a:ext cx="55563" cy="52388"/>
            </a:xfrm>
            <a:custGeom>
              <a:avLst/>
              <a:gdLst>
                <a:gd name="T0" fmla="*/ 12 w 15"/>
                <a:gd name="T1" fmla="*/ 1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1"/>
                  </a:moveTo>
                  <a:cubicBezTo>
                    <a:pt x="14" y="3"/>
                    <a:pt x="15" y="5"/>
                    <a:pt x="15" y="7"/>
                  </a:cubicBezTo>
                  <a:cubicBezTo>
                    <a:pt x="15" y="8"/>
                    <a:pt x="14" y="11"/>
                    <a:pt x="13" y="12"/>
                  </a:cubicBezTo>
                  <a:cubicBezTo>
                    <a:pt x="11" y="13"/>
                    <a:pt x="9" y="14"/>
                    <a:pt x="7" y="14"/>
                  </a:cubicBezTo>
                  <a:cubicBezTo>
                    <a:pt x="6" y="14"/>
                    <a:pt x="4" y="13"/>
                    <a:pt x="3" y="12"/>
                  </a:cubicBezTo>
                  <a:cubicBezTo>
                    <a:pt x="1" y="11"/>
                    <a:pt x="0" y="9"/>
                    <a:pt x="0" y="7"/>
                  </a:cubicBezTo>
                  <a:cubicBezTo>
                    <a:pt x="0" y="5"/>
                    <a:pt x="1" y="3"/>
                    <a:pt x="3" y="2"/>
                  </a:cubicBezTo>
                  <a:cubicBezTo>
                    <a:pt x="4" y="0"/>
                    <a:pt x="6" y="0"/>
                    <a:pt x="8"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27">
              <a:extLst>
                <a:ext uri="{FF2B5EF4-FFF2-40B4-BE49-F238E27FC236}">
                  <a16:creationId xmlns:a16="http://schemas.microsoft.com/office/drawing/2014/main" id="{C2005FA8-F267-4A3C-9F0C-7CE931D4AF16}"/>
                </a:ext>
              </a:extLst>
            </p:cNvPr>
            <p:cNvSpPr>
              <a:spLocks/>
            </p:cNvSpPr>
            <p:nvPr/>
          </p:nvSpPr>
          <p:spPr bwMode="auto">
            <a:xfrm>
              <a:off x="9294813"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28">
              <a:extLst>
                <a:ext uri="{FF2B5EF4-FFF2-40B4-BE49-F238E27FC236}">
                  <a16:creationId xmlns:a16="http://schemas.microsoft.com/office/drawing/2014/main" id="{5F598348-FDCE-496E-A77B-3596DE7F70C9}"/>
                </a:ext>
              </a:extLst>
            </p:cNvPr>
            <p:cNvSpPr>
              <a:spLocks/>
            </p:cNvSpPr>
            <p:nvPr/>
          </p:nvSpPr>
          <p:spPr bwMode="auto">
            <a:xfrm>
              <a:off x="9744075" y="-1908175"/>
              <a:ext cx="52388" cy="52388"/>
            </a:xfrm>
            <a:custGeom>
              <a:avLst/>
              <a:gdLst>
                <a:gd name="T0" fmla="*/ 11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8" y="0"/>
                    <a:pt x="10"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29">
              <a:extLst>
                <a:ext uri="{FF2B5EF4-FFF2-40B4-BE49-F238E27FC236}">
                  <a16:creationId xmlns:a16="http://schemas.microsoft.com/office/drawing/2014/main" id="{6C4393F4-B468-469F-B801-3C9AC3D1132F}"/>
                </a:ext>
              </a:extLst>
            </p:cNvPr>
            <p:cNvSpPr>
              <a:spLocks/>
            </p:cNvSpPr>
            <p:nvPr/>
          </p:nvSpPr>
          <p:spPr bwMode="auto">
            <a:xfrm>
              <a:off x="10188575"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30">
              <a:extLst>
                <a:ext uri="{FF2B5EF4-FFF2-40B4-BE49-F238E27FC236}">
                  <a16:creationId xmlns:a16="http://schemas.microsoft.com/office/drawing/2014/main" id="{5B0A93D5-A10C-4D05-924A-0094C759E986}"/>
                </a:ext>
              </a:extLst>
            </p:cNvPr>
            <p:cNvSpPr>
              <a:spLocks/>
            </p:cNvSpPr>
            <p:nvPr/>
          </p:nvSpPr>
          <p:spPr bwMode="auto">
            <a:xfrm>
              <a:off x="10637838" y="-1908175"/>
              <a:ext cx="52388" cy="52388"/>
            </a:xfrm>
            <a:custGeom>
              <a:avLst/>
              <a:gdLst>
                <a:gd name="T0" fmla="*/ 11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8" y="0"/>
                    <a:pt x="10"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31">
              <a:extLst>
                <a:ext uri="{FF2B5EF4-FFF2-40B4-BE49-F238E27FC236}">
                  <a16:creationId xmlns:a16="http://schemas.microsoft.com/office/drawing/2014/main" id="{9ECE5E38-2282-44B0-94A3-B1DC5EBAC19D}"/>
                </a:ext>
              </a:extLst>
            </p:cNvPr>
            <p:cNvSpPr>
              <a:spLocks/>
            </p:cNvSpPr>
            <p:nvPr/>
          </p:nvSpPr>
          <p:spPr bwMode="auto">
            <a:xfrm>
              <a:off x="11082338"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32">
              <a:extLst>
                <a:ext uri="{FF2B5EF4-FFF2-40B4-BE49-F238E27FC236}">
                  <a16:creationId xmlns:a16="http://schemas.microsoft.com/office/drawing/2014/main" id="{EF102CC0-F5AE-46DA-9CEB-2A76C7565506}"/>
                </a:ext>
              </a:extLst>
            </p:cNvPr>
            <p:cNvSpPr>
              <a:spLocks/>
            </p:cNvSpPr>
            <p:nvPr/>
          </p:nvSpPr>
          <p:spPr bwMode="auto">
            <a:xfrm>
              <a:off x="11531600" y="-1908175"/>
              <a:ext cx="52388" cy="52388"/>
            </a:xfrm>
            <a:custGeom>
              <a:avLst/>
              <a:gdLst>
                <a:gd name="T0" fmla="*/ 12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33">
              <a:extLst>
                <a:ext uri="{FF2B5EF4-FFF2-40B4-BE49-F238E27FC236}">
                  <a16:creationId xmlns:a16="http://schemas.microsoft.com/office/drawing/2014/main" id="{62DDB929-9C4B-4394-A67A-79EFF2B0C8D0}"/>
                </a:ext>
              </a:extLst>
            </p:cNvPr>
            <p:cNvSpPr>
              <a:spLocks/>
            </p:cNvSpPr>
            <p:nvPr/>
          </p:nvSpPr>
          <p:spPr bwMode="auto">
            <a:xfrm>
              <a:off x="11976100"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6"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34">
              <a:extLst>
                <a:ext uri="{FF2B5EF4-FFF2-40B4-BE49-F238E27FC236}">
                  <a16:creationId xmlns:a16="http://schemas.microsoft.com/office/drawing/2014/main" id="{FA5701D2-410B-4CF9-AC3F-9B129BE21104}"/>
                </a:ext>
              </a:extLst>
            </p:cNvPr>
            <p:cNvSpPr>
              <a:spLocks/>
            </p:cNvSpPr>
            <p:nvPr/>
          </p:nvSpPr>
          <p:spPr bwMode="auto">
            <a:xfrm>
              <a:off x="12425363" y="-1908175"/>
              <a:ext cx="52388" cy="52388"/>
            </a:xfrm>
            <a:custGeom>
              <a:avLst/>
              <a:gdLst>
                <a:gd name="T0" fmla="*/ 12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1"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35">
              <a:extLst>
                <a:ext uri="{FF2B5EF4-FFF2-40B4-BE49-F238E27FC236}">
                  <a16:creationId xmlns:a16="http://schemas.microsoft.com/office/drawing/2014/main" id="{2B4103F5-0989-4334-95F7-4C5DC3747236}"/>
                </a:ext>
              </a:extLst>
            </p:cNvPr>
            <p:cNvSpPr>
              <a:spLocks/>
            </p:cNvSpPr>
            <p:nvPr/>
          </p:nvSpPr>
          <p:spPr bwMode="auto">
            <a:xfrm>
              <a:off x="12869863"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6"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36">
              <a:extLst>
                <a:ext uri="{FF2B5EF4-FFF2-40B4-BE49-F238E27FC236}">
                  <a16:creationId xmlns:a16="http://schemas.microsoft.com/office/drawing/2014/main" id="{D8F64144-1076-4D5C-B780-BF96B2D4F420}"/>
                </a:ext>
              </a:extLst>
            </p:cNvPr>
            <p:cNvSpPr>
              <a:spLocks/>
            </p:cNvSpPr>
            <p:nvPr/>
          </p:nvSpPr>
          <p:spPr bwMode="auto">
            <a:xfrm>
              <a:off x="13319125"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9" y="14"/>
                    <a:pt x="7" y="14"/>
                  </a:cubicBezTo>
                  <a:cubicBezTo>
                    <a:pt x="5" y="14"/>
                    <a:pt x="3" y="13"/>
                    <a:pt x="2" y="12"/>
                  </a:cubicBezTo>
                  <a:cubicBezTo>
                    <a:pt x="0" y="11"/>
                    <a:pt x="0" y="9"/>
                    <a:pt x="0" y="7"/>
                  </a:cubicBezTo>
                  <a:cubicBezTo>
                    <a:pt x="0" y="5"/>
                    <a:pt x="1"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37">
              <a:extLst>
                <a:ext uri="{FF2B5EF4-FFF2-40B4-BE49-F238E27FC236}">
                  <a16:creationId xmlns:a16="http://schemas.microsoft.com/office/drawing/2014/main" id="{478A13CC-7B06-4252-8B5A-0B208D1E851C}"/>
                </a:ext>
              </a:extLst>
            </p:cNvPr>
            <p:cNvSpPr>
              <a:spLocks/>
            </p:cNvSpPr>
            <p:nvPr/>
          </p:nvSpPr>
          <p:spPr bwMode="auto">
            <a:xfrm>
              <a:off x="7507287"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38">
              <a:extLst>
                <a:ext uri="{FF2B5EF4-FFF2-40B4-BE49-F238E27FC236}">
                  <a16:creationId xmlns:a16="http://schemas.microsoft.com/office/drawing/2014/main" id="{EF5B5A80-D469-4C3D-A287-C5B7736B70D6}"/>
                </a:ext>
              </a:extLst>
            </p:cNvPr>
            <p:cNvSpPr>
              <a:spLocks/>
            </p:cNvSpPr>
            <p:nvPr/>
          </p:nvSpPr>
          <p:spPr bwMode="auto">
            <a:xfrm>
              <a:off x="7953375" y="-14557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3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2"/>
                    <a:pt x="13" y="13"/>
                  </a:cubicBezTo>
                  <a:cubicBezTo>
                    <a:pt x="11" y="14"/>
                    <a:pt x="9" y="15"/>
                    <a:pt x="7" y="15"/>
                  </a:cubicBezTo>
                  <a:cubicBezTo>
                    <a:pt x="6" y="15"/>
                    <a:pt x="4" y="14"/>
                    <a:pt x="3" y="13"/>
                  </a:cubicBezTo>
                  <a:cubicBezTo>
                    <a:pt x="1" y="12"/>
                    <a:pt x="0" y="10"/>
                    <a:pt x="0" y="8"/>
                  </a:cubicBezTo>
                  <a:cubicBezTo>
                    <a:pt x="0" y="6"/>
                    <a:pt x="1" y="4"/>
                    <a:pt x="3" y="3"/>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39">
              <a:extLst>
                <a:ext uri="{FF2B5EF4-FFF2-40B4-BE49-F238E27FC236}">
                  <a16:creationId xmlns:a16="http://schemas.microsoft.com/office/drawing/2014/main" id="{39D00CBB-2C2E-44F5-ACCB-3C7DB058607D}"/>
                </a:ext>
              </a:extLst>
            </p:cNvPr>
            <p:cNvSpPr>
              <a:spLocks/>
            </p:cNvSpPr>
            <p:nvPr/>
          </p:nvSpPr>
          <p:spPr bwMode="auto">
            <a:xfrm>
              <a:off x="8401050"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40">
              <a:extLst>
                <a:ext uri="{FF2B5EF4-FFF2-40B4-BE49-F238E27FC236}">
                  <a16:creationId xmlns:a16="http://schemas.microsoft.com/office/drawing/2014/main" id="{286275F1-AE03-43C9-BA9B-D0E786A1A187}"/>
                </a:ext>
              </a:extLst>
            </p:cNvPr>
            <p:cNvSpPr>
              <a:spLocks/>
            </p:cNvSpPr>
            <p:nvPr/>
          </p:nvSpPr>
          <p:spPr bwMode="auto">
            <a:xfrm>
              <a:off x="8847138" y="-14557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3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2"/>
                    <a:pt x="13" y="13"/>
                  </a:cubicBezTo>
                  <a:cubicBezTo>
                    <a:pt x="11" y="14"/>
                    <a:pt x="9" y="15"/>
                    <a:pt x="7" y="15"/>
                  </a:cubicBezTo>
                  <a:cubicBezTo>
                    <a:pt x="6" y="15"/>
                    <a:pt x="4" y="14"/>
                    <a:pt x="3" y="13"/>
                  </a:cubicBezTo>
                  <a:cubicBezTo>
                    <a:pt x="1" y="12"/>
                    <a:pt x="0" y="10"/>
                    <a:pt x="0" y="8"/>
                  </a:cubicBezTo>
                  <a:cubicBezTo>
                    <a:pt x="0" y="6"/>
                    <a:pt x="1" y="4"/>
                    <a:pt x="3" y="3"/>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41">
              <a:extLst>
                <a:ext uri="{FF2B5EF4-FFF2-40B4-BE49-F238E27FC236}">
                  <a16:creationId xmlns:a16="http://schemas.microsoft.com/office/drawing/2014/main" id="{5977EE39-73B1-4A47-A3F3-1BF4119981E2}"/>
                </a:ext>
              </a:extLst>
            </p:cNvPr>
            <p:cNvSpPr>
              <a:spLocks/>
            </p:cNvSpPr>
            <p:nvPr/>
          </p:nvSpPr>
          <p:spPr bwMode="auto">
            <a:xfrm>
              <a:off x="9294813"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42">
              <a:extLst>
                <a:ext uri="{FF2B5EF4-FFF2-40B4-BE49-F238E27FC236}">
                  <a16:creationId xmlns:a16="http://schemas.microsoft.com/office/drawing/2014/main" id="{123153C2-E992-41F8-8867-8629F0DB6C1B}"/>
                </a:ext>
              </a:extLst>
            </p:cNvPr>
            <p:cNvSpPr>
              <a:spLocks/>
            </p:cNvSpPr>
            <p:nvPr/>
          </p:nvSpPr>
          <p:spPr bwMode="auto">
            <a:xfrm>
              <a:off x="9744075" y="-14557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143">
              <a:extLst>
                <a:ext uri="{FF2B5EF4-FFF2-40B4-BE49-F238E27FC236}">
                  <a16:creationId xmlns:a16="http://schemas.microsoft.com/office/drawing/2014/main" id="{E52316B0-6BF8-4CA9-80A0-016E48600AAC}"/>
                </a:ext>
              </a:extLst>
            </p:cNvPr>
            <p:cNvSpPr>
              <a:spLocks/>
            </p:cNvSpPr>
            <p:nvPr/>
          </p:nvSpPr>
          <p:spPr bwMode="auto">
            <a:xfrm>
              <a:off x="10188575"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144">
              <a:extLst>
                <a:ext uri="{FF2B5EF4-FFF2-40B4-BE49-F238E27FC236}">
                  <a16:creationId xmlns:a16="http://schemas.microsoft.com/office/drawing/2014/main" id="{7866AFC2-5E70-4A51-B49F-BBD11C1CF585}"/>
                </a:ext>
              </a:extLst>
            </p:cNvPr>
            <p:cNvSpPr>
              <a:spLocks/>
            </p:cNvSpPr>
            <p:nvPr/>
          </p:nvSpPr>
          <p:spPr bwMode="auto">
            <a:xfrm>
              <a:off x="10637838" y="-14557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45">
              <a:extLst>
                <a:ext uri="{FF2B5EF4-FFF2-40B4-BE49-F238E27FC236}">
                  <a16:creationId xmlns:a16="http://schemas.microsoft.com/office/drawing/2014/main" id="{5B79A875-895F-4B0D-8F59-15DD82586432}"/>
                </a:ext>
              </a:extLst>
            </p:cNvPr>
            <p:cNvSpPr>
              <a:spLocks/>
            </p:cNvSpPr>
            <p:nvPr/>
          </p:nvSpPr>
          <p:spPr bwMode="auto">
            <a:xfrm>
              <a:off x="11082338"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46">
              <a:extLst>
                <a:ext uri="{FF2B5EF4-FFF2-40B4-BE49-F238E27FC236}">
                  <a16:creationId xmlns:a16="http://schemas.microsoft.com/office/drawing/2014/main" id="{CFFBBA66-FEFE-406D-9FDF-952635078361}"/>
                </a:ext>
              </a:extLst>
            </p:cNvPr>
            <p:cNvSpPr>
              <a:spLocks/>
            </p:cNvSpPr>
            <p:nvPr/>
          </p:nvSpPr>
          <p:spPr bwMode="auto">
            <a:xfrm>
              <a:off x="11531600" y="-14557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47">
              <a:extLst>
                <a:ext uri="{FF2B5EF4-FFF2-40B4-BE49-F238E27FC236}">
                  <a16:creationId xmlns:a16="http://schemas.microsoft.com/office/drawing/2014/main" id="{50810416-B70C-4C01-9A38-845D9F00FF58}"/>
                </a:ext>
              </a:extLst>
            </p:cNvPr>
            <p:cNvSpPr>
              <a:spLocks/>
            </p:cNvSpPr>
            <p:nvPr/>
          </p:nvSpPr>
          <p:spPr bwMode="auto">
            <a:xfrm>
              <a:off x="11976100"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6"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48">
              <a:extLst>
                <a:ext uri="{FF2B5EF4-FFF2-40B4-BE49-F238E27FC236}">
                  <a16:creationId xmlns:a16="http://schemas.microsoft.com/office/drawing/2014/main" id="{28A1638F-4BF6-46F6-8704-8C8AB00C0F21}"/>
                </a:ext>
              </a:extLst>
            </p:cNvPr>
            <p:cNvSpPr>
              <a:spLocks/>
            </p:cNvSpPr>
            <p:nvPr/>
          </p:nvSpPr>
          <p:spPr bwMode="auto">
            <a:xfrm>
              <a:off x="12425363" y="-14557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1"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49">
              <a:extLst>
                <a:ext uri="{FF2B5EF4-FFF2-40B4-BE49-F238E27FC236}">
                  <a16:creationId xmlns:a16="http://schemas.microsoft.com/office/drawing/2014/main" id="{57632118-2A07-466E-AEAF-E304E4803DBE}"/>
                </a:ext>
              </a:extLst>
            </p:cNvPr>
            <p:cNvSpPr>
              <a:spLocks/>
            </p:cNvSpPr>
            <p:nvPr/>
          </p:nvSpPr>
          <p:spPr bwMode="auto">
            <a:xfrm>
              <a:off x="12869863"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6"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50">
              <a:extLst>
                <a:ext uri="{FF2B5EF4-FFF2-40B4-BE49-F238E27FC236}">
                  <a16:creationId xmlns:a16="http://schemas.microsoft.com/office/drawing/2014/main" id="{85E4E2DF-9B4A-4D2B-A8FE-EA30FCA0BECA}"/>
                </a:ext>
              </a:extLst>
            </p:cNvPr>
            <p:cNvSpPr>
              <a:spLocks/>
            </p:cNvSpPr>
            <p:nvPr/>
          </p:nvSpPr>
          <p:spPr bwMode="auto">
            <a:xfrm>
              <a:off x="13319125"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9" y="15"/>
                    <a:pt x="7" y="15"/>
                  </a:cubicBezTo>
                  <a:cubicBezTo>
                    <a:pt x="5" y="15"/>
                    <a:pt x="3" y="14"/>
                    <a:pt x="2" y="13"/>
                  </a:cubicBezTo>
                  <a:cubicBezTo>
                    <a:pt x="0" y="12"/>
                    <a:pt x="0" y="10"/>
                    <a:pt x="0" y="8"/>
                  </a:cubicBezTo>
                  <a:cubicBezTo>
                    <a:pt x="0" y="6"/>
                    <a:pt x="1"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51">
              <a:extLst>
                <a:ext uri="{FF2B5EF4-FFF2-40B4-BE49-F238E27FC236}">
                  <a16:creationId xmlns:a16="http://schemas.microsoft.com/office/drawing/2014/main" id="{766ABA5F-67D6-4F1C-A217-6D1D98FA59C2}"/>
                </a:ext>
              </a:extLst>
            </p:cNvPr>
            <p:cNvSpPr>
              <a:spLocks/>
            </p:cNvSpPr>
            <p:nvPr/>
          </p:nvSpPr>
          <p:spPr bwMode="auto">
            <a:xfrm>
              <a:off x="7507287"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52">
              <a:extLst>
                <a:ext uri="{FF2B5EF4-FFF2-40B4-BE49-F238E27FC236}">
                  <a16:creationId xmlns:a16="http://schemas.microsoft.com/office/drawing/2014/main" id="{CC2D6799-141E-46B7-A0F5-70B1E316A5D4}"/>
                </a:ext>
              </a:extLst>
            </p:cNvPr>
            <p:cNvSpPr>
              <a:spLocks/>
            </p:cNvSpPr>
            <p:nvPr/>
          </p:nvSpPr>
          <p:spPr bwMode="auto">
            <a:xfrm>
              <a:off x="7953375" y="-9985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2"/>
                    <a:pt x="0" y="10"/>
                    <a:pt x="0" y="8"/>
                  </a:cubicBezTo>
                  <a:cubicBezTo>
                    <a:pt x="0" y="6"/>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53">
              <a:extLst>
                <a:ext uri="{FF2B5EF4-FFF2-40B4-BE49-F238E27FC236}">
                  <a16:creationId xmlns:a16="http://schemas.microsoft.com/office/drawing/2014/main" id="{4D8989AC-A35C-45FE-8A5D-D60224BF9FC7}"/>
                </a:ext>
              </a:extLst>
            </p:cNvPr>
            <p:cNvSpPr>
              <a:spLocks/>
            </p:cNvSpPr>
            <p:nvPr/>
          </p:nvSpPr>
          <p:spPr bwMode="auto">
            <a:xfrm>
              <a:off x="8401050"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54">
              <a:extLst>
                <a:ext uri="{FF2B5EF4-FFF2-40B4-BE49-F238E27FC236}">
                  <a16:creationId xmlns:a16="http://schemas.microsoft.com/office/drawing/2014/main" id="{772E1B7F-40E2-4186-8C9E-BF0E182ED8BA}"/>
                </a:ext>
              </a:extLst>
            </p:cNvPr>
            <p:cNvSpPr>
              <a:spLocks/>
            </p:cNvSpPr>
            <p:nvPr/>
          </p:nvSpPr>
          <p:spPr bwMode="auto">
            <a:xfrm>
              <a:off x="8847138" y="-9985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2"/>
                    <a:pt x="0" y="10"/>
                    <a:pt x="0" y="8"/>
                  </a:cubicBezTo>
                  <a:cubicBezTo>
                    <a:pt x="0" y="6"/>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55">
              <a:extLst>
                <a:ext uri="{FF2B5EF4-FFF2-40B4-BE49-F238E27FC236}">
                  <a16:creationId xmlns:a16="http://schemas.microsoft.com/office/drawing/2014/main" id="{D7E9E422-4C57-41EC-87D1-B9428E2DF67F}"/>
                </a:ext>
              </a:extLst>
            </p:cNvPr>
            <p:cNvSpPr>
              <a:spLocks/>
            </p:cNvSpPr>
            <p:nvPr/>
          </p:nvSpPr>
          <p:spPr bwMode="auto">
            <a:xfrm>
              <a:off x="9294813"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6">
              <a:extLst>
                <a:ext uri="{FF2B5EF4-FFF2-40B4-BE49-F238E27FC236}">
                  <a16:creationId xmlns:a16="http://schemas.microsoft.com/office/drawing/2014/main" id="{8743B60D-0019-48CF-AF42-DD767DCCDB05}"/>
                </a:ext>
              </a:extLst>
            </p:cNvPr>
            <p:cNvSpPr>
              <a:spLocks/>
            </p:cNvSpPr>
            <p:nvPr/>
          </p:nvSpPr>
          <p:spPr bwMode="auto">
            <a:xfrm>
              <a:off x="9744075" y="-9985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57">
              <a:extLst>
                <a:ext uri="{FF2B5EF4-FFF2-40B4-BE49-F238E27FC236}">
                  <a16:creationId xmlns:a16="http://schemas.microsoft.com/office/drawing/2014/main" id="{798EC52B-0337-451E-A0AB-C48CA554FC34}"/>
                </a:ext>
              </a:extLst>
            </p:cNvPr>
            <p:cNvSpPr>
              <a:spLocks/>
            </p:cNvSpPr>
            <p:nvPr/>
          </p:nvSpPr>
          <p:spPr bwMode="auto">
            <a:xfrm>
              <a:off x="10188575"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58">
              <a:extLst>
                <a:ext uri="{FF2B5EF4-FFF2-40B4-BE49-F238E27FC236}">
                  <a16:creationId xmlns:a16="http://schemas.microsoft.com/office/drawing/2014/main" id="{0F5A7407-0AC5-4F9D-B0DC-7DB0E670BCD7}"/>
                </a:ext>
              </a:extLst>
            </p:cNvPr>
            <p:cNvSpPr>
              <a:spLocks/>
            </p:cNvSpPr>
            <p:nvPr/>
          </p:nvSpPr>
          <p:spPr bwMode="auto">
            <a:xfrm>
              <a:off x="10637838" y="-9985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59">
              <a:extLst>
                <a:ext uri="{FF2B5EF4-FFF2-40B4-BE49-F238E27FC236}">
                  <a16:creationId xmlns:a16="http://schemas.microsoft.com/office/drawing/2014/main" id="{13BF37D8-E373-4573-949A-56BFDFFC6B51}"/>
                </a:ext>
              </a:extLst>
            </p:cNvPr>
            <p:cNvSpPr>
              <a:spLocks/>
            </p:cNvSpPr>
            <p:nvPr/>
          </p:nvSpPr>
          <p:spPr bwMode="auto">
            <a:xfrm>
              <a:off x="11082338"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60">
              <a:extLst>
                <a:ext uri="{FF2B5EF4-FFF2-40B4-BE49-F238E27FC236}">
                  <a16:creationId xmlns:a16="http://schemas.microsoft.com/office/drawing/2014/main" id="{12DD474F-189C-41A5-AA4F-9B8FB6D97253}"/>
                </a:ext>
              </a:extLst>
            </p:cNvPr>
            <p:cNvSpPr>
              <a:spLocks/>
            </p:cNvSpPr>
            <p:nvPr/>
          </p:nvSpPr>
          <p:spPr bwMode="auto">
            <a:xfrm>
              <a:off x="11531600" y="-9985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61">
              <a:extLst>
                <a:ext uri="{FF2B5EF4-FFF2-40B4-BE49-F238E27FC236}">
                  <a16:creationId xmlns:a16="http://schemas.microsoft.com/office/drawing/2014/main" id="{C07693CC-6B75-4294-84F2-BE91C9E1D21B}"/>
                </a:ext>
              </a:extLst>
            </p:cNvPr>
            <p:cNvSpPr>
              <a:spLocks/>
            </p:cNvSpPr>
            <p:nvPr/>
          </p:nvSpPr>
          <p:spPr bwMode="auto">
            <a:xfrm>
              <a:off x="11976100"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62">
              <a:extLst>
                <a:ext uri="{FF2B5EF4-FFF2-40B4-BE49-F238E27FC236}">
                  <a16:creationId xmlns:a16="http://schemas.microsoft.com/office/drawing/2014/main" id="{22523908-B0B2-48A4-9F21-E7119B78B32C}"/>
                </a:ext>
              </a:extLst>
            </p:cNvPr>
            <p:cNvSpPr>
              <a:spLocks/>
            </p:cNvSpPr>
            <p:nvPr/>
          </p:nvSpPr>
          <p:spPr bwMode="auto">
            <a:xfrm>
              <a:off x="12425363" y="-9985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63">
              <a:extLst>
                <a:ext uri="{FF2B5EF4-FFF2-40B4-BE49-F238E27FC236}">
                  <a16:creationId xmlns:a16="http://schemas.microsoft.com/office/drawing/2014/main" id="{993699E9-8100-4AD3-9375-4A27676FEB76}"/>
                </a:ext>
              </a:extLst>
            </p:cNvPr>
            <p:cNvSpPr>
              <a:spLocks/>
            </p:cNvSpPr>
            <p:nvPr/>
          </p:nvSpPr>
          <p:spPr bwMode="auto">
            <a:xfrm>
              <a:off x="12869863"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64">
              <a:extLst>
                <a:ext uri="{FF2B5EF4-FFF2-40B4-BE49-F238E27FC236}">
                  <a16:creationId xmlns:a16="http://schemas.microsoft.com/office/drawing/2014/main" id="{34E58AAA-C076-4203-8720-E1103BD98076}"/>
                </a:ext>
              </a:extLst>
            </p:cNvPr>
            <p:cNvSpPr>
              <a:spLocks/>
            </p:cNvSpPr>
            <p:nvPr/>
          </p:nvSpPr>
          <p:spPr bwMode="auto">
            <a:xfrm>
              <a:off x="13319125"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9" y="15"/>
                    <a:pt x="7" y="15"/>
                  </a:cubicBezTo>
                  <a:cubicBezTo>
                    <a:pt x="5" y="15"/>
                    <a:pt x="3" y="14"/>
                    <a:pt x="2" y="13"/>
                  </a:cubicBezTo>
                  <a:cubicBezTo>
                    <a:pt x="0" y="12"/>
                    <a:pt x="0" y="10"/>
                    <a:pt x="0" y="8"/>
                  </a:cubicBezTo>
                  <a:cubicBezTo>
                    <a:pt x="0" y="6"/>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07" name="Picture 106" descr="Text&#10;&#10;Description automatically generated">
            <a:extLst>
              <a:ext uri="{FF2B5EF4-FFF2-40B4-BE49-F238E27FC236}">
                <a16:creationId xmlns:a16="http://schemas.microsoft.com/office/drawing/2014/main" id="{331F5CBC-9E39-4218-97D8-2185E7C58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82" y="1377950"/>
            <a:ext cx="3983224" cy="4724400"/>
          </a:xfrm>
          <a:prstGeom prst="rect">
            <a:avLst/>
          </a:prstGeom>
        </p:spPr>
      </p:pic>
      <p:pic>
        <p:nvPicPr>
          <p:cNvPr id="109" name="Picture 108" descr="Graphical user interface, application&#10;&#10;Description automatically generated">
            <a:extLst>
              <a:ext uri="{FF2B5EF4-FFF2-40B4-BE49-F238E27FC236}">
                <a16:creationId xmlns:a16="http://schemas.microsoft.com/office/drawing/2014/main" id="{7762137D-1D31-453C-81AA-E51C015C6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0108" y="1377950"/>
            <a:ext cx="3397432" cy="3052643"/>
          </a:xfrm>
          <a:prstGeom prst="rect">
            <a:avLst/>
          </a:prstGeom>
        </p:spPr>
      </p:pic>
      <p:pic>
        <p:nvPicPr>
          <p:cNvPr id="111" name="Picture 110" descr="Graphical user interface&#10;&#10;Description automatically generated">
            <a:extLst>
              <a:ext uri="{FF2B5EF4-FFF2-40B4-BE49-F238E27FC236}">
                <a16:creationId xmlns:a16="http://schemas.microsoft.com/office/drawing/2014/main" id="{7982A97C-2CE0-49B5-B330-CE7F64409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5087" y="1377950"/>
            <a:ext cx="3476732" cy="3052643"/>
          </a:xfrm>
          <a:prstGeom prst="rect">
            <a:avLst/>
          </a:prstGeom>
        </p:spPr>
      </p:pic>
      <p:pic>
        <p:nvPicPr>
          <p:cNvPr id="113" name="Picture 112" descr="Graphical user interface, website&#10;&#10;Description automatically generated">
            <a:extLst>
              <a:ext uri="{FF2B5EF4-FFF2-40B4-BE49-F238E27FC236}">
                <a16:creationId xmlns:a16="http://schemas.microsoft.com/office/drawing/2014/main" id="{A8F6EA69-E5EA-4B77-A174-5CB410200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9063" y="4639468"/>
            <a:ext cx="4719638" cy="1681163"/>
          </a:xfrm>
          <a:prstGeom prst="rect">
            <a:avLst/>
          </a:prstGeom>
        </p:spPr>
      </p:pic>
    </p:spTree>
    <p:extLst>
      <p:ext uri="{BB962C8B-B14F-4D97-AF65-F5344CB8AC3E}">
        <p14:creationId xmlns:p14="http://schemas.microsoft.com/office/powerpoint/2010/main" val="16867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1709-92DD-41D5-83A8-C30C44A69442}"/>
              </a:ext>
            </a:extLst>
          </p:cNvPr>
          <p:cNvSpPr>
            <a:spLocks noGrp="1"/>
          </p:cNvSpPr>
          <p:nvPr>
            <p:ph type="title"/>
          </p:nvPr>
        </p:nvSpPr>
        <p:spPr>
          <a:xfrm>
            <a:off x="564573" y="808625"/>
            <a:ext cx="9531927" cy="1325563"/>
          </a:xfrm>
        </p:spPr>
        <p:txBody>
          <a:bodyPr>
            <a:normAutofit/>
          </a:bodyPr>
          <a:lstStyle/>
          <a:p>
            <a:r>
              <a:rPr lang="en-US" sz="2400" dirty="0"/>
              <a:t>Threat Entry Points</a:t>
            </a:r>
          </a:p>
        </p:txBody>
      </p:sp>
      <p:sp>
        <p:nvSpPr>
          <p:cNvPr id="5" name="Content Placeholder 6">
            <a:extLst>
              <a:ext uri="{FF2B5EF4-FFF2-40B4-BE49-F238E27FC236}">
                <a16:creationId xmlns:a16="http://schemas.microsoft.com/office/drawing/2014/main" id="{83A32D31-ED5A-41FE-9285-9D43A11FA93B}"/>
              </a:ext>
            </a:extLst>
          </p:cNvPr>
          <p:cNvSpPr>
            <a:spLocks noGrp="1"/>
          </p:cNvSpPr>
          <p:nvPr>
            <p:ph idx="1"/>
          </p:nvPr>
        </p:nvSpPr>
        <p:spPr>
          <a:xfrm>
            <a:off x="658006" y="2081910"/>
            <a:ext cx="10515600" cy="4097986"/>
          </a:xfrm>
        </p:spPr>
        <p:txBody>
          <a:bodyPr>
            <a:normAutofit fontScale="92500" lnSpcReduction="20000"/>
          </a:bodyPr>
          <a:lstStyle/>
          <a:p>
            <a:r>
              <a:rPr lang="en-US" dirty="0"/>
              <a:t> Phishing</a:t>
            </a:r>
          </a:p>
          <a:p>
            <a:r>
              <a:rPr lang="en-US" dirty="0"/>
              <a:t> Ransomware</a:t>
            </a:r>
          </a:p>
          <a:p>
            <a:r>
              <a:rPr lang="en-US" dirty="0"/>
              <a:t> Connected Medical Devices (IoT)</a:t>
            </a:r>
          </a:p>
          <a:p>
            <a:r>
              <a:rPr lang="en-US" dirty="0"/>
              <a:t> Social Engineering</a:t>
            </a:r>
          </a:p>
          <a:p>
            <a:r>
              <a:rPr lang="en-US" dirty="0"/>
              <a:t> Misconfigured Servers</a:t>
            </a:r>
          </a:p>
          <a:p>
            <a:r>
              <a:rPr lang="en-US" dirty="0"/>
              <a:t> Inadvertent Disclosures</a:t>
            </a:r>
          </a:p>
          <a:p>
            <a:r>
              <a:rPr lang="en-US" dirty="0"/>
              <a:t> Unpatched Systems</a:t>
            </a:r>
          </a:p>
          <a:p>
            <a:r>
              <a:rPr lang="en-US" dirty="0"/>
              <a:t> Vendors and Business Associates</a:t>
            </a:r>
          </a:p>
          <a:p>
            <a:r>
              <a:rPr lang="en-US" dirty="0"/>
              <a:t> Facilities and other supporting systems</a:t>
            </a:r>
          </a:p>
          <a:p>
            <a:r>
              <a:rPr lang="en-US" dirty="0"/>
              <a:t> Internal Threats</a:t>
            </a:r>
          </a:p>
          <a:p>
            <a:r>
              <a:rPr lang="en-US" dirty="0"/>
              <a:t> Old Stuff!  </a:t>
            </a:r>
          </a:p>
        </p:txBody>
      </p:sp>
      <p:pic>
        <p:nvPicPr>
          <p:cNvPr id="6" name="Picture 2" descr="https://www.smbc-comics.com/comics/20120220.gif">
            <a:extLst>
              <a:ext uri="{FF2B5EF4-FFF2-40B4-BE49-F238E27FC236}">
                <a16:creationId xmlns:a16="http://schemas.microsoft.com/office/drawing/2014/main" id="{507D9BEB-5241-4981-ABF4-73CAFA347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228" y="1471407"/>
            <a:ext cx="3397766" cy="48427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8B38E43-DD6C-440E-8791-C8085DCFECD0}"/>
              </a:ext>
            </a:extLst>
          </p:cNvPr>
          <p:cNvSpPr/>
          <p:nvPr/>
        </p:nvSpPr>
        <p:spPr>
          <a:xfrm>
            <a:off x="7118038" y="6260195"/>
            <a:ext cx="5185699" cy="215444"/>
          </a:xfrm>
          <a:prstGeom prst="rect">
            <a:avLst/>
          </a:prstGeom>
        </p:spPr>
        <p:txBody>
          <a:bodyPr wrap="square">
            <a:spAutoFit/>
          </a:bodyPr>
          <a:lstStyle/>
          <a:p>
            <a:pPr lvl="0" algn="ctr"/>
            <a:r>
              <a:rPr lang="en-US" sz="800" i="1" dirty="0">
                <a:latin typeface="Calibri" panose="020F0502020204030204" pitchFamily="34" charset="0"/>
                <a:cs typeface="Calibri" panose="020F0502020204030204" pitchFamily="34" charset="0"/>
              </a:rPr>
              <a:t>https://www.techdirt.com/articles/20120306/15452818005/hollywood-hackers-vs-reality.shtml</a:t>
            </a:r>
          </a:p>
        </p:txBody>
      </p:sp>
    </p:spTree>
    <p:extLst>
      <p:ext uri="{BB962C8B-B14F-4D97-AF65-F5344CB8AC3E}">
        <p14:creationId xmlns:p14="http://schemas.microsoft.com/office/powerpoint/2010/main" val="52442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C59AAF-06F8-4E25-8871-29D6B0552078}"/>
              </a:ext>
            </a:extLst>
          </p:cNvPr>
          <p:cNvSpPr>
            <a:spLocks noGrp="1"/>
          </p:cNvSpPr>
          <p:nvPr>
            <p:ph type="sldNum" sz="quarter" idx="4294967295"/>
          </p:nvPr>
        </p:nvSpPr>
        <p:spPr>
          <a:xfrm>
            <a:off x="11467058" y="332708"/>
            <a:ext cx="492080" cy="320734"/>
          </a:xfrm>
        </p:spPr>
        <p:txBody>
          <a:bodyPr/>
          <a:lstStyle/>
          <a:p>
            <a:fld id="{DF774B5E-3D86-D744-9739-9A55B86C5C92}" type="slidenum">
              <a:rPr lang="en-US" smtClean="0"/>
              <a:pPr/>
              <a:t>9</a:t>
            </a:fld>
            <a:endParaRPr lang="en-US" dirty="0"/>
          </a:p>
        </p:txBody>
      </p:sp>
      <p:grpSp>
        <p:nvGrpSpPr>
          <p:cNvPr id="5" name="Group 4">
            <a:extLst>
              <a:ext uri="{FF2B5EF4-FFF2-40B4-BE49-F238E27FC236}">
                <a16:creationId xmlns:a16="http://schemas.microsoft.com/office/drawing/2014/main" id="{662F03FF-76F9-4200-8E0A-0BDBD8B21457}"/>
              </a:ext>
            </a:extLst>
          </p:cNvPr>
          <p:cNvGrpSpPr/>
          <p:nvPr/>
        </p:nvGrpSpPr>
        <p:grpSpPr>
          <a:xfrm>
            <a:off x="5890116" y="966137"/>
            <a:ext cx="411767" cy="129370"/>
            <a:chOff x="5367607" y="1329007"/>
            <a:chExt cx="281243" cy="88361"/>
          </a:xfrm>
        </p:grpSpPr>
        <p:sp>
          <p:nvSpPr>
            <p:cNvPr id="4" name="Oval 3">
              <a:extLst>
                <a:ext uri="{FF2B5EF4-FFF2-40B4-BE49-F238E27FC236}">
                  <a16:creationId xmlns:a16="http://schemas.microsoft.com/office/drawing/2014/main" id="{D923A64F-0CBD-4AC3-B0D1-5B652D013351}"/>
                </a:ext>
              </a:extLst>
            </p:cNvPr>
            <p:cNvSpPr/>
            <p:nvPr/>
          </p:nvSpPr>
          <p:spPr>
            <a:xfrm>
              <a:off x="5367607" y="1329007"/>
              <a:ext cx="88361" cy="88361"/>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F5C096-F1BD-4DC8-9282-EE3875DAC76F}"/>
                </a:ext>
              </a:extLst>
            </p:cNvPr>
            <p:cNvSpPr/>
            <p:nvPr/>
          </p:nvSpPr>
          <p:spPr>
            <a:xfrm>
              <a:off x="5431901" y="1329007"/>
              <a:ext cx="88361" cy="88361"/>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5FC77BE-DCEC-4018-8A00-A706915AD68E}"/>
                </a:ext>
              </a:extLst>
            </p:cNvPr>
            <p:cNvSpPr/>
            <p:nvPr/>
          </p:nvSpPr>
          <p:spPr>
            <a:xfrm>
              <a:off x="5496195" y="1329007"/>
              <a:ext cx="88361" cy="8836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2357811-097F-443A-BF73-47C7017A1BE0}"/>
                </a:ext>
              </a:extLst>
            </p:cNvPr>
            <p:cNvSpPr/>
            <p:nvPr/>
          </p:nvSpPr>
          <p:spPr>
            <a:xfrm>
              <a:off x="5560489" y="1329007"/>
              <a:ext cx="88361" cy="88361"/>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ontent Placeholder 2">
            <a:extLst>
              <a:ext uri="{FF2B5EF4-FFF2-40B4-BE49-F238E27FC236}">
                <a16:creationId xmlns:a16="http://schemas.microsoft.com/office/drawing/2014/main" id="{3969A141-6A65-4C54-AF5A-369AF85C383B}"/>
              </a:ext>
            </a:extLst>
          </p:cNvPr>
          <p:cNvSpPr txBox="1">
            <a:spLocks/>
          </p:cNvSpPr>
          <p:nvPr/>
        </p:nvSpPr>
        <p:spPr>
          <a:xfrm>
            <a:off x="8663494" y="1628303"/>
            <a:ext cx="2921283" cy="430362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Clr>
                <a:srgbClr val="DC3220"/>
              </a:buClr>
              <a:buSzPct val="80000"/>
              <a:buFontTx/>
              <a:buBlip>
                <a:blip r:embed="rId3"/>
              </a:buBlip>
              <a:defRPr sz="2400" kern="1200" spc="-1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DC3220"/>
              </a:buClr>
              <a:buSzPct val="80000"/>
              <a:buFontTx/>
              <a:buBlip>
                <a:blip r:embed="rId3"/>
              </a:buBlip>
              <a:defRPr sz="2000" b="0" i="0" kern="1200" spc="-1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DC3220"/>
              </a:buClr>
              <a:buSzPct val="80000"/>
              <a:buFontTx/>
              <a:buBlip>
                <a:blip r:embed="rId3"/>
              </a:buBlip>
              <a:defRPr sz="1800" kern="1200" spc="-1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DC3220"/>
              </a:buClr>
              <a:buSzPct val="80000"/>
              <a:buFontTx/>
              <a:buBlip>
                <a:blip r:embed="rId3"/>
              </a:buBlip>
              <a:defRPr sz="1600" kern="1200" spc="-1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DC3220"/>
              </a:buClr>
              <a:buSzPct val="80000"/>
              <a:buFontTx/>
              <a:buBlip>
                <a:blip r:embed="rId3"/>
              </a:buBlip>
              <a:defRPr sz="1600" kern="1200" spc="-1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accent2"/>
                </a:solidFill>
              </a:rPr>
              <a:t>2020 Major Breaches </a:t>
            </a:r>
          </a:p>
          <a:p>
            <a:r>
              <a:rPr lang="en-US" sz="4000" b="1" dirty="0"/>
              <a:t>Name:</a:t>
            </a:r>
            <a:r>
              <a:rPr lang="en-US" sz="4000" dirty="0"/>
              <a:t> Trinity Health </a:t>
            </a:r>
            <a:br>
              <a:rPr lang="en-US" sz="4000" dirty="0"/>
            </a:br>
            <a:r>
              <a:rPr lang="en-US" sz="4000" b="1" dirty="0"/>
              <a:t>Reported:</a:t>
            </a:r>
            <a:r>
              <a:rPr lang="en-US" sz="4000" dirty="0"/>
              <a:t> 9/14/2020</a:t>
            </a:r>
            <a:br>
              <a:rPr lang="en-US" sz="4000" dirty="0"/>
            </a:br>
            <a:r>
              <a:rPr lang="en-US" sz="4000" b="1" dirty="0"/>
              <a:t>Number of individuals affected:</a:t>
            </a:r>
            <a:r>
              <a:rPr lang="en-US" sz="4000" dirty="0"/>
              <a:t> 3,320,726</a:t>
            </a:r>
          </a:p>
          <a:p>
            <a:r>
              <a:rPr lang="en-US" sz="4000" b="1" dirty="0"/>
              <a:t>Name: </a:t>
            </a:r>
            <a:r>
              <a:rPr lang="en-US" sz="4000" dirty="0"/>
              <a:t>Inova Health</a:t>
            </a:r>
            <a:br>
              <a:rPr lang="en-US" sz="4000" dirty="0"/>
            </a:br>
            <a:r>
              <a:rPr lang="en-US" sz="4000" b="1" dirty="0"/>
              <a:t>Reported:</a:t>
            </a:r>
            <a:r>
              <a:rPr lang="en-US" sz="4000" dirty="0"/>
              <a:t> 9/09/2020</a:t>
            </a:r>
            <a:br>
              <a:rPr lang="en-US" sz="4000" dirty="0"/>
            </a:br>
            <a:r>
              <a:rPr lang="en-US" sz="4000" b="1" dirty="0"/>
              <a:t>Number of individuals affected: </a:t>
            </a:r>
            <a:r>
              <a:rPr lang="en-US" sz="4000" dirty="0"/>
              <a:t>1,045,270</a:t>
            </a:r>
          </a:p>
          <a:p>
            <a:r>
              <a:rPr lang="en-US" sz="4000" b="1" dirty="0"/>
              <a:t>Name: </a:t>
            </a:r>
            <a:r>
              <a:rPr lang="en-US" sz="4000" dirty="0"/>
              <a:t>Magellan Health</a:t>
            </a:r>
            <a:br>
              <a:rPr lang="en-US" sz="4000" dirty="0"/>
            </a:br>
            <a:r>
              <a:rPr lang="en-US" sz="4000" b="1" dirty="0"/>
              <a:t>Reported:</a:t>
            </a:r>
            <a:r>
              <a:rPr lang="en-US" sz="4000" dirty="0"/>
              <a:t> 6/12/2020</a:t>
            </a:r>
            <a:br>
              <a:rPr lang="en-US" sz="4000" dirty="0"/>
            </a:br>
            <a:r>
              <a:rPr lang="en-US" sz="4000" b="1" dirty="0"/>
              <a:t>Number of individuals affected:</a:t>
            </a:r>
            <a:r>
              <a:rPr lang="en-US" sz="4000" dirty="0"/>
              <a:t> 1,013,956</a:t>
            </a:r>
          </a:p>
          <a:p>
            <a:r>
              <a:rPr lang="en-US" sz="4000" b="1" dirty="0"/>
              <a:t>Name: </a:t>
            </a:r>
            <a:r>
              <a:rPr lang="en-US" sz="4000" dirty="0"/>
              <a:t>Dental Care Alliance</a:t>
            </a:r>
            <a:br>
              <a:rPr lang="en-US" sz="4000" dirty="0"/>
            </a:br>
            <a:r>
              <a:rPr lang="en-US" sz="4000" b="1" dirty="0"/>
              <a:t>Reported:</a:t>
            </a:r>
            <a:r>
              <a:rPr lang="en-US" sz="4000" dirty="0"/>
              <a:t> 12/08/2020</a:t>
            </a:r>
            <a:br>
              <a:rPr lang="en-US" sz="4000" dirty="0"/>
            </a:br>
            <a:r>
              <a:rPr lang="en-US" sz="4000" b="1" dirty="0"/>
              <a:t>Number of individuals affected: </a:t>
            </a:r>
            <a:r>
              <a:rPr lang="en-US" sz="4000" dirty="0"/>
              <a:t>1,004,304</a:t>
            </a:r>
          </a:p>
          <a:p>
            <a:r>
              <a:rPr lang="en-US" sz="4000" b="1" dirty="0"/>
              <a:t>Name:</a:t>
            </a:r>
            <a:r>
              <a:rPr lang="en-US" sz="4000" dirty="0"/>
              <a:t> Luxottica of America</a:t>
            </a:r>
            <a:br>
              <a:rPr lang="en-US" sz="4000" dirty="0"/>
            </a:br>
            <a:r>
              <a:rPr lang="en-US" sz="4000" b="1" dirty="0"/>
              <a:t>Reported: </a:t>
            </a:r>
            <a:r>
              <a:rPr lang="en-US" sz="4000" dirty="0"/>
              <a:t>10/27/2020</a:t>
            </a:r>
            <a:br>
              <a:rPr lang="en-US" sz="4000" dirty="0"/>
            </a:br>
            <a:r>
              <a:rPr lang="en-US" sz="4000" b="1" dirty="0"/>
              <a:t>Number of individuals affected: </a:t>
            </a:r>
            <a:r>
              <a:rPr lang="en-US" sz="4000" dirty="0"/>
              <a:t>829,454</a:t>
            </a:r>
          </a:p>
          <a:p>
            <a:r>
              <a:rPr lang="en-US" sz="4000" b="1" dirty="0"/>
              <a:t>Name:</a:t>
            </a:r>
            <a:r>
              <a:rPr lang="en-US" sz="4000" dirty="0"/>
              <a:t> Northern Light Health</a:t>
            </a:r>
            <a:br>
              <a:rPr lang="en-US" sz="4000" dirty="0"/>
            </a:br>
            <a:r>
              <a:rPr lang="en-US" sz="4000" b="1" dirty="0"/>
              <a:t>Reported:</a:t>
            </a:r>
            <a:r>
              <a:rPr lang="en-US" sz="4000" dirty="0"/>
              <a:t> 8/03/2020</a:t>
            </a:r>
            <a:br>
              <a:rPr lang="en-US" sz="4000" dirty="0"/>
            </a:br>
            <a:r>
              <a:rPr lang="en-US" sz="4000" b="1" dirty="0"/>
              <a:t>Number of individuals affected:</a:t>
            </a:r>
            <a:r>
              <a:rPr lang="en-US" sz="4000" dirty="0"/>
              <a:t> 657,392</a:t>
            </a:r>
          </a:p>
          <a:p>
            <a:r>
              <a:rPr lang="en-US" sz="4000" b="1" dirty="0"/>
              <a:t>Name: </a:t>
            </a:r>
            <a:r>
              <a:rPr lang="en-US" sz="4000" dirty="0"/>
              <a:t>Health Share of Oregon</a:t>
            </a:r>
            <a:br>
              <a:rPr lang="en-US" sz="4000" dirty="0"/>
            </a:br>
            <a:r>
              <a:rPr lang="en-US" sz="4000" b="1" dirty="0"/>
              <a:t>Reported:</a:t>
            </a:r>
            <a:r>
              <a:rPr lang="en-US" sz="4000" dirty="0"/>
              <a:t> 2/05/2020</a:t>
            </a:r>
            <a:br>
              <a:rPr lang="en-US" sz="4000" dirty="0"/>
            </a:br>
            <a:r>
              <a:rPr lang="en-US" sz="4000" b="1" dirty="0"/>
              <a:t>Number of individuals affected: </a:t>
            </a:r>
            <a:r>
              <a:rPr lang="en-US" sz="4000" dirty="0"/>
              <a:t>654,362</a:t>
            </a:r>
          </a:p>
          <a:p>
            <a:r>
              <a:rPr lang="en-US" sz="4000" b="1" dirty="0"/>
              <a:t>Name:</a:t>
            </a:r>
            <a:r>
              <a:rPr lang="en-US" sz="4000" dirty="0"/>
              <a:t> Florida </a:t>
            </a:r>
            <a:r>
              <a:rPr lang="en-US" sz="4000" dirty="0" err="1"/>
              <a:t>Orthopaedic</a:t>
            </a:r>
            <a:r>
              <a:rPr lang="en-US" sz="4000" dirty="0"/>
              <a:t> Institute</a:t>
            </a:r>
            <a:br>
              <a:rPr lang="en-US" sz="4000" dirty="0"/>
            </a:br>
            <a:r>
              <a:rPr lang="en-US" sz="4000" b="1" dirty="0"/>
              <a:t>Reported:</a:t>
            </a:r>
            <a:r>
              <a:rPr lang="en-US" sz="4000" dirty="0"/>
              <a:t> 07/01/2020</a:t>
            </a:r>
            <a:br>
              <a:rPr lang="en-US" sz="4000" dirty="0"/>
            </a:br>
            <a:r>
              <a:rPr lang="en-US" sz="4000" b="1" dirty="0"/>
              <a:t>Number of individuals affected:</a:t>
            </a:r>
            <a:r>
              <a:rPr lang="en-US" sz="4000" dirty="0"/>
              <a:t> 640,000</a:t>
            </a:r>
          </a:p>
          <a:p>
            <a:r>
              <a:rPr lang="en-US" sz="4000" b="1" dirty="0"/>
              <a:t>Name: </a:t>
            </a:r>
            <a:r>
              <a:rPr lang="en-US" sz="4000" dirty="0"/>
              <a:t>Elkhart Emergency Physicians</a:t>
            </a:r>
            <a:br>
              <a:rPr lang="en-US" sz="4000" dirty="0"/>
            </a:br>
            <a:r>
              <a:rPr lang="en-US" sz="4000" b="1" dirty="0"/>
              <a:t>Reported: </a:t>
            </a:r>
            <a:r>
              <a:rPr lang="en-US" sz="4000" dirty="0"/>
              <a:t>05/28/2020</a:t>
            </a:r>
            <a:br>
              <a:rPr lang="en-US" sz="4000" dirty="0"/>
            </a:br>
            <a:r>
              <a:rPr lang="en-US" sz="4000" b="1" dirty="0"/>
              <a:t>Number of individuals affected:</a:t>
            </a:r>
            <a:r>
              <a:rPr lang="en-US" sz="4000" dirty="0"/>
              <a:t> 550,000</a:t>
            </a:r>
          </a:p>
          <a:p>
            <a:r>
              <a:rPr lang="en-US" sz="4000" b="1" dirty="0"/>
              <a:t>Name: </a:t>
            </a:r>
            <a:r>
              <a:rPr lang="en-US" sz="4000" dirty="0"/>
              <a:t>Aetna</a:t>
            </a:r>
            <a:br>
              <a:rPr lang="en-US" sz="4000" dirty="0"/>
            </a:br>
            <a:r>
              <a:rPr lang="en-US" sz="4000" b="1" dirty="0"/>
              <a:t>Reported:</a:t>
            </a:r>
            <a:r>
              <a:rPr lang="en-US" sz="4000" dirty="0"/>
              <a:t> 12/22/2020</a:t>
            </a:r>
            <a:br>
              <a:rPr lang="en-US" sz="4000" dirty="0"/>
            </a:br>
            <a:r>
              <a:rPr lang="en-US" sz="4000" b="1" dirty="0"/>
              <a:t>Number of individuals affected: </a:t>
            </a:r>
            <a:r>
              <a:rPr lang="en-US" sz="4000" dirty="0"/>
              <a:t>484,157</a:t>
            </a:r>
          </a:p>
          <a:p>
            <a:endParaRPr lang="en-US" dirty="0"/>
          </a:p>
        </p:txBody>
      </p:sp>
      <p:pic>
        <p:nvPicPr>
          <p:cNvPr id="3" name="Picture 2">
            <a:extLst>
              <a:ext uri="{FF2B5EF4-FFF2-40B4-BE49-F238E27FC236}">
                <a16:creationId xmlns:a16="http://schemas.microsoft.com/office/drawing/2014/main" id="{30765621-C3D2-474E-8B18-505AEC6FC850}"/>
              </a:ext>
            </a:extLst>
          </p:cNvPr>
          <p:cNvPicPr>
            <a:picLocks noChangeAspect="1"/>
          </p:cNvPicPr>
          <p:nvPr/>
        </p:nvPicPr>
        <p:blipFill>
          <a:blip r:embed="rId4"/>
          <a:stretch>
            <a:fillRect/>
          </a:stretch>
        </p:blipFill>
        <p:spPr>
          <a:xfrm>
            <a:off x="553160" y="1852453"/>
            <a:ext cx="3876039" cy="3153093"/>
          </a:xfrm>
          <a:prstGeom prst="rect">
            <a:avLst/>
          </a:prstGeom>
        </p:spPr>
      </p:pic>
      <p:sp>
        <p:nvSpPr>
          <p:cNvPr id="25" name="Title 1">
            <a:extLst>
              <a:ext uri="{FF2B5EF4-FFF2-40B4-BE49-F238E27FC236}">
                <a16:creationId xmlns:a16="http://schemas.microsoft.com/office/drawing/2014/main" id="{604BD613-1BA1-4686-A2B7-6E05200E08C5}"/>
              </a:ext>
            </a:extLst>
          </p:cNvPr>
          <p:cNvSpPr txBox="1">
            <a:spLocks/>
          </p:cNvSpPr>
          <p:nvPr/>
        </p:nvSpPr>
        <p:spPr>
          <a:xfrm>
            <a:off x="607223" y="1233686"/>
            <a:ext cx="9531927" cy="649706"/>
          </a:xfrm>
          <a:prstGeom prst="rect">
            <a:avLst/>
          </a:prstGeom>
        </p:spPr>
        <p:txBody>
          <a:bodyPr>
            <a:norm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r>
              <a:rPr lang="en-US" sz="2400"/>
              <a:t>Maybe we are a Target?</a:t>
            </a:r>
            <a:endParaRPr lang="en-US" sz="2400" dirty="0"/>
          </a:p>
        </p:txBody>
      </p:sp>
      <p:sp>
        <p:nvSpPr>
          <p:cNvPr id="26" name="Rectangle 25">
            <a:extLst>
              <a:ext uri="{FF2B5EF4-FFF2-40B4-BE49-F238E27FC236}">
                <a16:creationId xmlns:a16="http://schemas.microsoft.com/office/drawing/2014/main" id="{ACD295E7-54A4-4C9E-BB93-4E1DD204CE7F}"/>
              </a:ext>
            </a:extLst>
          </p:cNvPr>
          <p:cNvSpPr/>
          <p:nvPr/>
        </p:nvSpPr>
        <p:spPr>
          <a:xfrm>
            <a:off x="4654550" y="2013665"/>
            <a:ext cx="3651250" cy="1200329"/>
          </a:xfrm>
          <a:prstGeom prst="rect">
            <a:avLst/>
          </a:prstGeom>
        </p:spPr>
        <p:txBody>
          <a:bodyPr wrap="square">
            <a:spAutoFit/>
          </a:bodyPr>
          <a:lstStyle/>
          <a:p>
            <a:r>
              <a:rPr lang="en-US" dirty="0"/>
              <a:t>41% of Healthcare Organizations </a:t>
            </a:r>
          </a:p>
          <a:p>
            <a:r>
              <a:rPr lang="en-US" dirty="0"/>
              <a:t>have </a:t>
            </a:r>
            <a:r>
              <a:rPr lang="en-US" u="sng" dirty="0"/>
              <a:t>reported</a:t>
            </a:r>
            <a:r>
              <a:rPr lang="en-US" dirty="0"/>
              <a:t> that they </a:t>
            </a:r>
          </a:p>
          <a:p>
            <a:r>
              <a:rPr lang="en-US" dirty="0"/>
              <a:t>experienced a breach</a:t>
            </a:r>
          </a:p>
        </p:txBody>
      </p:sp>
      <p:sp>
        <p:nvSpPr>
          <p:cNvPr id="27" name="Rectangle 26">
            <a:extLst>
              <a:ext uri="{FF2B5EF4-FFF2-40B4-BE49-F238E27FC236}">
                <a16:creationId xmlns:a16="http://schemas.microsoft.com/office/drawing/2014/main" id="{62308224-4641-436C-9D4D-BB3CBECF31EF}"/>
              </a:ext>
            </a:extLst>
          </p:cNvPr>
          <p:cNvSpPr/>
          <p:nvPr/>
        </p:nvSpPr>
        <p:spPr>
          <a:xfrm>
            <a:off x="4685293" y="3213994"/>
            <a:ext cx="3314700" cy="276999"/>
          </a:xfrm>
          <a:prstGeom prst="rect">
            <a:avLst/>
          </a:prstGeom>
        </p:spPr>
        <p:txBody>
          <a:bodyPr wrap="square">
            <a:spAutoFit/>
          </a:bodyPr>
          <a:lstStyle/>
          <a:p>
            <a:r>
              <a:rPr lang="en-US" sz="600" dirty="0">
                <a:hlinkClick r:id="rId5"/>
              </a:rPr>
              <a:t>https://www.beazley.com/news/2019/beazley_breach_insights_february_2019.html</a:t>
            </a:r>
            <a:endParaRPr lang="en-US" sz="600" dirty="0"/>
          </a:p>
        </p:txBody>
      </p:sp>
      <p:pic>
        <p:nvPicPr>
          <p:cNvPr id="30" name="Picture 29">
            <a:extLst>
              <a:ext uri="{FF2B5EF4-FFF2-40B4-BE49-F238E27FC236}">
                <a16:creationId xmlns:a16="http://schemas.microsoft.com/office/drawing/2014/main" id="{79D679A7-6627-4E83-AF58-B48D0659806C}"/>
              </a:ext>
            </a:extLst>
          </p:cNvPr>
          <p:cNvPicPr>
            <a:picLocks noChangeAspect="1"/>
          </p:cNvPicPr>
          <p:nvPr/>
        </p:nvPicPr>
        <p:blipFill>
          <a:blip r:embed="rId6"/>
          <a:stretch>
            <a:fillRect/>
          </a:stretch>
        </p:blipFill>
        <p:spPr>
          <a:xfrm>
            <a:off x="4623032" y="3653652"/>
            <a:ext cx="3357701" cy="2389764"/>
          </a:xfrm>
          <a:prstGeom prst="rect">
            <a:avLst/>
          </a:prstGeom>
        </p:spPr>
      </p:pic>
    </p:spTree>
    <p:extLst>
      <p:ext uri="{BB962C8B-B14F-4D97-AF65-F5344CB8AC3E}">
        <p14:creationId xmlns:p14="http://schemas.microsoft.com/office/powerpoint/2010/main" val="147070841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DC1E36"/>
      </a:accent1>
      <a:accent2>
        <a:srgbClr val="C00000"/>
      </a:accent2>
      <a:accent3>
        <a:srgbClr val="900000"/>
      </a:accent3>
      <a:accent4>
        <a:srgbClr val="FFBFBF"/>
      </a:accent4>
      <a:accent5>
        <a:srgbClr val="FFFFFF"/>
      </a:accent5>
      <a:accent6>
        <a:srgbClr val="D8D8D8"/>
      </a:accent6>
      <a:hlink>
        <a:srgbClr val="DC1E36"/>
      </a:hlink>
      <a:folHlink>
        <a:srgbClr val="DC1E36"/>
      </a:folHlink>
    </a:clrScheme>
    <a:fontScheme name="Online - System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 Security Testing 2020 Kick Off 1-6-19" id="{2D9EFFA1-6472-4A45-8525-6621658B1573}" vid="{A7BF3AC0-52FB-4D83-9B75-8B4A04462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3799D4943B745AF88F9EAE55998A8" ma:contentTypeVersion="12" ma:contentTypeDescription="Create a new document." ma:contentTypeScope="" ma:versionID="7b10f5eaf8a4307e59db3feb12b7f4e8">
  <xsd:schema xmlns:xsd="http://www.w3.org/2001/XMLSchema" xmlns:xs="http://www.w3.org/2001/XMLSchema" xmlns:p="http://schemas.microsoft.com/office/2006/metadata/properties" xmlns:ns2="ad0ed42a-ddb1-49c2-b767-45ed578a45f0" xmlns:ns3="f6f0cf4d-9654-4a12-9e8e-13bd18a612d7" targetNamespace="http://schemas.microsoft.com/office/2006/metadata/properties" ma:root="true" ma:fieldsID="58892c77dd1a93930e5522e81a2711a5" ns2:_="" ns3:_="">
    <xsd:import namespace="ad0ed42a-ddb1-49c2-b767-45ed578a45f0"/>
    <xsd:import namespace="f6f0cf4d-9654-4a12-9e8e-13bd18a612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ed42a-ddb1-49c2-b767-45ed578a4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0cf4d-9654-4a12-9e8e-13bd18a612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6f0cf4d-9654-4a12-9e8e-13bd18a612d7">
      <UserInfo>
        <DisplayName>Kobes, Shelby</DisplayName>
        <AccountId>25</AccountId>
        <AccountType/>
      </UserInfo>
    </SharedWithUsers>
  </documentManagement>
</p:properties>
</file>

<file path=customXml/itemProps1.xml><?xml version="1.0" encoding="utf-8"?>
<ds:datastoreItem xmlns:ds="http://schemas.openxmlformats.org/officeDocument/2006/customXml" ds:itemID="{05A43400-AA73-498F-9A55-2009E16F6CA3}"/>
</file>

<file path=customXml/itemProps2.xml><?xml version="1.0" encoding="utf-8"?>
<ds:datastoreItem xmlns:ds="http://schemas.openxmlformats.org/officeDocument/2006/customXml" ds:itemID="{5498A137-42D1-433C-95F9-9CBCBCCBC0F7}">
  <ds:schemaRefs>
    <ds:schemaRef ds:uri="http://schemas.microsoft.com/sharepoint/v3/contenttype/forms"/>
  </ds:schemaRefs>
</ds:datastoreItem>
</file>

<file path=customXml/itemProps3.xml><?xml version="1.0" encoding="utf-8"?>
<ds:datastoreItem xmlns:ds="http://schemas.openxmlformats.org/officeDocument/2006/customXml" ds:itemID="{22EE2E1F-2F37-438C-A5D8-9B6BEB4C1194}">
  <ds:schemaRefs>
    <ds:schemaRef ds:uri="1ba514e7-1bf2-44dc-962b-aa39344f4ce3"/>
    <ds:schemaRef ds:uri="7aeb7aa4-4a6b-42ed-8b3d-077c2c5564b1"/>
    <ds:schemaRef ds:uri="94dbb5dc-4793-469b-8eb8-7b4fba8d52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72</TotalTime>
  <Words>1860</Words>
  <Application>Microsoft Office PowerPoint</Application>
  <PresentationFormat>Widescreen</PresentationFormat>
  <Paragraphs>234</Paragraphs>
  <Slides>24</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Lato Light</vt:lpstr>
      <vt:lpstr>Montserrat Light</vt:lpstr>
      <vt:lpstr>Verdana</vt:lpstr>
      <vt:lpstr>Office Theme</vt:lpstr>
      <vt:lpstr>PowerPoint Presentation</vt:lpstr>
      <vt:lpstr>PowerPoint Presentation</vt:lpstr>
      <vt:lpstr>PowerPoint Presentation</vt:lpstr>
      <vt:lpstr>We’re not a Target…</vt:lpstr>
      <vt:lpstr>PowerPoint Presentation</vt:lpstr>
      <vt:lpstr>PowerPoint Presentation</vt:lpstr>
      <vt:lpstr>PowerPoint Presentation</vt:lpstr>
      <vt:lpstr>Threat Entry Points</vt:lpstr>
      <vt:lpstr>PowerPoint Presentation</vt:lpstr>
      <vt:lpstr>PowerPoint Presentation</vt:lpstr>
      <vt:lpstr>Risk</vt:lpstr>
      <vt:lpstr>Security Risk Analysis/Assessment </vt:lpstr>
      <vt:lpstr>Review Tool </vt:lpstr>
      <vt:lpstr>PowerPoint Presentation</vt:lpstr>
      <vt:lpstr>PowerPoint Presentation</vt:lpstr>
      <vt:lpstr>Enforcement</vt:lpstr>
      <vt:lpstr>PowerPoint Presentation</vt:lpstr>
      <vt:lpstr>PowerPoint Presentation</vt:lpstr>
      <vt:lpstr>PowerPoint Presentation</vt:lpstr>
      <vt:lpstr>Security Risk Analysis, What does it look like</vt:lpstr>
      <vt:lpstr>PowerPoint Presentation</vt:lpstr>
      <vt:lpstr>PowerPoint Presentation</vt:lpstr>
      <vt:lpstr>Thank You</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Kobes, Shelby</dc:creator>
  <cp:lastModifiedBy>Claire Heuberger</cp:lastModifiedBy>
  <cp:revision>4</cp:revision>
  <dcterms:created xsi:type="dcterms:W3CDTF">2021-03-11T14:37:33Z</dcterms:created>
  <dcterms:modified xsi:type="dcterms:W3CDTF">2021-04-08T16:04:09Z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0x01010060A3799D4943B745AF88F9EAE55998A8</vt:lpwstr>
  </property>
</Properties>
</file>