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0" r:id="rId5"/>
    <p:sldMasterId id="2147483702" r:id="rId6"/>
  </p:sldMasterIdLst>
  <p:notesMasterIdLst>
    <p:notesMasterId r:id="rId18"/>
  </p:notesMasterIdLst>
  <p:sldIdLst>
    <p:sldId id="5490" r:id="rId7"/>
    <p:sldId id="509" r:id="rId8"/>
    <p:sldId id="5493" r:id="rId9"/>
    <p:sldId id="5491" r:id="rId10"/>
    <p:sldId id="487" r:id="rId11"/>
    <p:sldId id="5494" r:id="rId12"/>
    <p:sldId id="5495" r:id="rId13"/>
    <p:sldId id="5496" r:id="rId14"/>
    <p:sldId id="340" r:id="rId15"/>
    <p:sldId id="295" r:id="rId16"/>
    <p:sldId id="428" r:id="rId17"/>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023" autoAdjust="0"/>
  </p:normalViewPr>
  <p:slideViewPr>
    <p:cSldViewPr snapToGrid="0">
      <p:cViewPr varScale="1">
        <p:scale>
          <a:sx n="82" d="100"/>
          <a:sy n="82" d="100"/>
        </p:scale>
        <p:origin x="17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A801CB-6A71-45BC-806F-3680D9EE8F60}" type="doc">
      <dgm:prSet loTypeId="urn:microsoft.com/office/officeart/2005/8/layout/hierarchy4" loCatId="hierarchy" qsTypeId="urn:microsoft.com/office/officeart/2005/8/quickstyle/simple1" qsCatId="simple" csTypeId="urn:microsoft.com/office/officeart/2005/8/colors/colorful3" csCatId="colorful" phldr="1"/>
      <dgm:spPr/>
      <dgm:t>
        <a:bodyPr/>
        <a:lstStyle/>
        <a:p>
          <a:endParaRPr lang="en-US"/>
        </a:p>
      </dgm:t>
    </dgm:pt>
    <dgm:pt modelId="{540D580A-A169-4931-BCD2-AB52B84AC4A2}">
      <dgm:prSet phldrT="[Text]"/>
      <dgm:spPr>
        <a:solidFill>
          <a:srgbClr val="AA3E77"/>
        </a:solidFill>
      </dgm:spPr>
      <dgm:t>
        <a:bodyPr/>
        <a:lstStyle/>
        <a:p>
          <a:r>
            <a:rPr lang="en-US">
              <a:solidFill>
                <a:schemeClr val="bg1"/>
              </a:solidFill>
              <a:latin typeface="Lato" panose="020F0502020204030203"/>
            </a:rPr>
            <a:t>Access to Care &amp; Clinician Support</a:t>
          </a:r>
        </a:p>
      </dgm:t>
    </dgm:pt>
    <dgm:pt modelId="{47878D52-CAF4-4038-B00B-7F4F8BC3FC4F}" type="parTrans" cxnId="{440C0198-051D-4B75-8359-D432E1E06EDC}">
      <dgm:prSet/>
      <dgm:spPr/>
      <dgm:t>
        <a:bodyPr/>
        <a:lstStyle/>
        <a:p>
          <a:endParaRPr lang="en-US">
            <a:latin typeface="Lato" panose="020F0502020204030203"/>
          </a:endParaRPr>
        </a:p>
      </dgm:t>
    </dgm:pt>
    <dgm:pt modelId="{E6A326DF-6667-4FFD-8A96-55DB59F38D18}" type="sibTrans" cxnId="{440C0198-051D-4B75-8359-D432E1E06EDC}">
      <dgm:prSet/>
      <dgm:spPr/>
      <dgm:t>
        <a:bodyPr/>
        <a:lstStyle/>
        <a:p>
          <a:endParaRPr lang="en-US">
            <a:latin typeface="Lato" panose="020F0502020204030203"/>
          </a:endParaRPr>
        </a:p>
      </dgm:t>
    </dgm:pt>
    <dgm:pt modelId="{7327C4C7-E36A-4036-A9EC-545DCB71E6A4}">
      <dgm:prSet phldrT="[Text]"/>
      <dgm:spPr>
        <a:solidFill>
          <a:srgbClr val="F7931E"/>
        </a:solidFill>
      </dgm:spPr>
      <dgm:t>
        <a:bodyPr/>
        <a:lstStyle/>
        <a:p>
          <a:r>
            <a:rPr lang="en-US">
              <a:latin typeface="Lato" panose="020F0502020204030203"/>
            </a:rPr>
            <a:t>National Health Service Corps</a:t>
          </a:r>
        </a:p>
      </dgm:t>
    </dgm:pt>
    <dgm:pt modelId="{FC772676-5B77-4A7E-A10A-D228C23B0431}" type="parTrans" cxnId="{915A6639-E9D2-49F7-B889-53D688D0B9CD}">
      <dgm:prSet/>
      <dgm:spPr/>
      <dgm:t>
        <a:bodyPr/>
        <a:lstStyle/>
        <a:p>
          <a:endParaRPr lang="en-US">
            <a:latin typeface="Lato" panose="020F0502020204030203"/>
          </a:endParaRPr>
        </a:p>
      </dgm:t>
    </dgm:pt>
    <dgm:pt modelId="{675AE584-D716-46C2-B8AF-83F4BA2D7E73}" type="sibTrans" cxnId="{915A6639-E9D2-49F7-B889-53D688D0B9CD}">
      <dgm:prSet/>
      <dgm:spPr/>
      <dgm:t>
        <a:bodyPr/>
        <a:lstStyle/>
        <a:p>
          <a:endParaRPr lang="en-US">
            <a:latin typeface="Lato" panose="020F0502020204030203"/>
          </a:endParaRPr>
        </a:p>
      </dgm:t>
    </dgm:pt>
    <dgm:pt modelId="{E30F03C7-F348-4DD4-AB76-8FED77599BAA}">
      <dgm:prSet phldrT="[Text]" custT="1"/>
      <dgm:spPr>
        <a:solidFill>
          <a:srgbClr val="F7931E"/>
        </a:solidFill>
      </dgm:spPr>
      <dgm:t>
        <a:bodyPr/>
        <a:lstStyle/>
        <a:p>
          <a:r>
            <a:rPr lang="en-US" sz="2800">
              <a:latin typeface="Lato" panose="020F0502020204030203"/>
            </a:rPr>
            <a:t>Resources</a:t>
          </a:r>
        </a:p>
      </dgm:t>
    </dgm:pt>
    <dgm:pt modelId="{5CFC9693-2F8C-45BD-9BD3-A54486B1E800}" type="parTrans" cxnId="{47B3C98C-9542-476C-90F7-34AF52ED9719}">
      <dgm:prSet/>
      <dgm:spPr/>
      <dgm:t>
        <a:bodyPr/>
        <a:lstStyle/>
        <a:p>
          <a:endParaRPr lang="en-US">
            <a:latin typeface="Lato" panose="020F0502020204030203"/>
          </a:endParaRPr>
        </a:p>
      </dgm:t>
    </dgm:pt>
    <dgm:pt modelId="{4AE957C4-DB67-4193-B396-B2D97EA1AFF4}" type="sibTrans" cxnId="{47B3C98C-9542-476C-90F7-34AF52ED9719}">
      <dgm:prSet/>
      <dgm:spPr/>
      <dgm:t>
        <a:bodyPr/>
        <a:lstStyle/>
        <a:p>
          <a:endParaRPr lang="en-US">
            <a:latin typeface="Lato" panose="020F0502020204030203"/>
          </a:endParaRPr>
        </a:p>
      </dgm:t>
    </dgm:pt>
    <dgm:pt modelId="{648E707E-EA81-47E5-AE33-B7F4216C9E11}">
      <dgm:prSet phldrT="[Text]" custT="1"/>
      <dgm:spPr>
        <a:solidFill>
          <a:srgbClr val="F7931E"/>
        </a:solidFill>
      </dgm:spPr>
      <dgm:t>
        <a:bodyPr/>
        <a:lstStyle/>
        <a:p>
          <a:r>
            <a:rPr lang="en-US" sz="2800">
              <a:latin typeface="Lato" panose="020F0502020204030203"/>
            </a:rPr>
            <a:t>Training</a:t>
          </a:r>
        </a:p>
      </dgm:t>
    </dgm:pt>
    <dgm:pt modelId="{14E686BA-A251-4790-8E86-83E16FAFC1E5}" type="parTrans" cxnId="{42FC4B17-345A-44D9-B6E7-BCF7CF7C8EAE}">
      <dgm:prSet/>
      <dgm:spPr/>
      <dgm:t>
        <a:bodyPr/>
        <a:lstStyle/>
        <a:p>
          <a:endParaRPr lang="en-US">
            <a:latin typeface="Lato" panose="020F0502020204030203"/>
          </a:endParaRPr>
        </a:p>
      </dgm:t>
    </dgm:pt>
    <dgm:pt modelId="{C1C4DE70-66E3-42C1-87B3-D64925F73A86}" type="sibTrans" cxnId="{42FC4B17-345A-44D9-B6E7-BCF7CF7C8EAE}">
      <dgm:prSet/>
      <dgm:spPr/>
      <dgm:t>
        <a:bodyPr/>
        <a:lstStyle/>
        <a:p>
          <a:endParaRPr lang="en-US">
            <a:latin typeface="Lato" panose="020F0502020204030203"/>
          </a:endParaRPr>
        </a:p>
      </dgm:t>
    </dgm:pt>
    <dgm:pt modelId="{16767732-6FD2-47C5-A7D4-CABA6AD42586}">
      <dgm:prSet phldrT="[Text]" custT="1"/>
      <dgm:spPr>
        <a:solidFill>
          <a:srgbClr val="F7931E"/>
        </a:solidFill>
      </dgm:spPr>
      <dgm:t>
        <a:bodyPr/>
        <a:lstStyle/>
        <a:p>
          <a:r>
            <a:rPr lang="en-US" sz="2700">
              <a:latin typeface="Lato" panose="020F0502020204030203"/>
            </a:rPr>
            <a:t>Networking</a:t>
          </a:r>
        </a:p>
      </dgm:t>
    </dgm:pt>
    <dgm:pt modelId="{6A404C1A-07E9-41F2-9DEF-1123ED528612}" type="parTrans" cxnId="{E75A76A6-921D-49AE-B303-98240197B49C}">
      <dgm:prSet/>
      <dgm:spPr/>
      <dgm:t>
        <a:bodyPr/>
        <a:lstStyle/>
        <a:p>
          <a:endParaRPr lang="en-US">
            <a:latin typeface="Lato" panose="020F0502020204030203"/>
          </a:endParaRPr>
        </a:p>
      </dgm:t>
    </dgm:pt>
    <dgm:pt modelId="{BF3FC844-7E6A-443F-92E5-764A4A0C1AA3}" type="sibTrans" cxnId="{E75A76A6-921D-49AE-B303-98240197B49C}">
      <dgm:prSet/>
      <dgm:spPr/>
      <dgm:t>
        <a:bodyPr/>
        <a:lstStyle/>
        <a:p>
          <a:endParaRPr lang="en-US">
            <a:latin typeface="Lato" panose="020F0502020204030203"/>
          </a:endParaRPr>
        </a:p>
      </dgm:t>
    </dgm:pt>
    <dgm:pt modelId="{F9BB998F-AED4-4337-8709-683D0BB6F414}">
      <dgm:prSet phldrT="[Text]"/>
      <dgm:spPr>
        <a:solidFill>
          <a:srgbClr val="00A79D"/>
        </a:solidFill>
      </dgm:spPr>
      <dgm:t>
        <a:bodyPr/>
        <a:lstStyle/>
        <a:p>
          <a:r>
            <a:rPr lang="en-US">
              <a:latin typeface="Lato" panose="020F0502020204030203"/>
            </a:rPr>
            <a:t>Recruitment &amp; Retention</a:t>
          </a:r>
        </a:p>
      </dgm:t>
    </dgm:pt>
    <dgm:pt modelId="{3AC078B7-FDAC-47A1-B5F6-BAFD210079B7}" type="parTrans" cxnId="{A126E72F-D6FE-4355-B90B-20D23BBA7249}">
      <dgm:prSet/>
      <dgm:spPr/>
      <dgm:t>
        <a:bodyPr/>
        <a:lstStyle/>
        <a:p>
          <a:endParaRPr lang="en-US">
            <a:latin typeface="Lato" panose="020F0502020204030203"/>
          </a:endParaRPr>
        </a:p>
      </dgm:t>
    </dgm:pt>
    <dgm:pt modelId="{30F9C38C-FCB5-43DB-A6E2-04E8A5EC2264}" type="sibTrans" cxnId="{A126E72F-D6FE-4355-B90B-20D23BBA7249}">
      <dgm:prSet/>
      <dgm:spPr/>
      <dgm:t>
        <a:bodyPr/>
        <a:lstStyle/>
        <a:p>
          <a:endParaRPr lang="en-US">
            <a:latin typeface="Lato" panose="020F0502020204030203"/>
          </a:endParaRPr>
        </a:p>
      </dgm:t>
    </dgm:pt>
    <dgm:pt modelId="{7B65E7F1-9C2D-4A25-B8C3-E2E3D2595FD6}" type="pres">
      <dgm:prSet presAssocID="{20A801CB-6A71-45BC-806F-3680D9EE8F60}" presName="Name0" presStyleCnt="0">
        <dgm:presLayoutVars>
          <dgm:chPref val="1"/>
          <dgm:dir/>
          <dgm:animOne val="branch"/>
          <dgm:animLvl val="lvl"/>
          <dgm:resizeHandles/>
        </dgm:presLayoutVars>
      </dgm:prSet>
      <dgm:spPr/>
    </dgm:pt>
    <dgm:pt modelId="{3DEB7C0F-4301-41D6-A210-3447EFC35A59}" type="pres">
      <dgm:prSet presAssocID="{540D580A-A169-4931-BCD2-AB52B84AC4A2}" presName="vertOne" presStyleCnt="0"/>
      <dgm:spPr/>
    </dgm:pt>
    <dgm:pt modelId="{5122C0B1-C957-4821-9136-7AE2825B305C}" type="pres">
      <dgm:prSet presAssocID="{540D580A-A169-4931-BCD2-AB52B84AC4A2}" presName="txOne" presStyleLbl="node0" presStyleIdx="0" presStyleCnt="1">
        <dgm:presLayoutVars>
          <dgm:chPref val="3"/>
        </dgm:presLayoutVars>
      </dgm:prSet>
      <dgm:spPr/>
    </dgm:pt>
    <dgm:pt modelId="{C905D545-CA69-4C9A-8FC6-828F669BDD77}" type="pres">
      <dgm:prSet presAssocID="{540D580A-A169-4931-BCD2-AB52B84AC4A2}" presName="parTransOne" presStyleCnt="0"/>
      <dgm:spPr/>
    </dgm:pt>
    <dgm:pt modelId="{404575AE-364A-4194-8619-6DFF5EBF643C}" type="pres">
      <dgm:prSet presAssocID="{540D580A-A169-4931-BCD2-AB52B84AC4A2}" presName="horzOne" presStyleCnt="0"/>
      <dgm:spPr/>
    </dgm:pt>
    <dgm:pt modelId="{21EDF5AF-6BE0-4F14-9CE5-F40884A21957}" type="pres">
      <dgm:prSet presAssocID="{F9BB998F-AED4-4337-8709-683D0BB6F414}" presName="vertTwo" presStyleCnt="0"/>
      <dgm:spPr/>
    </dgm:pt>
    <dgm:pt modelId="{F91742B9-827C-47F4-8BD5-C566541ED035}" type="pres">
      <dgm:prSet presAssocID="{F9BB998F-AED4-4337-8709-683D0BB6F414}" presName="txTwo" presStyleLbl="node2" presStyleIdx="0" presStyleCnt="1">
        <dgm:presLayoutVars>
          <dgm:chPref val="3"/>
        </dgm:presLayoutVars>
      </dgm:prSet>
      <dgm:spPr/>
    </dgm:pt>
    <dgm:pt modelId="{5B9CB7DD-C5C5-466A-8910-AE480015DCD4}" type="pres">
      <dgm:prSet presAssocID="{F9BB998F-AED4-4337-8709-683D0BB6F414}" presName="parTransTwo" presStyleCnt="0"/>
      <dgm:spPr/>
    </dgm:pt>
    <dgm:pt modelId="{F3DD680C-CE1B-476B-8726-16A00AB860E8}" type="pres">
      <dgm:prSet presAssocID="{F9BB998F-AED4-4337-8709-683D0BB6F414}" presName="horzTwo" presStyleCnt="0"/>
      <dgm:spPr/>
    </dgm:pt>
    <dgm:pt modelId="{1D94773E-ADC3-47DD-80A7-8944B25895C4}" type="pres">
      <dgm:prSet presAssocID="{7327C4C7-E36A-4036-A9EC-545DCB71E6A4}" presName="vertThree" presStyleCnt="0"/>
      <dgm:spPr/>
    </dgm:pt>
    <dgm:pt modelId="{5E0AC3AF-2633-4E6B-8C4E-0235A3470E49}" type="pres">
      <dgm:prSet presAssocID="{7327C4C7-E36A-4036-A9EC-545DCB71E6A4}" presName="txThree" presStyleLbl="node3" presStyleIdx="0" presStyleCnt="4">
        <dgm:presLayoutVars>
          <dgm:chPref val="3"/>
        </dgm:presLayoutVars>
      </dgm:prSet>
      <dgm:spPr/>
    </dgm:pt>
    <dgm:pt modelId="{DB5FB443-873B-4E2F-9CFC-F40BA7CE1753}" type="pres">
      <dgm:prSet presAssocID="{7327C4C7-E36A-4036-A9EC-545DCB71E6A4}" presName="horzThree" presStyleCnt="0"/>
      <dgm:spPr/>
    </dgm:pt>
    <dgm:pt modelId="{822FC522-3B8C-47F6-BC1A-1C834A0551BF}" type="pres">
      <dgm:prSet presAssocID="{675AE584-D716-46C2-B8AF-83F4BA2D7E73}" presName="sibSpaceThree" presStyleCnt="0"/>
      <dgm:spPr/>
    </dgm:pt>
    <dgm:pt modelId="{559B7E50-CBE2-4A07-B7E6-28455CA36B46}" type="pres">
      <dgm:prSet presAssocID="{E30F03C7-F348-4DD4-AB76-8FED77599BAA}" presName="vertThree" presStyleCnt="0"/>
      <dgm:spPr/>
    </dgm:pt>
    <dgm:pt modelId="{9BBD890C-2C6C-4BE2-A5EA-323CC6EA3568}" type="pres">
      <dgm:prSet presAssocID="{E30F03C7-F348-4DD4-AB76-8FED77599BAA}" presName="txThree" presStyleLbl="node3" presStyleIdx="1" presStyleCnt="4">
        <dgm:presLayoutVars>
          <dgm:chPref val="3"/>
        </dgm:presLayoutVars>
      </dgm:prSet>
      <dgm:spPr/>
    </dgm:pt>
    <dgm:pt modelId="{765E3BF9-0112-4DB5-B1EB-2B21E0B21690}" type="pres">
      <dgm:prSet presAssocID="{E30F03C7-F348-4DD4-AB76-8FED77599BAA}" presName="horzThree" presStyleCnt="0"/>
      <dgm:spPr/>
    </dgm:pt>
    <dgm:pt modelId="{06904EEC-8AFD-4114-933F-1EB6AF4BBD56}" type="pres">
      <dgm:prSet presAssocID="{4AE957C4-DB67-4193-B396-B2D97EA1AFF4}" presName="sibSpaceThree" presStyleCnt="0"/>
      <dgm:spPr/>
    </dgm:pt>
    <dgm:pt modelId="{1FE74A25-7070-4013-A272-45EDA367F087}" type="pres">
      <dgm:prSet presAssocID="{648E707E-EA81-47E5-AE33-B7F4216C9E11}" presName="vertThree" presStyleCnt="0"/>
      <dgm:spPr/>
    </dgm:pt>
    <dgm:pt modelId="{6F965F1F-5847-400D-91E9-FD4559FF9A8F}" type="pres">
      <dgm:prSet presAssocID="{648E707E-EA81-47E5-AE33-B7F4216C9E11}" presName="txThree" presStyleLbl="node3" presStyleIdx="2" presStyleCnt="4">
        <dgm:presLayoutVars>
          <dgm:chPref val="3"/>
        </dgm:presLayoutVars>
      </dgm:prSet>
      <dgm:spPr/>
    </dgm:pt>
    <dgm:pt modelId="{6E035E9A-00E5-4D15-915A-4876BCE38CAB}" type="pres">
      <dgm:prSet presAssocID="{648E707E-EA81-47E5-AE33-B7F4216C9E11}" presName="horzThree" presStyleCnt="0"/>
      <dgm:spPr/>
    </dgm:pt>
    <dgm:pt modelId="{5BAF3805-CB63-46BA-BF69-677305BA5008}" type="pres">
      <dgm:prSet presAssocID="{C1C4DE70-66E3-42C1-87B3-D64925F73A86}" presName="sibSpaceThree" presStyleCnt="0"/>
      <dgm:spPr/>
    </dgm:pt>
    <dgm:pt modelId="{55EF2475-1E65-412B-9CCF-B3AAD70257A5}" type="pres">
      <dgm:prSet presAssocID="{16767732-6FD2-47C5-A7D4-CABA6AD42586}" presName="vertThree" presStyleCnt="0"/>
      <dgm:spPr/>
    </dgm:pt>
    <dgm:pt modelId="{F24306E7-6963-4BEE-9BFB-F1485AF5E64A}" type="pres">
      <dgm:prSet presAssocID="{16767732-6FD2-47C5-A7D4-CABA6AD42586}" presName="txThree" presStyleLbl="node3" presStyleIdx="3" presStyleCnt="4">
        <dgm:presLayoutVars>
          <dgm:chPref val="3"/>
        </dgm:presLayoutVars>
      </dgm:prSet>
      <dgm:spPr/>
    </dgm:pt>
    <dgm:pt modelId="{38444CE2-692C-4D85-819F-630BF98B45C2}" type="pres">
      <dgm:prSet presAssocID="{16767732-6FD2-47C5-A7D4-CABA6AD42586}" presName="horzThree" presStyleCnt="0"/>
      <dgm:spPr/>
    </dgm:pt>
  </dgm:ptLst>
  <dgm:cxnLst>
    <dgm:cxn modelId="{42FC4B17-345A-44D9-B6E7-BCF7CF7C8EAE}" srcId="{F9BB998F-AED4-4337-8709-683D0BB6F414}" destId="{648E707E-EA81-47E5-AE33-B7F4216C9E11}" srcOrd="2" destOrd="0" parTransId="{14E686BA-A251-4790-8E86-83E16FAFC1E5}" sibTransId="{C1C4DE70-66E3-42C1-87B3-D64925F73A86}"/>
    <dgm:cxn modelId="{A126E72F-D6FE-4355-B90B-20D23BBA7249}" srcId="{540D580A-A169-4931-BCD2-AB52B84AC4A2}" destId="{F9BB998F-AED4-4337-8709-683D0BB6F414}" srcOrd="0" destOrd="0" parTransId="{3AC078B7-FDAC-47A1-B5F6-BAFD210079B7}" sibTransId="{30F9C38C-FCB5-43DB-A6E2-04E8A5EC2264}"/>
    <dgm:cxn modelId="{5E51F22F-35B1-4AEE-8FFB-C4FC13A65F15}" type="presOf" srcId="{16767732-6FD2-47C5-A7D4-CABA6AD42586}" destId="{F24306E7-6963-4BEE-9BFB-F1485AF5E64A}" srcOrd="0" destOrd="0" presId="urn:microsoft.com/office/officeart/2005/8/layout/hierarchy4"/>
    <dgm:cxn modelId="{1A61EE30-EA0B-4728-8967-9F0C90C2383F}" type="presOf" srcId="{F9BB998F-AED4-4337-8709-683D0BB6F414}" destId="{F91742B9-827C-47F4-8BD5-C566541ED035}" srcOrd="0" destOrd="0" presId="urn:microsoft.com/office/officeart/2005/8/layout/hierarchy4"/>
    <dgm:cxn modelId="{915A6639-E9D2-49F7-B889-53D688D0B9CD}" srcId="{F9BB998F-AED4-4337-8709-683D0BB6F414}" destId="{7327C4C7-E36A-4036-A9EC-545DCB71E6A4}" srcOrd="0" destOrd="0" parTransId="{FC772676-5B77-4A7E-A10A-D228C23B0431}" sibTransId="{675AE584-D716-46C2-B8AF-83F4BA2D7E73}"/>
    <dgm:cxn modelId="{91C4703B-FF93-4303-9056-B4F8C1123564}" type="presOf" srcId="{648E707E-EA81-47E5-AE33-B7F4216C9E11}" destId="{6F965F1F-5847-400D-91E9-FD4559FF9A8F}" srcOrd="0" destOrd="0" presId="urn:microsoft.com/office/officeart/2005/8/layout/hierarchy4"/>
    <dgm:cxn modelId="{47B3C98C-9542-476C-90F7-34AF52ED9719}" srcId="{F9BB998F-AED4-4337-8709-683D0BB6F414}" destId="{E30F03C7-F348-4DD4-AB76-8FED77599BAA}" srcOrd="1" destOrd="0" parTransId="{5CFC9693-2F8C-45BD-9BD3-A54486B1E800}" sibTransId="{4AE957C4-DB67-4193-B396-B2D97EA1AFF4}"/>
    <dgm:cxn modelId="{440C0198-051D-4B75-8359-D432E1E06EDC}" srcId="{20A801CB-6A71-45BC-806F-3680D9EE8F60}" destId="{540D580A-A169-4931-BCD2-AB52B84AC4A2}" srcOrd="0" destOrd="0" parTransId="{47878D52-CAF4-4038-B00B-7F4F8BC3FC4F}" sibTransId="{E6A326DF-6667-4FFD-8A96-55DB59F38D18}"/>
    <dgm:cxn modelId="{E75A76A6-921D-49AE-B303-98240197B49C}" srcId="{F9BB998F-AED4-4337-8709-683D0BB6F414}" destId="{16767732-6FD2-47C5-A7D4-CABA6AD42586}" srcOrd="3" destOrd="0" parTransId="{6A404C1A-07E9-41F2-9DEF-1123ED528612}" sibTransId="{BF3FC844-7E6A-443F-92E5-764A4A0C1AA3}"/>
    <dgm:cxn modelId="{523D00C1-EAD9-4EF7-B39F-75BEE35077A0}" type="presOf" srcId="{E30F03C7-F348-4DD4-AB76-8FED77599BAA}" destId="{9BBD890C-2C6C-4BE2-A5EA-323CC6EA3568}" srcOrd="0" destOrd="0" presId="urn:microsoft.com/office/officeart/2005/8/layout/hierarchy4"/>
    <dgm:cxn modelId="{210755D3-556E-4203-B51E-2C51BCBC4528}" type="presOf" srcId="{20A801CB-6A71-45BC-806F-3680D9EE8F60}" destId="{7B65E7F1-9C2D-4A25-B8C3-E2E3D2595FD6}" srcOrd="0" destOrd="0" presId="urn:microsoft.com/office/officeart/2005/8/layout/hierarchy4"/>
    <dgm:cxn modelId="{1E34A1F2-6925-4E53-BDD7-347ABFD0285E}" type="presOf" srcId="{7327C4C7-E36A-4036-A9EC-545DCB71E6A4}" destId="{5E0AC3AF-2633-4E6B-8C4E-0235A3470E49}" srcOrd="0" destOrd="0" presId="urn:microsoft.com/office/officeart/2005/8/layout/hierarchy4"/>
    <dgm:cxn modelId="{00A5F2F6-175E-4D51-B7B5-513EA952F092}" type="presOf" srcId="{540D580A-A169-4931-BCD2-AB52B84AC4A2}" destId="{5122C0B1-C957-4821-9136-7AE2825B305C}" srcOrd="0" destOrd="0" presId="urn:microsoft.com/office/officeart/2005/8/layout/hierarchy4"/>
    <dgm:cxn modelId="{07CFADC4-4A6D-46F0-8BE1-D88CF8D037D4}" type="presParOf" srcId="{7B65E7F1-9C2D-4A25-B8C3-E2E3D2595FD6}" destId="{3DEB7C0F-4301-41D6-A210-3447EFC35A59}" srcOrd="0" destOrd="0" presId="urn:microsoft.com/office/officeart/2005/8/layout/hierarchy4"/>
    <dgm:cxn modelId="{73882FEC-FF94-4AE9-A812-864E5A7269A1}" type="presParOf" srcId="{3DEB7C0F-4301-41D6-A210-3447EFC35A59}" destId="{5122C0B1-C957-4821-9136-7AE2825B305C}" srcOrd="0" destOrd="0" presId="urn:microsoft.com/office/officeart/2005/8/layout/hierarchy4"/>
    <dgm:cxn modelId="{F77A660E-9048-4364-95FF-0F828E6461B4}" type="presParOf" srcId="{3DEB7C0F-4301-41D6-A210-3447EFC35A59}" destId="{C905D545-CA69-4C9A-8FC6-828F669BDD77}" srcOrd="1" destOrd="0" presId="urn:microsoft.com/office/officeart/2005/8/layout/hierarchy4"/>
    <dgm:cxn modelId="{3C1F47C3-5F2D-42C4-BB20-C236F3289849}" type="presParOf" srcId="{3DEB7C0F-4301-41D6-A210-3447EFC35A59}" destId="{404575AE-364A-4194-8619-6DFF5EBF643C}" srcOrd="2" destOrd="0" presId="urn:microsoft.com/office/officeart/2005/8/layout/hierarchy4"/>
    <dgm:cxn modelId="{9B45B146-CE2C-49C9-89AA-657C6497EB09}" type="presParOf" srcId="{404575AE-364A-4194-8619-6DFF5EBF643C}" destId="{21EDF5AF-6BE0-4F14-9CE5-F40884A21957}" srcOrd="0" destOrd="0" presId="urn:microsoft.com/office/officeart/2005/8/layout/hierarchy4"/>
    <dgm:cxn modelId="{D620E5E1-1592-4B8C-AB40-92858BD4DAA9}" type="presParOf" srcId="{21EDF5AF-6BE0-4F14-9CE5-F40884A21957}" destId="{F91742B9-827C-47F4-8BD5-C566541ED035}" srcOrd="0" destOrd="0" presId="urn:microsoft.com/office/officeart/2005/8/layout/hierarchy4"/>
    <dgm:cxn modelId="{19D51310-FEAB-42A1-98A7-9C5F4BC366C0}" type="presParOf" srcId="{21EDF5AF-6BE0-4F14-9CE5-F40884A21957}" destId="{5B9CB7DD-C5C5-466A-8910-AE480015DCD4}" srcOrd="1" destOrd="0" presId="urn:microsoft.com/office/officeart/2005/8/layout/hierarchy4"/>
    <dgm:cxn modelId="{73C6A6F5-27BF-4312-A268-134C9ED51145}" type="presParOf" srcId="{21EDF5AF-6BE0-4F14-9CE5-F40884A21957}" destId="{F3DD680C-CE1B-476B-8726-16A00AB860E8}" srcOrd="2" destOrd="0" presId="urn:microsoft.com/office/officeart/2005/8/layout/hierarchy4"/>
    <dgm:cxn modelId="{AABA5979-9A42-4C82-A8AF-DF929010E308}" type="presParOf" srcId="{F3DD680C-CE1B-476B-8726-16A00AB860E8}" destId="{1D94773E-ADC3-47DD-80A7-8944B25895C4}" srcOrd="0" destOrd="0" presId="urn:microsoft.com/office/officeart/2005/8/layout/hierarchy4"/>
    <dgm:cxn modelId="{9D1228F1-CCF3-4730-9BF7-2F6D759F2B4E}" type="presParOf" srcId="{1D94773E-ADC3-47DD-80A7-8944B25895C4}" destId="{5E0AC3AF-2633-4E6B-8C4E-0235A3470E49}" srcOrd="0" destOrd="0" presId="urn:microsoft.com/office/officeart/2005/8/layout/hierarchy4"/>
    <dgm:cxn modelId="{0D362531-11DF-4C76-B4B3-B1F12CBE721A}" type="presParOf" srcId="{1D94773E-ADC3-47DD-80A7-8944B25895C4}" destId="{DB5FB443-873B-4E2F-9CFC-F40BA7CE1753}" srcOrd="1" destOrd="0" presId="urn:microsoft.com/office/officeart/2005/8/layout/hierarchy4"/>
    <dgm:cxn modelId="{DDBC513F-547E-4BD9-8812-707062FCD8F4}" type="presParOf" srcId="{F3DD680C-CE1B-476B-8726-16A00AB860E8}" destId="{822FC522-3B8C-47F6-BC1A-1C834A0551BF}" srcOrd="1" destOrd="0" presId="urn:microsoft.com/office/officeart/2005/8/layout/hierarchy4"/>
    <dgm:cxn modelId="{89C13962-2B9D-4F06-8A30-B39FFEFED4CC}" type="presParOf" srcId="{F3DD680C-CE1B-476B-8726-16A00AB860E8}" destId="{559B7E50-CBE2-4A07-B7E6-28455CA36B46}" srcOrd="2" destOrd="0" presId="urn:microsoft.com/office/officeart/2005/8/layout/hierarchy4"/>
    <dgm:cxn modelId="{5B2C4E5B-C617-44C0-B8FF-B1653F7D7EDB}" type="presParOf" srcId="{559B7E50-CBE2-4A07-B7E6-28455CA36B46}" destId="{9BBD890C-2C6C-4BE2-A5EA-323CC6EA3568}" srcOrd="0" destOrd="0" presId="urn:microsoft.com/office/officeart/2005/8/layout/hierarchy4"/>
    <dgm:cxn modelId="{26AA017B-B470-4685-B54C-BB2A76ED9571}" type="presParOf" srcId="{559B7E50-CBE2-4A07-B7E6-28455CA36B46}" destId="{765E3BF9-0112-4DB5-B1EB-2B21E0B21690}" srcOrd="1" destOrd="0" presId="urn:microsoft.com/office/officeart/2005/8/layout/hierarchy4"/>
    <dgm:cxn modelId="{DF1A1EE2-7485-4A04-82C2-77563BF5ABB9}" type="presParOf" srcId="{F3DD680C-CE1B-476B-8726-16A00AB860E8}" destId="{06904EEC-8AFD-4114-933F-1EB6AF4BBD56}" srcOrd="3" destOrd="0" presId="urn:microsoft.com/office/officeart/2005/8/layout/hierarchy4"/>
    <dgm:cxn modelId="{4E7779E4-5E33-4F37-AA69-A2ED0C297DF1}" type="presParOf" srcId="{F3DD680C-CE1B-476B-8726-16A00AB860E8}" destId="{1FE74A25-7070-4013-A272-45EDA367F087}" srcOrd="4" destOrd="0" presId="urn:microsoft.com/office/officeart/2005/8/layout/hierarchy4"/>
    <dgm:cxn modelId="{3F11C929-01F0-428E-88E6-AA2344445D5F}" type="presParOf" srcId="{1FE74A25-7070-4013-A272-45EDA367F087}" destId="{6F965F1F-5847-400D-91E9-FD4559FF9A8F}" srcOrd="0" destOrd="0" presId="urn:microsoft.com/office/officeart/2005/8/layout/hierarchy4"/>
    <dgm:cxn modelId="{B8BB4E44-91A8-4434-BC4F-4E71D94DA88F}" type="presParOf" srcId="{1FE74A25-7070-4013-A272-45EDA367F087}" destId="{6E035E9A-00E5-4D15-915A-4876BCE38CAB}" srcOrd="1" destOrd="0" presId="urn:microsoft.com/office/officeart/2005/8/layout/hierarchy4"/>
    <dgm:cxn modelId="{3EC1609C-B80A-4ACA-BA0B-F38FD4BA3662}" type="presParOf" srcId="{F3DD680C-CE1B-476B-8726-16A00AB860E8}" destId="{5BAF3805-CB63-46BA-BF69-677305BA5008}" srcOrd="5" destOrd="0" presId="urn:microsoft.com/office/officeart/2005/8/layout/hierarchy4"/>
    <dgm:cxn modelId="{60771644-4E23-4F90-A10D-9996EE3ED47A}" type="presParOf" srcId="{F3DD680C-CE1B-476B-8726-16A00AB860E8}" destId="{55EF2475-1E65-412B-9CCF-B3AAD70257A5}" srcOrd="6" destOrd="0" presId="urn:microsoft.com/office/officeart/2005/8/layout/hierarchy4"/>
    <dgm:cxn modelId="{F8471AF3-5420-4F6F-98A5-605D6372DEB4}" type="presParOf" srcId="{55EF2475-1E65-412B-9CCF-B3AAD70257A5}" destId="{F24306E7-6963-4BEE-9BFB-F1485AF5E64A}" srcOrd="0" destOrd="0" presId="urn:microsoft.com/office/officeart/2005/8/layout/hierarchy4"/>
    <dgm:cxn modelId="{3A922A28-B391-4C7B-AB9A-51EFE9019A24}" type="presParOf" srcId="{55EF2475-1E65-412B-9CCF-B3AAD70257A5}" destId="{38444CE2-692C-4D85-819F-630BF98B45C2}"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1924325-41AF-4E95-AC06-CC1147F47557}" type="doc">
      <dgm:prSet loTypeId="urn:microsoft.com/office/officeart/2008/layout/VerticalCircleList" loCatId="list" qsTypeId="urn:microsoft.com/office/officeart/2005/8/quickstyle/simple2" qsCatId="simple" csTypeId="urn:microsoft.com/office/officeart/2005/8/colors/colorful2" csCatId="colorful" phldr="1"/>
      <dgm:spPr/>
      <dgm:t>
        <a:bodyPr/>
        <a:lstStyle/>
        <a:p>
          <a:endParaRPr lang="en-US"/>
        </a:p>
      </dgm:t>
    </dgm:pt>
    <dgm:pt modelId="{C24EB6BE-3DB1-4734-928E-B3C028444018}">
      <dgm:prSet phldrT="[Text]" custT="1"/>
      <dgm:spPr/>
      <dgm:t>
        <a:bodyPr/>
        <a:lstStyle/>
        <a:p>
          <a:r>
            <a:rPr lang="en-US" sz="4800" dirty="0">
              <a:solidFill>
                <a:schemeClr val="tx1"/>
              </a:solidFill>
              <a:latin typeface="Lato" panose="020F0502020204030203"/>
            </a:rPr>
            <a:t>Chcworkforce.org</a:t>
          </a:r>
        </a:p>
      </dgm:t>
    </dgm:pt>
    <dgm:pt modelId="{A88E1A1D-3D7F-4418-9D71-78244DBC6D14}" type="parTrans" cxnId="{BF7310F8-FCC8-45D2-B5C4-7307ACD6AFD8}">
      <dgm:prSet/>
      <dgm:spPr/>
      <dgm:t>
        <a:bodyPr/>
        <a:lstStyle/>
        <a:p>
          <a:endParaRPr lang="en-US" sz="4800">
            <a:solidFill>
              <a:schemeClr val="tx1"/>
            </a:solidFill>
            <a:latin typeface="Lato" panose="020F0502020204030203"/>
          </a:endParaRPr>
        </a:p>
      </dgm:t>
    </dgm:pt>
    <dgm:pt modelId="{B17CC41A-53ED-491E-95CA-652B98F4E7E1}" type="sibTrans" cxnId="{BF7310F8-FCC8-45D2-B5C4-7307ACD6AFD8}">
      <dgm:prSet/>
      <dgm:spPr/>
      <dgm:t>
        <a:bodyPr/>
        <a:lstStyle/>
        <a:p>
          <a:endParaRPr lang="en-US" sz="4800">
            <a:solidFill>
              <a:schemeClr val="tx1"/>
            </a:solidFill>
            <a:latin typeface="Lato" panose="020F0502020204030203"/>
          </a:endParaRPr>
        </a:p>
      </dgm:t>
    </dgm:pt>
    <dgm:pt modelId="{05CFC2C8-E0C2-439E-BBB2-337F31AA7FE2}">
      <dgm:prSet phldrT="[Text]" custT="1"/>
      <dgm:spPr/>
      <dgm:t>
        <a:bodyPr/>
        <a:lstStyle/>
        <a:p>
          <a:r>
            <a:rPr lang="en-US" sz="4800" dirty="0">
              <a:solidFill>
                <a:schemeClr val="tx1"/>
              </a:solidFill>
              <a:latin typeface="Lato" panose="020F0502020204030203"/>
            </a:rPr>
            <a:t>844-ACU-HIRE</a:t>
          </a:r>
        </a:p>
      </dgm:t>
    </dgm:pt>
    <dgm:pt modelId="{F16612A6-A100-427D-800C-6A3B3C3D2B42}" type="parTrans" cxnId="{B5C186DC-AE18-4169-AB58-0C97C8038835}">
      <dgm:prSet/>
      <dgm:spPr/>
      <dgm:t>
        <a:bodyPr/>
        <a:lstStyle/>
        <a:p>
          <a:endParaRPr lang="en-US" sz="4800">
            <a:solidFill>
              <a:schemeClr val="tx1"/>
            </a:solidFill>
            <a:latin typeface="Lato" panose="020F0502020204030203"/>
          </a:endParaRPr>
        </a:p>
      </dgm:t>
    </dgm:pt>
    <dgm:pt modelId="{7153FE22-F276-4893-8A4B-9542C070658A}" type="sibTrans" cxnId="{B5C186DC-AE18-4169-AB58-0C97C8038835}">
      <dgm:prSet/>
      <dgm:spPr/>
      <dgm:t>
        <a:bodyPr/>
        <a:lstStyle/>
        <a:p>
          <a:endParaRPr lang="en-US" sz="4800">
            <a:solidFill>
              <a:schemeClr val="tx1"/>
            </a:solidFill>
            <a:latin typeface="Lato" panose="020F0502020204030203"/>
          </a:endParaRPr>
        </a:p>
      </dgm:t>
    </dgm:pt>
    <dgm:pt modelId="{2984BE9A-91F4-4191-90CD-B8B4FF17064B}">
      <dgm:prSet phldrT="[Text]" custT="1"/>
      <dgm:spPr/>
      <dgm:t>
        <a:bodyPr/>
        <a:lstStyle/>
        <a:p>
          <a:r>
            <a:rPr lang="en-US" sz="4800" dirty="0">
              <a:solidFill>
                <a:schemeClr val="tx1"/>
              </a:solidFill>
              <a:latin typeface="Lato" panose="020F0502020204030203"/>
            </a:rPr>
            <a:t>info@chcworkforce.org</a:t>
          </a:r>
        </a:p>
      </dgm:t>
    </dgm:pt>
    <dgm:pt modelId="{8D4291F6-AA04-4AFD-BF5B-FAE13F6CBC68}" type="parTrans" cxnId="{58EF391F-00A0-44FB-AE61-7318E5C017CD}">
      <dgm:prSet/>
      <dgm:spPr/>
      <dgm:t>
        <a:bodyPr/>
        <a:lstStyle/>
        <a:p>
          <a:endParaRPr lang="en-US" sz="4800">
            <a:solidFill>
              <a:schemeClr val="tx1"/>
            </a:solidFill>
            <a:latin typeface="Lato" panose="020F0502020204030203"/>
          </a:endParaRPr>
        </a:p>
      </dgm:t>
    </dgm:pt>
    <dgm:pt modelId="{11C4F88C-28D6-46C1-9D9C-F98265625175}" type="sibTrans" cxnId="{58EF391F-00A0-44FB-AE61-7318E5C017CD}">
      <dgm:prSet/>
      <dgm:spPr/>
      <dgm:t>
        <a:bodyPr/>
        <a:lstStyle/>
        <a:p>
          <a:endParaRPr lang="en-US" sz="4800">
            <a:solidFill>
              <a:schemeClr val="tx1"/>
            </a:solidFill>
            <a:latin typeface="Lato" panose="020F0502020204030203"/>
          </a:endParaRPr>
        </a:p>
      </dgm:t>
    </dgm:pt>
    <dgm:pt modelId="{00FCDCFF-32DC-4B77-AB73-65A90688F924}" type="pres">
      <dgm:prSet presAssocID="{51924325-41AF-4E95-AC06-CC1147F47557}" presName="Name0" presStyleCnt="0">
        <dgm:presLayoutVars>
          <dgm:dir/>
        </dgm:presLayoutVars>
      </dgm:prSet>
      <dgm:spPr/>
    </dgm:pt>
    <dgm:pt modelId="{790EC1B6-F92A-4F13-B59E-5718EBDC332C}" type="pres">
      <dgm:prSet presAssocID="{C24EB6BE-3DB1-4734-928E-B3C028444018}" presName="noChildren" presStyleCnt="0"/>
      <dgm:spPr/>
    </dgm:pt>
    <dgm:pt modelId="{66C29DC7-D34A-4C1B-BED5-B6CA0DF79363}" type="pres">
      <dgm:prSet presAssocID="{C24EB6BE-3DB1-4734-928E-B3C028444018}" presName="gap" presStyleCnt="0"/>
      <dgm:spPr/>
    </dgm:pt>
    <dgm:pt modelId="{7C2764B1-A088-4A91-91DD-A4199E8C8D84}" type="pres">
      <dgm:prSet presAssocID="{C24EB6BE-3DB1-4734-928E-B3C028444018}" presName="medCircle2" presStyleLbl="vennNode1" presStyleIdx="0" presStyleCnt="3"/>
      <dgm:spPr/>
    </dgm:pt>
    <dgm:pt modelId="{2BDA4033-86E3-4275-A826-9598BC5867E6}" type="pres">
      <dgm:prSet presAssocID="{C24EB6BE-3DB1-4734-928E-B3C028444018}" presName="txLvlOnly1" presStyleLbl="revTx" presStyleIdx="0" presStyleCnt="3"/>
      <dgm:spPr/>
    </dgm:pt>
    <dgm:pt modelId="{35B975E6-19CE-4F60-BCCA-B3AAF0A16DA0}" type="pres">
      <dgm:prSet presAssocID="{2984BE9A-91F4-4191-90CD-B8B4FF17064B}" presName="noChildren" presStyleCnt="0"/>
      <dgm:spPr/>
    </dgm:pt>
    <dgm:pt modelId="{31BC2177-CB67-474C-8DA0-D9214F059CD5}" type="pres">
      <dgm:prSet presAssocID="{2984BE9A-91F4-4191-90CD-B8B4FF17064B}" presName="gap" presStyleCnt="0"/>
      <dgm:spPr/>
    </dgm:pt>
    <dgm:pt modelId="{E72D2607-1625-4448-8F4F-17600A4DCF44}" type="pres">
      <dgm:prSet presAssocID="{2984BE9A-91F4-4191-90CD-B8B4FF17064B}" presName="medCircle2" presStyleLbl="vennNode1" presStyleIdx="1" presStyleCnt="3"/>
      <dgm:spPr/>
    </dgm:pt>
    <dgm:pt modelId="{1126C659-3E75-4F5F-A18D-6D2CB3C4D6FE}" type="pres">
      <dgm:prSet presAssocID="{2984BE9A-91F4-4191-90CD-B8B4FF17064B}" presName="txLvlOnly1" presStyleLbl="revTx" presStyleIdx="1" presStyleCnt="3"/>
      <dgm:spPr/>
    </dgm:pt>
    <dgm:pt modelId="{A233BBE9-7B63-4FA3-A974-EBF2679124C4}" type="pres">
      <dgm:prSet presAssocID="{05CFC2C8-E0C2-439E-BBB2-337F31AA7FE2}" presName="noChildren" presStyleCnt="0"/>
      <dgm:spPr/>
    </dgm:pt>
    <dgm:pt modelId="{41559FC4-45B6-49FB-AA04-3287188B2AAB}" type="pres">
      <dgm:prSet presAssocID="{05CFC2C8-E0C2-439E-BBB2-337F31AA7FE2}" presName="gap" presStyleCnt="0"/>
      <dgm:spPr/>
    </dgm:pt>
    <dgm:pt modelId="{A79A8D18-67FE-4015-AA33-95968B75620C}" type="pres">
      <dgm:prSet presAssocID="{05CFC2C8-E0C2-439E-BBB2-337F31AA7FE2}" presName="medCircle2" presStyleLbl="vennNode1" presStyleIdx="2" presStyleCnt="3"/>
      <dgm:spPr/>
    </dgm:pt>
    <dgm:pt modelId="{69C7FF4C-41A8-411C-9D14-772424F4E889}" type="pres">
      <dgm:prSet presAssocID="{05CFC2C8-E0C2-439E-BBB2-337F31AA7FE2}" presName="txLvlOnly1" presStyleLbl="revTx" presStyleIdx="2" presStyleCnt="3"/>
      <dgm:spPr/>
    </dgm:pt>
  </dgm:ptLst>
  <dgm:cxnLst>
    <dgm:cxn modelId="{58EF391F-00A0-44FB-AE61-7318E5C017CD}" srcId="{51924325-41AF-4E95-AC06-CC1147F47557}" destId="{2984BE9A-91F4-4191-90CD-B8B4FF17064B}" srcOrd="1" destOrd="0" parTransId="{8D4291F6-AA04-4AFD-BF5B-FAE13F6CBC68}" sibTransId="{11C4F88C-28D6-46C1-9D9C-F98265625175}"/>
    <dgm:cxn modelId="{3980FF26-89B3-4F2C-A9F4-67259CCFF0E1}" type="presOf" srcId="{05CFC2C8-E0C2-439E-BBB2-337F31AA7FE2}" destId="{69C7FF4C-41A8-411C-9D14-772424F4E889}" srcOrd="0" destOrd="0" presId="urn:microsoft.com/office/officeart/2008/layout/VerticalCircleList"/>
    <dgm:cxn modelId="{E4049C48-FD31-411A-8AA7-74DAA736D65A}" type="presOf" srcId="{2984BE9A-91F4-4191-90CD-B8B4FF17064B}" destId="{1126C659-3E75-4F5F-A18D-6D2CB3C4D6FE}" srcOrd="0" destOrd="0" presId="urn:microsoft.com/office/officeart/2008/layout/VerticalCircleList"/>
    <dgm:cxn modelId="{3DEF498D-6944-476C-BE28-491209975768}" type="presOf" srcId="{C24EB6BE-3DB1-4734-928E-B3C028444018}" destId="{2BDA4033-86E3-4275-A826-9598BC5867E6}" srcOrd="0" destOrd="0" presId="urn:microsoft.com/office/officeart/2008/layout/VerticalCircleList"/>
    <dgm:cxn modelId="{B5C186DC-AE18-4169-AB58-0C97C8038835}" srcId="{51924325-41AF-4E95-AC06-CC1147F47557}" destId="{05CFC2C8-E0C2-439E-BBB2-337F31AA7FE2}" srcOrd="2" destOrd="0" parTransId="{F16612A6-A100-427D-800C-6A3B3C3D2B42}" sibTransId="{7153FE22-F276-4893-8A4B-9542C070658A}"/>
    <dgm:cxn modelId="{757F14E2-C97B-4381-B041-29D01F1AC0A5}" type="presOf" srcId="{51924325-41AF-4E95-AC06-CC1147F47557}" destId="{00FCDCFF-32DC-4B77-AB73-65A90688F924}" srcOrd="0" destOrd="0" presId="urn:microsoft.com/office/officeart/2008/layout/VerticalCircleList"/>
    <dgm:cxn modelId="{BF7310F8-FCC8-45D2-B5C4-7307ACD6AFD8}" srcId="{51924325-41AF-4E95-AC06-CC1147F47557}" destId="{C24EB6BE-3DB1-4734-928E-B3C028444018}" srcOrd="0" destOrd="0" parTransId="{A88E1A1D-3D7F-4418-9D71-78244DBC6D14}" sibTransId="{B17CC41A-53ED-491E-95CA-652B98F4E7E1}"/>
    <dgm:cxn modelId="{189AE4E5-B34D-4AB7-99C0-3DECE843E368}" type="presParOf" srcId="{00FCDCFF-32DC-4B77-AB73-65A90688F924}" destId="{790EC1B6-F92A-4F13-B59E-5718EBDC332C}" srcOrd="0" destOrd="0" presId="urn:microsoft.com/office/officeart/2008/layout/VerticalCircleList"/>
    <dgm:cxn modelId="{C6194830-6BFE-45F2-ADCC-B823C3DB40E4}" type="presParOf" srcId="{790EC1B6-F92A-4F13-B59E-5718EBDC332C}" destId="{66C29DC7-D34A-4C1B-BED5-B6CA0DF79363}" srcOrd="0" destOrd="0" presId="urn:microsoft.com/office/officeart/2008/layout/VerticalCircleList"/>
    <dgm:cxn modelId="{75BD63C7-19D0-4BD8-A3CA-84CA1AB4A0A9}" type="presParOf" srcId="{790EC1B6-F92A-4F13-B59E-5718EBDC332C}" destId="{7C2764B1-A088-4A91-91DD-A4199E8C8D84}" srcOrd="1" destOrd="0" presId="urn:microsoft.com/office/officeart/2008/layout/VerticalCircleList"/>
    <dgm:cxn modelId="{B4FAB870-0515-4907-B556-24762C9E1653}" type="presParOf" srcId="{790EC1B6-F92A-4F13-B59E-5718EBDC332C}" destId="{2BDA4033-86E3-4275-A826-9598BC5867E6}" srcOrd="2" destOrd="0" presId="urn:microsoft.com/office/officeart/2008/layout/VerticalCircleList"/>
    <dgm:cxn modelId="{BC1C94BB-0DE2-45B2-AFDB-91A60722D397}" type="presParOf" srcId="{00FCDCFF-32DC-4B77-AB73-65A90688F924}" destId="{35B975E6-19CE-4F60-BCCA-B3AAF0A16DA0}" srcOrd="1" destOrd="0" presId="urn:microsoft.com/office/officeart/2008/layout/VerticalCircleList"/>
    <dgm:cxn modelId="{DFACFC95-781E-492F-93A3-D7C57BE88F73}" type="presParOf" srcId="{35B975E6-19CE-4F60-BCCA-B3AAF0A16DA0}" destId="{31BC2177-CB67-474C-8DA0-D9214F059CD5}" srcOrd="0" destOrd="0" presId="urn:microsoft.com/office/officeart/2008/layout/VerticalCircleList"/>
    <dgm:cxn modelId="{FBD2E1F7-50E7-4C74-9157-E324D459F427}" type="presParOf" srcId="{35B975E6-19CE-4F60-BCCA-B3AAF0A16DA0}" destId="{E72D2607-1625-4448-8F4F-17600A4DCF44}" srcOrd="1" destOrd="0" presId="urn:microsoft.com/office/officeart/2008/layout/VerticalCircleList"/>
    <dgm:cxn modelId="{123863D9-D016-4109-8976-ADADE83A9E51}" type="presParOf" srcId="{35B975E6-19CE-4F60-BCCA-B3AAF0A16DA0}" destId="{1126C659-3E75-4F5F-A18D-6D2CB3C4D6FE}" srcOrd="2" destOrd="0" presId="urn:microsoft.com/office/officeart/2008/layout/VerticalCircleList"/>
    <dgm:cxn modelId="{C1263724-202B-427A-8008-9008FD43619F}" type="presParOf" srcId="{00FCDCFF-32DC-4B77-AB73-65A90688F924}" destId="{A233BBE9-7B63-4FA3-A974-EBF2679124C4}" srcOrd="2" destOrd="0" presId="urn:microsoft.com/office/officeart/2008/layout/VerticalCircleList"/>
    <dgm:cxn modelId="{D6D917ED-A793-4D96-A6BD-826C554F1EB8}" type="presParOf" srcId="{A233BBE9-7B63-4FA3-A974-EBF2679124C4}" destId="{41559FC4-45B6-49FB-AA04-3287188B2AAB}" srcOrd="0" destOrd="0" presId="urn:microsoft.com/office/officeart/2008/layout/VerticalCircleList"/>
    <dgm:cxn modelId="{BD33B36D-D76E-498C-BB3F-EB8E5D0D054F}" type="presParOf" srcId="{A233BBE9-7B63-4FA3-A974-EBF2679124C4}" destId="{A79A8D18-67FE-4015-AA33-95968B75620C}" srcOrd="1" destOrd="0" presId="urn:microsoft.com/office/officeart/2008/layout/VerticalCircleList"/>
    <dgm:cxn modelId="{D0EE4969-ECB5-4D3A-A045-3ABFADB5F282}" type="presParOf" srcId="{A233BBE9-7B63-4FA3-A974-EBF2679124C4}" destId="{69C7FF4C-41A8-411C-9D14-772424F4E889}" srcOrd="2" destOrd="0" presId="urn:microsoft.com/office/officeart/2008/layout/Vertical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2C0B1-C957-4821-9136-7AE2825B305C}">
      <dsp:nvSpPr>
        <dsp:cNvPr id="0" name=""/>
        <dsp:cNvSpPr/>
      </dsp:nvSpPr>
      <dsp:spPr>
        <a:xfrm>
          <a:off x="3189" y="2578"/>
          <a:ext cx="8680420" cy="1269801"/>
        </a:xfrm>
        <a:prstGeom prst="roundRect">
          <a:avLst>
            <a:gd name="adj" fmla="val 10000"/>
          </a:avLst>
        </a:prstGeom>
        <a:solidFill>
          <a:srgbClr val="AA3E7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solidFill>
                <a:schemeClr val="bg1"/>
              </a:solidFill>
              <a:latin typeface="Lato" panose="020F0502020204030203"/>
            </a:rPr>
            <a:t>Access to Care &amp; Clinician Support</a:t>
          </a:r>
        </a:p>
      </dsp:txBody>
      <dsp:txXfrm>
        <a:off x="40380" y="39769"/>
        <a:ext cx="8606038" cy="1195419"/>
      </dsp:txXfrm>
    </dsp:sp>
    <dsp:sp modelId="{F91742B9-827C-47F4-8BD5-C566541ED035}">
      <dsp:nvSpPr>
        <dsp:cNvPr id="0" name=""/>
        <dsp:cNvSpPr/>
      </dsp:nvSpPr>
      <dsp:spPr>
        <a:xfrm>
          <a:off x="3189" y="1422499"/>
          <a:ext cx="8680420" cy="1269801"/>
        </a:xfrm>
        <a:prstGeom prst="roundRect">
          <a:avLst>
            <a:gd name="adj" fmla="val 10000"/>
          </a:avLst>
        </a:prstGeom>
        <a:solidFill>
          <a:srgbClr val="00A7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latin typeface="Lato" panose="020F0502020204030203"/>
            </a:rPr>
            <a:t>Recruitment &amp; Retention</a:t>
          </a:r>
        </a:p>
      </dsp:txBody>
      <dsp:txXfrm>
        <a:off x="40380" y="1459690"/>
        <a:ext cx="8606038" cy="1195419"/>
      </dsp:txXfrm>
    </dsp:sp>
    <dsp:sp modelId="{5E0AC3AF-2633-4E6B-8C4E-0235A3470E49}">
      <dsp:nvSpPr>
        <dsp:cNvPr id="0" name=""/>
        <dsp:cNvSpPr/>
      </dsp:nvSpPr>
      <dsp:spPr>
        <a:xfrm>
          <a:off x="3189" y="2842419"/>
          <a:ext cx="2103834" cy="1269801"/>
        </a:xfrm>
        <a:prstGeom prst="roundRect">
          <a:avLst>
            <a:gd name="adj" fmla="val 10000"/>
          </a:avLst>
        </a:prstGeom>
        <a:solidFill>
          <a:srgbClr val="F7931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Lato" panose="020F0502020204030203"/>
            </a:rPr>
            <a:t>National Health Service Corps</a:t>
          </a:r>
        </a:p>
      </dsp:txBody>
      <dsp:txXfrm>
        <a:off x="40380" y="2879610"/>
        <a:ext cx="2029452" cy="1195419"/>
      </dsp:txXfrm>
    </dsp:sp>
    <dsp:sp modelId="{9BBD890C-2C6C-4BE2-A5EA-323CC6EA3568}">
      <dsp:nvSpPr>
        <dsp:cNvPr id="0" name=""/>
        <dsp:cNvSpPr/>
      </dsp:nvSpPr>
      <dsp:spPr>
        <a:xfrm>
          <a:off x="2195385" y="2842419"/>
          <a:ext cx="2103834" cy="1269801"/>
        </a:xfrm>
        <a:prstGeom prst="roundRect">
          <a:avLst>
            <a:gd name="adj" fmla="val 10000"/>
          </a:avLst>
        </a:prstGeom>
        <a:solidFill>
          <a:srgbClr val="F7931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Lato" panose="020F0502020204030203"/>
            </a:rPr>
            <a:t>Resources</a:t>
          </a:r>
        </a:p>
      </dsp:txBody>
      <dsp:txXfrm>
        <a:off x="2232576" y="2879610"/>
        <a:ext cx="2029452" cy="1195419"/>
      </dsp:txXfrm>
    </dsp:sp>
    <dsp:sp modelId="{6F965F1F-5847-400D-91E9-FD4559FF9A8F}">
      <dsp:nvSpPr>
        <dsp:cNvPr id="0" name=""/>
        <dsp:cNvSpPr/>
      </dsp:nvSpPr>
      <dsp:spPr>
        <a:xfrm>
          <a:off x="4387580" y="2842419"/>
          <a:ext cx="2103834" cy="1269801"/>
        </a:xfrm>
        <a:prstGeom prst="roundRect">
          <a:avLst>
            <a:gd name="adj" fmla="val 10000"/>
          </a:avLst>
        </a:prstGeom>
        <a:solidFill>
          <a:srgbClr val="F7931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Lato" panose="020F0502020204030203"/>
            </a:rPr>
            <a:t>Training</a:t>
          </a:r>
        </a:p>
      </dsp:txBody>
      <dsp:txXfrm>
        <a:off x="4424771" y="2879610"/>
        <a:ext cx="2029452" cy="1195419"/>
      </dsp:txXfrm>
    </dsp:sp>
    <dsp:sp modelId="{F24306E7-6963-4BEE-9BFB-F1485AF5E64A}">
      <dsp:nvSpPr>
        <dsp:cNvPr id="0" name=""/>
        <dsp:cNvSpPr/>
      </dsp:nvSpPr>
      <dsp:spPr>
        <a:xfrm>
          <a:off x="6579775" y="2842419"/>
          <a:ext cx="2103834" cy="1269801"/>
        </a:xfrm>
        <a:prstGeom prst="roundRect">
          <a:avLst>
            <a:gd name="adj" fmla="val 10000"/>
          </a:avLst>
        </a:prstGeom>
        <a:solidFill>
          <a:srgbClr val="F7931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latin typeface="Lato" panose="020F0502020204030203"/>
            </a:rPr>
            <a:t>Networking</a:t>
          </a:r>
        </a:p>
      </dsp:txBody>
      <dsp:txXfrm>
        <a:off x="6616966" y="2879610"/>
        <a:ext cx="2029452" cy="11954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764B1-A088-4A91-91DD-A4199E8C8D84}">
      <dsp:nvSpPr>
        <dsp:cNvPr id="0" name=""/>
        <dsp:cNvSpPr/>
      </dsp:nvSpPr>
      <dsp:spPr>
        <a:xfrm>
          <a:off x="341874" y="122373"/>
          <a:ext cx="1303893" cy="1303893"/>
        </a:xfrm>
        <a:prstGeom prst="ellipse">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2BDA4033-86E3-4275-A826-9598BC5867E6}">
      <dsp:nvSpPr>
        <dsp:cNvPr id="0" name=""/>
        <dsp:cNvSpPr/>
      </dsp:nvSpPr>
      <dsp:spPr>
        <a:xfrm>
          <a:off x="993821" y="122373"/>
          <a:ext cx="6956751" cy="1303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0" bIns="60960" numCol="1" spcCol="1270" anchor="ctr" anchorCtr="0">
          <a:noAutofit/>
        </a:bodyPr>
        <a:lstStyle/>
        <a:p>
          <a:pPr marL="0" lvl="0" indent="0" algn="l" defTabSz="2133600">
            <a:lnSpc>
              <a:spcPct val="90000"/>
            </a:lnSpc>
            <a:spcBef>
              <a:spcPct val="0"/>
            </a:spcBef>
            <a:spcAft>
              <a:spcPct val="35000"/>
            </a:spcAft>
            <a:buNone/>
          </a:pPr>
          <a:r>
            <a:rPr lang="en-US" sz="4800" kern="1200" dirty="0">
              <a:solidFill>
                <a:schemeClr val="tx1"/>
              </a:solidFill>
              <a:latin typeface="Lato" panose="020F0502020204030203"/>
            </a:rPr>
            <a:t>Chcworkforce.org</a:t>
          </a:r>
        </a:p>
      </dsp:txBody>
      <dsp:txXfrm>
        <a:off x="993821" y="122373"/>
        <a:ext cx="6956751" cy="1303893"/>
      </dsp:txXfrm>
    </dsp:sp>
    <dsp:sp modelId="{E72D2607-1625-4448-8F4F-17600A4DCF44}">
      <dsp:nvSpPr>
        <dsp:cNvPr id="0" name=""/>
        <dsp:cNvSpPr/>
      </dsp:nvSpPr>
      <dsp:spPr>
        <a:xfrm>
          <a:off x="341874" y="1426267"/>
          <a:ext cx="1303893" cy="1303893"/>
        </a:xfrm>
        <a:prstGeom prst="ellipse">
          <a:avLst/>
        </a:prstGeom>
        <a:solidFill>
          <a:schemeClr val="accent2">
            <a:alpha val="50000"/>
            <a:hueOff val="-2743770"/>
            <a:satOff val="26746"/>
            <a:lumOff val="549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1126C659-3E75-4F5F-A18D-6D2CB3C4D6FE}">
      <dsp:nvSpPr>
        <dsp:cNvPr id="0" name=""/>
        <dsp:cNvSpPr/>
      </dsp:nvSpPr>
      <dsp:spPr>
        <a:xfrm>
          <a:off x="993821" y="1426267"/>
          <a:ext cx="6956751" cy="1303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0" bIns="60960" numCol="1" spcCol="1270" anchor="ctr" anchorCtr="0">
          <a:noAutofit/>
        </a:bodyPr>
        <a:lstStyle/>
        <a:p>
          <a:pPr marL="0" lvl="0" indent="0" algn="l" defTabSz="2133600">
            <a:lnSpc>
              <a:spcPct val="90000"/>
            </a:lnSpc>
            <a:spcBef>
              <a:spcPct val="0"/>
            </a:spcBef>
            <a:spcAft>
              <a:spcPct val="35000"/>
            </a:spcAft>
            <a:buNone/>
          </a:pPr>
          <a:r>
            <a:rPr lang="en-US" sz="4800" kern="1200" dirty="0">
              <a:solidFill>
                <a:schemeClr val="tx1"/>
              </a:solidFill>
              <a:latin typeface="Lato" panose="020F0502020204030203"/>
            </a:rPr>
            <a:t>info@chcworkforce.org</a:t>
          </a:r>
        </a:p>
      </dsp:txBody>
      <dsp:txXfrm>
        <a:off x="993821" y="1426267"/>
        <a:ext cx="6956751" cy="1303893"/>
      </dsp:txXfrm>
    </dsp:sp>
    <dsp:sp modelId="{A79A8D18-67FE-4015-AA33-95968B75620C}">
      <dsp:nvSpPr>
        <dsp:cNvPr id="0" name=""/>
        <dsp:cNvSpPr/>
      </dsp:nvSpPr>
      <dsp:spPr>
        <a:xfrm>
          <a:off x="341874" y="2730160"/>
          <a:ext cx="1303893" cy="1303893"/>
        </a:xfrm>
        <a:prstGeom prst="ellipse">
          <a:avLst/>
        </a:prstGeom>
        <a:solidFill>
          <a:schemeClr val="accent2">
            <a:alpha val="50000"/>
            <a:hueOff val="-5487540"/>
            <a:satOff val="53493"/>
            <a:lumOff val="1098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69C7FF4C-41A8-411C-9D14-772424F4E889}">
      <dsp:nvSpPr>
        <dsp:cNvPr id="0" name=""/>
        <dsp:cNvSpPr/>
      </dsp:nvSpPr>
      <dsp:spPr>
        <a:xfrm>
          <a:off x="993821" y="2730160"/>
          <a:ext cx="6956751" cy="1303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0" bIns="60960" numCol="1" spcCol="1270" anchor="ctr" anchorCtr="0">
          <a:noAutofit/>
        </a:bodyPr>
        <a:lstStyle/>
        <a:p>
          <a:pPr marL="0" lvl="0" indent="0" algn="l" defTabSz="2133600">
            <a:lnSpc>
              <a:spcPct val="90000"/>
            </a:lnSpc>
            <a:spcBef>
              <a:spcPct val="0"/>
            </a:spcBef>
            <a:spcAft>
              <a:spcPct val="35000"/>
            </a:spcAft>
            <a:buNone/>
          </a:pPr>
          <a:r>
            <a:rPr lang="en-US" sz="4800" kern="1200" dirty="0">
              <a:solidFill>
                <a:schemeClr val="tx1"/>
              </a:solidFill>
              <a:latin typeface="Lato" panose="020F0502020204030203"/>
            </a:rPr>
            <a:t>844-ACU-HIRE</a:t>
          </a:r>
        </a:p>
      </dsp:txBody>
      <dsp:txXfrm>
        <a:off x="993821" y="2730160"/>
        <a:ext cx="6956751" cy="13038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5F6FF-2C04-4F05-9179-D9593E833E24}" type="datetimeFigureOut">
              <a:rPr lang="es-419" smtClean="0"/>
              <a:t>9/1/2025</a:t>
            </a:fld>
            <a:endParaRPr lang="es-419"/>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DCA997-0937-446C-BCDB-27487700A544}" type="slidenum">
              <a:rPr lang="es-419" smtClean="0"/>
              <a:t>‹#›</a:t>
            </a:fld>
            <a:endParaRPr lang="es-419"/>
          </a:p>
        </p:txBody>
      </p:sp>
    </p:spTree>
    <p:extLst>
      <p:ext uri="{BB962C8B-B14F-4D97-AF65-F5344CB8AC3E}">
        <p14:creationId xmlns:p14="http://schemas.microsoft.com/office/powerpoint/2010/main" val="214818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85E2BE9F-7EB2-4554-8D42-DF6DB81DEB44}" type="slidenum">
              <a:rPr kumimoji="0" lang="en-US" sz="1800" b="0" i="0" u="none" strike="noStrike" kern="0" cap="none" spc="0" normalizeH="0" baseline="0" noProof="0" smtClean="0">
                <a:ln>
                  <a:noFill/>
                </a:ln>
                <a:solidFill>
                  <a:srgbClr val="000000"/>
                </a:solidFill>
                <a:effectLst/>
                <a:uLnTx/>
                <a:uFillTx/>
                <a:latin typeface="Century Gothic"/>
                <a:sym typeface="Century Gothic"/>
              </a:rPr>
              <a:pPr marL="0" marR="0" lvl="0" indent="0" algn="l" defTabSz="914400" rtl="0" eaLnBrk="1" fontAlgn="auto" latinLnBrk="0" hangingPunct="0">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rgbClr val="000000"/>
              </a:solidFill>
              <a:effectLst/>
              <a:uLnTx/>
              <a:uFillTx/>
              <a:latin typeface="Century Gothic"/>
              <a:sym typeface="Century Gothic"/>
            </a:endParaRPr>
          </a:p>
        </p:txBody>
      </p:sp>
    </p:spTree>
    <p:extLst>
      <p:ext uri="{BB962C8B-B14F-4D97-AF65-F5344CB8AC3E}">
        <p14:creationId xmlns:p14="http://schemas.microsoft.com/office/powerpoint/2010/main" val="2520336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2BE9F-7EB2-4554-8D42-DF6DB81DEB44}"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700304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2BE9F-7EB2-4554-8D42-DF6DB81DEB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662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2BE9F-7EB2-4554-8D42-DF6DB81DEB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a:sym typeface="Century Gothic"/>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a:sym typeface="Century Gothic"/>
            </a:endParaRPr>
          </a:p>
        </p:txBody>
      </p:sp>
    </p:spTree>
    <p:extLst>
      <p:ext uri="{BB962C8B-B14F-4D97-AF65-F5344CB8AC3E}">
        <p14:creationId xmlns:p14="http://schemas.microsoft.com/office/powerpoint/2010/main" val="401848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2BE9F-7EB2-4554-8D42-DF6DB81DEB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a:sym typeface="Century Gothic"/>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a:sym typeface="Century Gothic"/>
            </a:endParaRPr>
          </a:p>
        </p:txBody>
      </p:sp>
    </p:spTree>
    <p:extLst>
      <p:ext uri="{BB962C8B-B14F-4D97-AF65-F5344CB8AC3E}">
        <p14:creationId xmlns:p14="http://schemas.microsoft.com/office/powerpoint/2010/main" val="4186296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2BE9F-7EB2-4554-8D42-DF6DB81DEB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a:sym typeface="Century Gothic"/>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Helvetica"/>
              <a:sym typeface="Century Gothic"/>
            </a:endParaRPr>
          </a:p>
        </p:txBody>
      </p:sp>
    </p:spTree>
    <p:extLst>
      <p:ext uri="{BB962C8B-B14F-4D97-AF65-F5344CB8AC3E}">
        <p14:creationId xmlns:p14="http://schemas.microsoft.com/office/powerpoint/2010/main" val="557483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2BE9F-7EB2-4554-8D42-DF6DB81DEB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584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2BE9F-7EB2-4554-8D42-DF6DB81DEB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a:sym typeface="Century Gothic"/>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Helvetica"/>
              <a:sym typeface="Century Gothic"/>
            </a:endParaRPr>
          </a:p>
        </p:txBody>
      </p:sp>
    </p:spTree>
    <p:extLst>
      <p:ext uri="{BB962C8B-B14F-4D97-AF65-F5344CB8AC3E}">
        <p14:creationId xmlns:p14="http://schemas.microsoft.com/office/powerpoint/2010/main" val="3008833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2BE9F-7EB2-4554-8D42-DF6DB81DEB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a:sym typeface="Century Gothic"/>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a:sym typeface="Century Gothic"/>
            </a:endParaRPr>
          </a:p>
        </p:txBody>
      </p:sp>
    </p:spTree>
    <p:extLst>
      <p:ext uri="{BB962C8B-B14F-4D97-AF65-F5344CB8AC3E}">
        <p14:creationId xmlns:p14="http://schemas.microsoft.com/office/powerpoint/2010/main" val="1807846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2BE9F-7EB2-4554-8D42-DF6DB81DEB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a:sym typeface="Century Gothic"/>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a:sym typeface="Century Gothic"/>
            </a:endParaRPr>
          </a:p>
        </p:txBody>
      </p:sp>
    </p:spTree>
    <p:extLst>
      <p:ext uri="{BB962C8B-B14F-4D97-AF65-F5344CB8AC3E}">
        <p14:creationId xmlns:p14="http://schemas.microsoft.com/office/powerpoint/2010/main" val="1849194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2BE9F-7EB2-4554-8D42-DF6DB81DEB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a:sym typeface="Century Gothic"/>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a:sym typeface="Century Gothic"/>
            </a:endParaRPr>
          </a:p>
        </p:txBody>
      </p:sp>
    </p:spTree>
    <p:extLst>
      <p:ext uri="{BB962C8B-B14F-4D97-AF65-F5344CB8AC3E}">
        <p14:creationId xmlns:p14="http://schemas.microsoft.com/office/powerpoint/2010/main" val="1760447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rPr lang="en-US"/>
              <a:t>Click to edit Master title style</a:t>
            </a:r>
            <a:endParaRPr/>
          </a:p>
        </p:txBody>
      </p:sp>
      <p:sp>
        <p:nvSpPr>
          <p:cNvPr id="24" name="Body Level One…"/>
          <p:cNvSpPr txBox="1">
            <a:spLocks noGrp="1"/>
          </p:cNvSpPr>
          <p:nvPr>
            <p:ph type="body" idx="1"/>
          </p:nvPr>
        </p:nvSpPr>
        <p:spPr>
          <a:xfrm>
            <a:off x="838200" y="2237829"/>
            <a:ext cx="10515600" cy="3367634"/>
          </a:xfrm>
          <a:prstGeom prst="rect">
            <a:avLst/>
          </a:prstGeom>
        </p:spPr>
        <p:txBody>
          <a:bodyPr>
            <a:normAutofit/>
          </a:bodyPr>
          <a:lstStyle>
            <a:lvl1pPr>
              <a:lnSpc>
                <a:spcPct val="120000"/>
              </a:lnSpc>
              <a:spcBef>
                <a:spcPts val="700"/>
              </a:spcBef>
              <a:buFontTx/>
              <a:defRPr sz="1900">
                <a:latin typeface="Proxima Soft"/>
                <a:ea typeface="Proxima Soft"/>
                <a:cs typeface="Proxima Soft"/>
                <a:sym typeface="Proxima Soft"/>
              </a:defRPr>
            </a:lvl1pPr>
            <a:lvl2pPr marL="457200" indent="0">
              <a:lnSpc>
                <a:spcPct val="120000"/>
              </a:lnSpc>
              <a:spcBef>
                <a:spcPts val="700"/>
              </a:spcBef>
              <a:buFontTx/>
              <a:defRPr sz="1900">
                <a:latin typeface="Proxima Soft"/>
                <a:ea typeface="Proxima Soft"/>
                <a:cs typeface="Proxima Soft"/>
                <a:sym typeface="Proxima Soft"/>
              </a:defRPr>
            </a:lvl2pPr>
            <a:lvl3pPr marL="914400" indent="0">
              <a:lnSpc>
                <a:spcPct val="120000"/>
              </a:lnSpc>
              <a:spcBef>
                <a:spcPts val="700"/>
              </a:spcBef>
              <a:buFontTx/>
              <a:defRPr sz="1900">
                <a:latin typeface="Proxima Soft"/>
                <a:ea typeface="Proxima Soft"/>
                <a:cs typeface="Proxima Soft"/>
                <a:sym typeface="Proxima Soft"/>
              </a:defRPr>
            </a:lvl3pPr>
            <a:lvl4pPr marL="1371600" indent="0">
              <a:lnSpc>
                <a:spcPct val="120000"/>
              </a:lnSpc>
              <a:spcBef>
                <a:spcPts val="700"/>
              </a:spcBef>
              <a:buFontTx/>
              <a:defRPr sz="1900">
                <a:latin typeface="Proxima Soft"/>
                <a:ea typeface="Proxima Soft"/>
                <a:cs typeface="Proxima Soft"/>
                <a:sym typeface="Proxima Soft"/>
              </a:defRPr>
            </a:lvl4pPr>
            <a:lvl5pPr marL="1828800" indent="0">
              <a:lnSpc>
                <a:spcPct val="120000"/>
              </a:lnSpc>
              <a:spcBef>
                <a:spcPts val="700"/>
              </a:spcBef>
              <a:buFontTx/>
              <a:defRPr sz="1900">
                <a:latin typeface="Proxima Soft"/>
                <a:ea typeface="Proxima Soft"/>
                <a:cs typeface="Proxima Soft"/>
                <a:sym typeface="Proxima So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1" name="Image"/>
          <p:cNvSpPr>
            <a:spLocks noGrp="1"/>
          </p:cNvSpPr>
          <p:nvPr>
            <p:ph type="pic" sz="half" idx="21"/>
          </p:nvPr>
        </p:nvSpPr>
        <p:spPr>
          <a:xfrm>
            <a:off x="7548313" y="383344"/>
            <a:ext cx="4281715" cy="4281714"/>
          </a:xfrm>
          <a:prstGeom prst="rect">
            <a:avLst/>
          </a:prstGeom>
        </p:spPr>
        <p:txBody>
          <a:bodyPr lIns="91439" rIns="91439">
            <a:noAutofit/>
          </a:bodyPr>
          <a:lstStyle/>
          <a:p>
            <a:r>
              <a:rPr lang="en-US"/>
              <a:t>Click icon to add picture</a:t>
            </a:r>
            <a:endParaRPr/>
          </a:p>
        </p:txBody>
      </p:sp>
    </p:spTree>
    <p:extLst>
      <p:ext uri="{BB962C8B-B14F-4D97-AF65-F5344CB8AC3E}">
        <p14:creationId xmlns:p14="http://schemas.microsoft.com/office/powerpoint/2010/main" val="173522586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6D495-8571-44A6-94C4-F02FC4B1A90A}" type="slidenum">
              <a:rPr lang="en-US" smtClean="0"/>
              <a:t>‹#›</a:t>
            </a:fld>
            <a:endParaRPr lang="en-US"/>
          </a:p>
        </p:txBody>
      </p:sp>
    </p:spTree>
    <p:extLst>
      <p:ext uri="{BB962C8B-B14F-4D97-AF65-F5344CB8AC3E}">
        <p14:creationId xmlns:p14="http://schemas.microsoft.com/office/powerpoint/2010/main" val="227115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Multiple Pictures">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rPr lang="en-US"/>
              <a:t>Click to edit Master title style</a:t>
            </a:r>
            <a:endParaRPr/>
          </a:p>
        </p:txBody>
      </p:sp>
      <p:sp>
        <p:nvSpPr>
          <p:cNvPr id="21" name="Image"/>
          <p:cNvSpPr>
            <a:spLocks noGrp="1"/>
          </p:cNvSpPr>
          <p:nvPr>
            <p:ph type="pic" sz="half" idx="21"/>
          </p:nvPr>
        </p:nvSpPr>
        <p:spPr>
          <a:xfrm>
            <a:off x="1414524" y="1745183"/>
            <a:ext cx="4550480" cy="4181133"/>
          </a:xfrm>
          <a:prstGeom prst="rect">
            <a:avLst/>
          </a:prstGeom>
        </p:spPr>
        <p:txBody>
          <a:bodyPr lIns="91439" rIns="91439">
            <a:noAutofit/>
          </a:bodyPr>
          <a:lstStyle/>
          <a:p>
            <a:r>
              <a:rPr lang="en-US"/>
              <a:t>Click icon to add picture</a:t>
            </a:r>
            <a:endParaRPr/>
          </a:p>
        </p:txBody>
      </p:sp>
      <p:sp>
        <p:nvSpPr>
          <p:cNvPr id="6" name="Image">
            <a:extLst>
              <a:ext uri="{FF2B5EF4-FFF2-40B4-BE49-F238E27FC236}">
                <a16:creationId xmlns:a16="http://schemas.microsoft.com/office/drawing/2014/main" id="{CEA4D4EE-FDE2-47E7-86D7-4E2C26E04DE3}"/>
              </a:ext>
            </a:extLst>
          </p:cNvPr>
          <p:cNvSpPr>
            <a:spLocks noGrp="1"/>
          </p:cNvSpPr>
          <p:nvPr>
            <p:ph type="pic" sz="half" idx="22"/>
          </p:nvPr>
        </p:nvSpPr>
        <p:spPr>
          <a:xfrm>
            <a:off x="6370836" y="1745183"/>
            <a:ext cx="4550480" cy="4181133"/>
          </a:xfrm>
          <a:prstGeom prst="rect">
            <a:avLst/>
          </a:prstGeom>
        </p:spPr>
        <p:txBody>
          <a:bodyPr lIns="91439" rIns="91439">
            <a:noAutofit/>
          </a:bodyPr>
          <a:lstStyle/>
          <a:p>
            <a:r>
              <a:rPr lang="en-US"/>
              <a:t>Click icon to add picture</a:t>
            </a:r>
            <a:endParaRPr/>
          </a:p>
        </p:txBody>
      </p:sp>
    </p:spTree>
    <p:extLst>
      <p:ext uri="{BB962C8B-B14F-4D97-AF65-F5344CB8AC3E}">
        <p14:creationId xmlns:p14="http://schemas.microsoft.com/office/powerpoint/2010/main" val="191829606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Multiple Pictures w Tex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rPr lang="en-US"/>
              <a:t>Click to edit Master title style</a:t>
            </a:r>
            <a:endParaRPr/>
          </a:p>
        </p:txBody>
      </p:sp>
      <p:sp>
        <p:nvSpPr>
          <p:cNvPr id="21" name="Image"/>
          <p:cNvSpPr>
            <a:spLocks noGrp="1"/>
          </p:cNvSpPr>
          <p:nvPr>
            <p:ph type="pic" sz="half" idx="21"/>
          </p:nvPr>
        </p:nvSpPr>
        <p:spPr>
          <a:xfrm>
            <a:off x="2198671" y="1900719"/>
            <a:ext cx="3457742" cy="2259799"/>
          </a:xfrm>
          <a:prstGeom prst="rect">
            <a:avLst/>
          </a:prstGeom>
        </p:spPr>
        <p:txBody>
          <a:bodyPr lIns="91439" rIns="91439">
            <a:noAutofit/>
          </a:bodyPr>
          <a:lstStyle/>
          <a:p>
            <a:r>
              <a:rPr lang="en-US"/>
              <a:t>Click icon to add picture</a:t>
            </a:r>
            <a:endParaRPr/>
          </a:p>
        </p:txBody>
      </p:sp>
      <p:sp>
        <p:nvSpPr>
          <p:cNvPr id="7" name="Image">
            <a:extLst>
              <a:ext uri="{FF2B5EF4-FFF2-40B4-BE49-F238E27FC236}">
                <a16:creationId xmlns:a16="http://schemas.microsoft.com/office/drawing/2014/main" id="{AF98E56D-FB1B-4231-A350-14DED643A39C}"/>
              </a:ext>
            </a:extLst>
          </p:cNvPr>
          <p:cNvSpPr>
            <a:spLocks noGrp="1"/>
          </p:cNvSpPr>
          <p:nvPr>
            <p:ph type="pic" sz="half" idx="22"/>
          </p:nvPr>
        </p:nvSpPr>
        <p:spPr>
          <a:xfrm>
            <a:off x="6165604" y="1900719"/>
            <a:ext cx="3457742" cy="2259799"/>
          </a:xfrm>
          <a:prstGeom prst="rect">
            <a:avLst/>
          </a:prstGeom>
        </p:spPr>
        <p:txBody>
          <a:bodyPr lIns="91439" rIns="91439">
            <a:noAutofit/>
          </a:bodyPr>
          <a:lstStyle/>
          <a:p>
            <a:r>
              <a:rPr lang="en-US"/>
              <a:t>Click icon to add picture</a:t>
            </a:r>
            <a:endParaRPr/>
          </a:p>
        </p:txBody>
      </p:sp>
      <p:sp>
        <p:nvSpPr>
          <p:cNvPr id="4" name="Text Placeholder 3">
            <a:extLst>
              <a:ext uri="{FF2B5EF4-FFF2-40B4-BE49-F238E27FC236}">
                <a16:creationId xmlns:a16="http://schemas.microsoft.com/office/drawing/2014/main" id="{6B6ABC29-0B0E-48C6-85C0-23BFB88B53D5}"/>
              </a:ext>
            </a:extLst>
          </p:cNvPr>
          <p:cNvSpPr>
            <a:spLocks noGrp="1"/>
          </p:cNvSpPr>
          <p:nvPr>
            <p:ph type="body" sz="quarter" idx="23"/>
          </p:nvPr>
        </p:nvSpPr>
        <p:spPr>
          <a:xfrm>
            <a:off x="2198671" y="4427538"/>
            <a:ext cx="3457742" cy="1498778"/>
          </a:xfrm>
        </p:spPr>
        <p:txBody>
          <a:bodyPr>
            <a:noAutofit/>
          </a:bodyPr>
          <a:lstStyle>
            <a:lvl1pPr marL="0" indent="0">
              <a:buNone/>
              <a:defRPr sz="1900">
                <a:latin typeface="Proxima Soft"/>
              </a:defRPr>
            </a:lvl1pPr>
            <a:lvl2pPr>
              <a:defRPr sz="1900">
                <a:latin typeface="Proxima Soft"/>
              </a:defRPr>
            </a:lvl2pPr>
            <a:lvl3pPr>
              <a:defRPr sz="1900">
                <a:latin typeface="Proxima Soft"/>
              </a:defRPr>
            </a:lvl3pPr>
            <a:lvl4pPr>
              <a:defRPr sz="1900">
                <a:latin typeface="Proxima Soft"/>
              </a:defRPr>
            </a:lvl4pPr>
            <a:lvl5pPr>
              <a:defRPr sz="1900">
                <a:latin typeface="Proxima Sof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9BEF8C2B-AF7B-4621-A4E5-7E0472D99968}"/>
              </a:ext>
            </a:extLst>
          </p:cNvPr>
          <p:cNvSpPr>
            <a:spLocks noGrp="1"/>
          </p:cNvSpPr>
          <p:nvPr>
            <p:ph type="body" sz="quarter" idx="24"/>
          </p:nvPr>
        </p:nvSpPr>
        <p:spPr>
          <a:xfrm>
            <a:off x="6165604" y="4427538"/>
            <a:ext cx="3457742" cy="1498600"/>
          </a:xfrm>
        </p:spPr>
        <p:txBody>
          <a:bodyPr>
            <a:normAutofit/>
          </a:bodyPr>
          <a:lstStyle>
            <a:lvl1pPr marL="0" indent="0">
              <a:buNone/>
              <a:defRPr sz="1900">
                <a:latin typeface="Proxima Soft"/>
              </a:defRPr>
            </a:lvl1pPr>
          </a:lstStyle>
          <a:p>
            <a:pPr lvl="0"/>
            <a:r>
              <a:rPr lang="en-US"/>
              <a:t>Click to edit Master text styles</a:t>
            </a:r>
          </a:p>
        </p:txBody>
      </p:sp>
    </p:spTree>
    <p:extLst>
      <p:ext uri="{BB962C8B-B14F-4D97-AF65-F5344CB8AC3E}">
        <p14:creationId xmlns:p14="http://schemas.microsoft.com/office/powerpoint/2010/main" val="246558573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Only">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1" name="Image"/>
          <p:cNvSpPr>
            <a:spLocks noGrp="1"/>
          </p:cNvSpPr>
          <p:nvPr>
            <p:ph type="pic" sz="half" idx="21"/>
          </p:nvPr>
        </p:nvSpPr>
        <p:spPr>
          <a:xfrm>
            <a:off x="571985" y="240151"/>
            <a:ext cx="11048029" cy="5513377"/>
          </a:xfrm>
          <a:prstGeom prst="rect">
            <a:avLst/>
          </a:prstGeom>
        </p:spPr>
        <p:txBody>
          <a:bodyPr lIns="91439" rIns="91439">
            <a:noAutofit/>
          </a:bodyPr>
          <a:lstStyle/>
          <a:p>
            <a:r>
              <a:rPr lang="en-US"/>
              <a:t>Click icon to add picture</a:t>
            </a:r>
            <a:endParaRPr/>
          </a:p>
        </p:txBody>
      </p:sp>
    </p:spTree>
    <p:extLst>
      <p:ext uri="{BB962C8B-B14F-4D97-AF65-F5344CB8AC3E}">
        <p14:creationId xmlns:p14="http://schemas.microsoft.com/office/powerpoint/2010/main" val="406359646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ransition Slide">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xfrm>
            <a:off x="1243952" y="3001844"/>
            <a:ext cx="10624198" cy="1031891"/>
          </a:xfrm>
          <a:prstGeom prst="rect">
            <a:avLst/>
          </a:prstGeom>
        </p:spPr>
        <p:txBody>
          <a:bodyPr/>
          <a:lstStyle>
            <a:lvl1pPr>
              <a:lnSpc>
                <a:spcPct val="100000"/>
              </a:lnSpc>
              <a:defRPr sz="3200" b="1">
                <a:latin typeface="Proxima Soft"/>
                <a:ea typeface="Proxima Soft"/>
                <a:cs typeface="Proxima Soft"/>
                <a:sym typeface="Proxima Soft"/>
              </a:defRPr>
            </a:lvl1pPr>
          </a:lstStyle>
          <a:p>
            <a:r>
              <a:rPr lang="en-US"/>
              <a:t>Click to edit Master title style</a:t>
            </a:r>
            <a:endParaRPr/>
          </a:p>
        </p:txBody>
      </p:sp>
      <p:pic>
        <p:nvPicPr>
          <p:cNvPr id="3" name="Picture 2" descr="Icon&#10;&#10;Description automatically generated">
            <a:extLst>
              <a:ext uri="{FF2B5EF4-FFF2-40B4-BE49-F238E27FC236}">
                <a16:creationId xmlns:a16="http://schemas.microsoft.com/office/drawing/2014/main" id="{C052653F-9C2F-46C9-AEF8-DA88D0DEB0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688334"/>
            <a:ext cx="1054066" cy="1714731"/>
          </a:xfrm>
          <a:prstGeom prst="rect">
            <a:avLst/>
          </a:prstGeom>
        </p:spPr>
      </p:pic>
      <p:sp>
        <p:nvSpPr>
          <p:cNvPr id="6" name="Text Placeholder 5">
            <a:extLst>
              <a:ext uri="{FF2B5EF4-FFF2-40B4-BE49-F238E27FC236}">
                <a16:creationId xmlns:a16="http://schemas.microsoft.com/office/drawing/2014/main" id="{7FE2CA71-C02F-40DF-A1D6-A137082344EA}"/>
              </a:ext>
            </a:extLst>
          </p:cNvPr>
          <p:cNvSpPr>
            <a:spLocks noGrp="1"/>
          </p:cNvSpPr>
          <p:nvPr>
            <p:ph type="body" sz="quarter" idx="10"/>
          </p:nvPr>
        </p:nvSpPr>
        <p:spPr>
          <a:xfrm>
            <a:off x="1244600" y="4162425"/>
            <a:ext cx="10623550" cy="342900"/>
          </a:xfrm>
        </p:spPr>
        <p:txBody>
          <a:bodyPr>
            <a:noAutofit/>
          </a:bodyPr>
          <a:lstStyle>
            <a:lvl1pPr marL="0" indent="0">
              <a:buNone/>
              <a:defRPr sz="1900">
                <a:latin typeface="Proxima Soft"/>
              </a:defRPr>
            </a:lvl1pPr>
          </a:lstStyle>
          <a:p>
            <a:pPr lvl="0"/>
            <a:r>
              <a:rPr lang="en-US"/>
              <a:t>Click to edit Master text styles</a:t>
            </a:r>
          </a:p>
        </p:txBody>
      </p:sp>
    </p:spTree>
    <p:extLst>
      <p:ext uri="{BB962C8B-B14F-4D97-AF65-F5344CB8AC3E}">
        <p14:creationId xmlns:p14="http://schemas.microsoft.com/office/powerpoint/2010/main" val="194183090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24AB2-BD1A-4B65-9C06-D19D9A1BBFA4}"/>
              </a:ext>
            </a:extLst>
          </p:cNvPr>
          <p:cNvSpPr>
            <a:spLocks noGrp="1"/>
          </p:cNvSpPr>
          <p:nvPr>
            <p:ph type="title" hasCustomPrompt="1"/>
          </p:nvPr>
        </p:nvSpPr>
        <p:spPr/>
        <p:txBody>
          <a:bodyPr>
            <a:normAutofit/>
          </a:bodyPr>
          <a:lstStyle>
            <a:lvl1pPr>
              <a:defRPr sz="3200" b="1">
                <a:latin typeface="Proxima Soft"/>
              </a:defRPr>
            </a:lvl1pPr>
          </a:lstStyle>
          <a:p>
            <a:r>
              <a:rPr lang="en-US"/>
              <a:t>Title text</a:t>
            </a:r>
          </a:p>
        </p:txBody>
      </p:sp>
      <p:pic>
        <p:nvPicPr>
          <p:cNvPr id="5" name="Image" descr="Image">
            <a:extLst>
              <a:ext uri="{FF2B5EF4-FFF2-40B4-BE49-F238E27FC236}">
                <a16:creationId xmlns:a16="http://schemas.microsoft.com/office/drawing/2014/main" id="{206140EB-CC65-4E4B-A009-DAF1DFCA8E28}"/>
              </a:ext>
            </a:extLst>
          </p:cNvPr>
          <p:cNvPicPr>
            <a:picLocks noChangeAspect="1"/>
          </p:cNvPicPr>
          <p:nvPr userDrawn="1"/>
        </p:nvPicPr>
        <p:blipFill>
          <a:blip r:embed="rId2"/>
          <a:stretch>
            <a:fillRect/>
          </a:stretch>
        </p:blipFill>
        <p:spPr>
          <a:xfrm>
            <a:off x="343555" y="5926316"/>
            <a:ext cx="4552570" cy="609340"/>
          </a:xfrm>
          <a:prstGeom prst="rect">
            <a:avLst/>
          </a:prstGeom>
          <a:ln w="12700">
            <a:miter lim="400000"/>
          </a:ln>
        </p:spPr>
      </p:pic>
      <p:sp>
        <p:nvSpPr>
          <p:cNvPr id="7" name="Chart Placeholder 6">
            <a:extLst>
              <a:ext uri="{FF2B5EF4-FFF2-40B4-BE49-F238E27FC236}">
                <a16:creationId xmlns:a16="http://schemas.microsoft.com/office/drawing/2014/main" id="{681EC9BA-98E6-4D6E-8995-A558EC6E70F0}"/>
              </a:ext>
            </a:extLst>
          </p:cNvPr>
          <p:cNvSpPr>
            <a:spLocks noGrp="1"/>
          </p:cNvSpPr>
          <p:nvPr>
            <p:ph type="chart" sz="quarter" idx="10"/>
          </p:nvPr>
        </p:nvSpPr>
        <p:spPr>
          <a:xfrm>
            <a:off x="838200" y="1981200"/>
            <a:ext cx="10515600" cy="3752850"/>
          </a:xfrm>
        </p:spPr>
        <p:txBody>
          <a:bodyPr/>
          <a:lstStyle/>
          <a:p>
            <a:r>
              <a:rPr lang="en-US"/>
              <a:t>Click icon to add chart</a:t>
            </a:r>
          </a:p>
        </p:txBody>
      </p:sp>
    </p:spTree>
    <p:extLst>
      <p:ext uri="{BB962C8B-B14F-4D97-AF65-F5344CB8AC3E}">
        <p14:creationId xmlns:p14="http://schemas.microsoft.com/office/powerpoint/2010/main" val="335541707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3151-2F4D-44F0-81EC-671E8E5DBD68}"/>
              </a:ext>
            </a:extLst>
          </p:cNvPr>
          <p:cNvSpPr>
            <a:spLocks noGrp="1"/>
          </p:cNvSpPr>
          <p:nvPr>
            <p:ph type="title" hasCustomPrompt="1"/>
          </p:nvPr>
        </p:nvSpPr>
        <p:spPr/>
        <p:txBody>
          <a:bodyPr>
            <a:normAutofit/>
          </a:bodyPr>
          <a:lstStyle>
            <a:lvl1pPr>
              <a:defRPr sz="3200" b="1">
                <a:latin typeface="Proxima Soft"/>
              </a:defRPr>
            </a:lvl1pPr>
          </a:lstStyle>
          <a:p>
            <a:r>
              <a:rPr lang="en-US"/>
              <a:t>Title text</a:t>
            </a:r>
          </a:p>
        </p:txBody>
      </p:sp>
      <p:pic>
        <p:nvPicPr>
          <p:cNvPr id="3" name="Image" descr="Image">
            <a:extLst>
              <a:ext uri="{FF2B5EF4-FFF2-40B4-BE49-F238E27FC236}">
                <a16:creationId xmlns:a16="http://schemas.microsoft.com/office/drawing/2014/main" id="{2541BF16-EA33-4F25-9A47-5D62AFF72930}"/>
              </a:ext>
            </a:extLst>
          </p:cNvPr>
          <p:cNvPicPr>
            <a:picLocks noChangeAspect="1"/>
          </p:cNvPicPr>
          <p:nvPr userDrawn="1"/>
        </p:nvPicPr>
        <p:blipFill>
          <a:blip r:embed="rId2"/>
          <a:stretch>
            <a:fillRect/>
          </a:stretch>
        </p:blipFill>
        <p:spPr>
          <a:xfrm>
            <a:off x="343555" y="5926316"/>
            <a:ext cx="4552570" cy="609340"/>
          </a:xfrm>
          <a:prstGeom prst="rect">
            <a:avLst/>
          </a:prstGeom>
          <a:ln w="12700">
            <a:miter lim="400000"/>
          </a:ln>
        </p:spPr>
      </p:pic>
    </p:spTree>
    <p:extLst>
      <p:ext uri="{BB962C8B-B14F-4D97-AF65-F5344CB8AC3E}">
        <p14:creationId xmlns:p14="http://schemas.microsoft.com/office/powerpoint/2010/main" val="265410823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94573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96B08F-06DF-462E-BABD-0BF5E83B7A58}" type="datetime1">
              <a:rPr lang="en-US" smtClean="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96D495-8571-44A6-94C4-F02FC4B1A90A}" type="slidenum">
              <a:rPr lang="en-US" smtClean="0"/>
              <a:t>‹#›</a:t>
            </a:fld>
            <a:endParaRPr lang="en-US" dirty="0"/>
          </a:p>
        </p:txBody>
      </p:sp>
    </p:spTree>
    <p:extLst>
      <p:ext uri="{BB962C8B-B14F-4D97-AF65-F5344CB8AC3E}">
        <p14:creationId xmlns:p14="http://schemas.microsoft.com/office/powerpoint/2010/main" val="3484870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ABC9DF-F50A-491A-980E-50D4FB1BBC14}" type="datetime1">
              <a:rPr lang="en-US" smtClean="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96D495-8571-44A6-94C4-F02FC4B1A90A}" type="slidenum">
              <a:rPr lang="en-US" smtClean="0"/>
              <a:t>‹#›</a:t>
            </a:fld>
            <a:endParaRPr lang="en-US" dirty="0"/>
          </a:p>
        </p:txBody>
      </p:sp>
    </p:spTree>
    <p:extLst>
      <p:ext uri="{BB962C8B-B14F-4D97-AF65-F5344CB8AC3E}">
        <p14:creationId xmlns:p14="http://schemas.microsoft.com/office/powerpoint/2010/main" val="4132440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Picture w Light Tex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rPr lang="en-US"/>
              <a:t>Click to edit Master title style</a:t>
            </a:r>
            <a:endParaRPr/>
          </a:p>
        </p:txBody>
      </p:sp>
      <p:sp>
        <p:nvSpPr>
          <p:cNvPr id="24" name="Body Level One…"/>
          <p:cNvSpPr txBox="1">
            <a:spLocks noGrp="1"/>
          </p:cNvSpPr>
          <p:nvPr>
            <p:ph type="body" idx="1"/>
          </p:nvPr>
        </p:nvSpPr>
        <p:spPr>
          <a:xfrm>
            <a:off x="7367543" y="1745183"/>
            <a:ext cx="4550480" cy="4181134"/>
          </a:xfrm>
          <a:prstGeom prst="rect">
            <a:avLst/>
          </a:prstGeom>
        </p:spPr>
        <p:txBody>
          <a:bodyPr>
            <a:normAutofit/>
          </a:bodyPr>
          <a:lstStyle>
            <a:lvl1pPr>
              <a:lnSpc>
                <a:spcPct val="120000"/>
              </a:lnSpc>
              <a:spcBef>
                <a:spcPts val="700"/>
              </a:spcBef>
              <a:buFontTx/>
              <a:defRPr sz="1900">
                <a:latin typeface="Proxima Soft"/>
                <a:ea typeface="Proxima Soft"/>
                <a:cs typeface="Proxima Soft"/>
                <a:sym typeface="Proxima Soft"/>
              </a:defRPr>
            </a:lvl1pPr>
            <a:lvl2pPr marL="457200" indent="0">
              <a:lnSpc>
                <a:spcPct val="120000"/>
              </a:lnSpc>
              <a:spcBef>
                <a:spcPts val="700"/>
              </a:spcBef>
              <a:buFontTx/>
              <a:defRPr sz="1900">
                <a:latin typeface="Proxima Soft"/>
                <a:ea typeface="Proxima Soft"/>
                <a:cs typeface="Proxima Soft"/>
                <a:sym typeface="Proxima Soft"/>
              </a:defRPr>
            </a:lvl2pPr>
            <a:lvl3pPr marL="914400" indent="0">
              <a:lnSpc>
                <a:spcPct val="120000"/>
              </a:lnSpc>
              <a:spcBef>
                <a:spcPts val="700"/>
              </a:spcBef>
              <a:buFontTx/>
              <a:defRPr sz="1900">
                <a:latin typeface="Proxima Soft"/>
                <a:ea typeface="Proxima Soft"/>
                <a:cs typeface="Proxima Soft"/>
                <a:sym typeface="Proxima Soft"/>
              </a:defRPr>
            </a:lvl3pPr>
            <a:lvl4pPr marL="1371600" indent="0">
              <a:lnSpc>
                <a:spcPct val="120000"/>
              </a:lnSpc>
              <a:spcBef>
                <a:spcPts val="700"/>
              </a:spcBef>
              <a:buFontTx/>
              <a:defRPr sz="1900">
                <a:latin typeface="Proxima Soft"/>
                <a:ea typeface="Proxima Soft"/>
                <a:cs typeface="Proxima Soft"/>
                <a:sym typeface="Proxima Soft"/>
              </a:defRPr>
            </a:lvl4pPr>
            <a:lvl5pPr marL="1828800" indent="0">
              <a:lnSpc>
                <a:spcPct val="120000"/>
              </a:lnSpc>
              <a:spcBef>
                <a:spcPts val="700"/>
              </a:spcBef>
              <a:buFontTx/>
              <a:defRPr sz="1900">
                <a:latin typeface="Proxima Soft"/>
                <a:ea typeface="Proxima Soft"/>
                <a:cs typeface="Proxima Soft"/>
                <a:sym typeface="Proxima So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1" name="Image"/>
          <p:cNvSpPr>
            <a:spLocks noGrp="1"/>
          </p:cNvSpPr>
          <p:nvPr>
            <p:ph type="pic" sz="half" idx="21"/>
          </p:nvPr>
        </p:nvSpPr>
        <p:spPr>
          <a:xfrm>
            <a:off x="993284" y="1745183"/>
            <a:ext cx="6219174" cy="4181134"/>
          </a:xfrm>
          <a:prstGeom prst="rect">
            <a:avLst/>
          </a:prstGeom>
        </p:spPr>
        <p:txBody>
          <a:bodyPr lIns="91439" rIns="91439">
            <a:noAutofit/>
          </a:bodyPr>
          <a:lstStyle/>
          <a:p>
            <a:r>
              <a:rPr lang="en-US"/>
              <a:t>Click icon to add picture</a:t>
            </a:r>
            <a:endParaRPr/>
          </a:p>
        </p:txBody>
      </p:sp>
    </p:spTree>
    <p:extLst>
      <p:ext uri="{BB962C8B-B14F-4D97-AF65-F5344CB8AC3E}">
        <p14:creationId xmlns:p14="http://schemas.microsoft.com/office/powerpoint/2010/main" val="379585917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D535E2-0396-4EE0-9BDC-0410A9A873EE}" type="datetime1">
              <a:rPr lang="en-US" smtClean="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96D495-8571-44A6-94C4-F02FC4B1A90A}" type="slidenum">
              <a:rPr lang="en-US" smtClean="0"/>
              <a:t>‹#›</a:t>
            </a:fld>
            <a:endParaRPr lang="en-US" dirty="0"/>
          </a:p>
        </p:txBody>
      </p:sp>
    </p:spTree>
    <p:extLst>
      <p:ext uri="{BB962C8B-B14F-4D97-AF65-F5344CB8AC3E}">
        <p14:creationId xmlns:p14="http://schemas.microsoft.com/office/powerpoint/2010/main" val="1809870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AA997A-8179-44D1-9663-799C8E07D342}" type="datetime1">
              <a:rPr lang="en-US" smtClean="0"/>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96D495-8571-44A6-94C4-F02FC4B1A90A}" type="slidenum">
              <a:rPr lang="en-US" smtClean="0"/>
              <a:t>‹#›</a:t>
            </a:fld>
            <a:endParaRPr lang="en-US" dirty="0"/>
          </a:p>
        </p:txBody>
      </p:sp>
    </p:spTree>
    <p:extLst>
      <p:ext uri="{BB962C8B-B14F-4D97-AF65-F5344CB8AC3E}">
        <p14:creationId xmlns:p14="http://schemas.microsoft.com/office/powerpoint/2010/main" val="3245398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B80A70-2369-42EC-9E19-8068CA1C7BD7}" type="datetime1">
              <a:rPr lang="en-US" smtClean="0"/>
              <a:t>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96D495-8571-44A6-94C4-F02FC4B1A90A}" type="slidenum">
              <a:rPr lang="en-US" smtClean="0"/>
              <a:t>‹#›</a:t>
            </a:fld>
            <a:endParaRPr lang="en-US" dirty="0"/>
          </a:p>
        </p:txBody>
      </p:sp>
    </p:spTree>
    <p:extLst>
      <p:ext uri="{BB962C8B-B14F-4D97-AF65-F5344CB8AC3E}">
        <p14:creationId xmlns:p14="http://schemas.microsoft.com/office/powerpoint/2010/main" val="678236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60B7E7-A100-42F0-A27A-9917E5E871FD}" type="datetime1">
              <a:rPr lang="en-US" smtClean="0"/>
              <a:t>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96D495-8571-44A6-94C4-F02FC4B1A90A}" type="slidenum">
              <a:rPr lang="en-US" smtClean="0"/>
              <a:t>‹#›</a:t>
            </a:fld>
            <a:endParaRPr lang="en-US" dirty="0"/>
          </a:p>
        </p:txBody>
      </p:sp>
    </p:spTree>
    <p:extLst>
      <p:ext uri="{BB962C8B-B14F-4D97-AF65-F5344CB8AC3E}">
        <p14:creationId xmlns:p14="http://schemas.microsoft.com/office/powerpoint/2010/main" val="886293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84AAB-EB17-4BF8-970F-41C3CB1C9A5E}" type="datetime1">
              <a:rPr lang="en-US" smtClean="0"/>
              <a:t>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96D495-8571-44A6-94C4-F02FC4B1A90A}" type="slidenum">
              <a:rPr lang="en-US" smtClean="0"/>
              <a:t>‹#›</a:t>
            </a:fld>
            <a:endParaRPr lang="en-US" dirty="0"/>
          </a:p>
        </p:txBody>
      </p:sp>
    </p:spTree>
    <p:extLst>
      <p:ext uri="{BB962C8B-B14F-4D97-AF65-F5344CB8AC3E}">
        <p14:creationId xmlns:p14="http://schemas.microsoft.com/office/powerpoint/2010/main" val="2660197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A6C7F6-E9AF-46B6-9951-91CA56034F48}" type="datetime1">
              <a:rPr lang="en-US" smtClean="0"/>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96D495-8571-44A6-94C4-F02FC4B1A90A}" type="slidenum">
              <a:rPr lang="en-US" smtClean="0"/>
              <a:t>‹#›</a:t>
            </a:fld>
            <a:endParaRPr lang="en-US" dirty="0"/>
          </a:p>
        </p:txBody>
      </p:sp>
    </p:spTree>
    <p:extLst>
      <p:ext uri="{BB962C8B-B14F-4D97-AF65-F5344CB8AC3E}">
        <p14:creationId xmlns:p14="http://schemas.microsoft.com/office/powerpoint/2010/main" val="1075900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C48445-D0AE-422F-B3D0-C8256D538308}" type="datetime1">
              <a:rPr lang="en-US" smtClean="0"/>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96D495-8571-44A6-94C4-F02FC4B1A90A}" type="slidenum">
              <a:rPr lang="en-US" smtClean="0"/>
              <a:t>‹#›</a:t>
            </a:fld>
            <a:endParaRPr lang="en-US" dirty="0"/>
          </a:p>
        </p:txBody>
      </p:sp>
    </p:spTree>
    <p:extLst>
      <p:ext uri="{BB962C8B-B14F-4D97-AF65-F5344CB8AC3E}">
        <p14:creationId xmlns:p14="http://schemas.microsoft.com/office/powerpoint/2010/main" val="2157947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2FF77C-47D5-47E5-B976-3DC4CDE1C39F}" type="datetime1">
              <a:rPr lang="en-US" smtClean="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96D495-8571-44A6-94C4-F02FC4B1A90A}" type="slidenum">
              <a:rPr lang="en-US" smtClean="0"/>
              <a:t>‹#›</a:t>
            </a:fld>
            <a:endParaRPr lang="en-US" dirty="0"/>
          </a:p>
        </p:txBody>
      </p:sp>
    </p:spTree>
    <p:extLst>
      <p:ext uri="{BB962C8B-B14F-4D97-AF65-F5344CB8AC3E}">
        <p14:creationId xmlns:p14="http://schemas.microsoft.com/office/powerpoint/2010/main" val="3631839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AE703A-4C28-4417-9BAE-6C2B17B0F454}" type="datetime1">
              <a:rPr lang="en-US" smtClean="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96D495-8571-44A6-94C4-F02FC4B1A90A}" type="slidenum">
              <a:rPr lang="en-US" smtClean="0"/>
              <a:t>‹#›</a:t>
            </a:fld>
            <a:endParaRPr lang="en-US" dirty="0"/>
          </a:p>
        </p:txBody>
      </p:sp>
    </p:spTree>
    <p:extLst>
      <p:ext uri="{BB962C8B-B14F-4D97-AF65-F5344CB8AC3E}">
        <p14:creationId xmlns:p14="http://schemas.microsoft.com/office/powerpoint/2010/main" val="1210476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A9DE50-F2E6-4E75-9BB7-1C06F93C7D97}" type="datetime1">
              <a:rPr lang="en-US" smtClean="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96D495-8571-44A6-94C4-F02FC4B1A90A}" type="slidenum">
              <a:rPr lang="en-US" smtClean="0"/>
              <a:t>‹#›</a:t>
            </a:fld>
            <a:endParaRPr lang="en-US" dirty="0"/>
          </a:p>
        </p:txBody>
      </p:sp>
    </p:spTree>
    <p:extLst>
      <p:ext uri="{BB962C8B-B14F-4D97-AF65-F5344CB8AC3E}">
        <p14:creationId xmlns:p14="http://schemas.microsoft.com/office/powerpoint/2010/main" val="176196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ultiple Pictures">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rPr lang="en-US"/>
              <a:t>Click to edit Master title style</a:t>
            </a:r>
            <a:endParaRPr/>
          </a:p>
        </p:txBody>
      </p:sp>
      <p:sp>
        <p:nvSpPr>
          <p:cNvPr id="21" name="Image"/>
          <p:cNvSpPr>
            <a:spLocks noGrp="1"/>
          </p:cNvSpPr>
          <p:nvPr>
            <p:ph type="pic" sz="half" idx="21"/>
          </p:nvPr>
        </p:nvSpPr>
        <p:spPr>
          <a:xfrm>
            <a:off x="1414524" y="1745183"/>
            <a:ext cx="4550480" cy="4181133"/>
          </a:xfrm>
          <a:prstGeom prst="rect">
            <a:avLst/>
          </a:prstGeom>
        </p:spPr>
        <p:txBody>
          <a:bodyPr lIns="91439" rIns="91439">
            <a:noAutofit/>
          </a:bodyPr>
          <a:lstStyle/>
          <a:p>
            <a:r>
              <a:rPr lang="en-US"/>
              <a:t>Click icon to add picture</a:t>
            </a:r>
            <a:endParaRPr/>
          </a:p>
        </p:txBody>
      </p:sp>
      <p:sp>
        <p:nvSpPr>
          <p:cNvPr id="6" name="Image">
            <a:extLst>
              <a:ext uri="{FF2B5EF4-FFF2-40B4-BE49-F238E27FC236}">
                <a16:creationId xmlns:a16="http://schemas.microsoft.com/office/drawing/2014/main" id="{CEA4D4EE-FDE2-47E7-86D7-4E2C26E04DE3}"/>
              </a:ext>
            </a:extLst>
          </p:cNvPr>
          <p:cNvSpPr>
            <a:spLocks noGrp="1"/>
          </p:cNvSpPr>
          <p:nvPr>
            <p:ph type="pic" sz="half" idx="22"/>
          </p:nvPr>
        </p:nvSpPr>
        <p:spPr>
          <a:xfrm>
            <a:off x="6370836" y="1745183"/>
            <a:ext cx="4550480" cy="4181133"/>
          </a:xfrm>
          <a:prstGeom prst="rect">
            <a:avLst/>
          </a:prstGeom>
        </p:spPr>
        <p:txBody>
          <a:bodyPr lIns="91439" rIns="91439">
            <a:noAutofit/>
          </a:bodyPr>
          <a:lstStyle/>
          <a:p>
            <a:r>
              <a:rPr lang="en-US"/>
              <a:t>Click icon to add picture</a:t>
            </a:r>
            <a:endParaRPr/>
          </a:p>
        </p:txBody>
      </p:sp>
    </p:spTree>
    <p:extLst>
      <p:ext uri="{BB962C8B-B14F-4D97-AF65-F5344CB8AC3E}">
        <p14:creationId xmlns:p14="http://schemas.microsoft.com/office/powerpoint/2010/main" val="196655144"/>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AFCFE3-A41A-4F61-A0FD-F8DD82AB9D10}" type="datetime1">
              <a:rPr lang="en-US" smtClean="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96D495-8571-44A6-94C4-F02FC4B1A90A}" type="slidenum">
              <a:rPr lang="en-US" smtClean="0"/>
              <a:t>‹#›</a:t>
            </a:fld>
            <a:endParaRPr lang="en-US" dirty="0"/>
          </a:p>
        </p:txBody>
      </p:sp>
    </p:spTree>
    <p:extLst>
      <p:ext uri="{BB962C8B-B14F-4D97-AF65-F5344CB8AC3E}">
        <p14:creationId xmlns:p14="http://schemas.microsoft.com/office/powerpoint/2010/main" val="2182063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3C3143-62CC-487C-A51E-1B3D68D230E8}" type="datetime1">
              <a:rPr lang="en-US" smtClean="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96D495-8571-44A6-94C4-F02FC4B1A90A}" type="slidenum">
              <a:rPr lang="en-US" smtClean="0"/>
              <a:t>‹#›</a:t>
            </a:fld>
            <a:endParaRPr lang="en-US" dirty="0"/>
          </a:p>
        </p:txBody>
      </p:sp>
    </p:spTree>
    <p:extLst>
      <p:ext uri="{BB962C8B-B14F-4D97-AF65-F5344CB8AC3E}">
        <p14:creationId xmlns:p14="http://schemas.microsoft.com/office/powerpoint/2010/main" val="3727235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EDAF40-04BA-454E-919A-757340BD6772}" type="datetime1">
              <a:rPr lang="en-US" smtClean="0"/>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96D495-8571-44A6-94C4-F02FC4B1A90A}" type="slidenum">
              <a:rPr lang="en-US" smtClean="0"/>
              <a:t>‹#›</a:t>
            </a:fld>
            <a:endParaRPr lang="en-US" dirty="0"/>
          </a:p>
        </p:txBody>
      </p:sp>
    </p:spTree>
    <p:extLst>
      <p:ext uri="{BB962C8B-B14F-4D97-AF65-F5344CB8AC3E}">
        <p14:creationId xmlns:p14="http://schemas.microsoft.com/office/powerpoint/2010/main" val="2956870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337BDF-A138-496C-BD6E-AB1B6B237DD9}" type="datetime1">
              <a:rPr lang="en-US" smtClean="0"/>
              <a:t>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96D495-8571-44A6-94C4-F02FC4B1A90A}" type="slidenum">
              <a:rPr lang="en-US" smtClean="0"/>
              <a:t>‹#›</a:t>
            </a:fld>
            <a:endParaRPr lang="en-US" dirty="0"/>
          </a:p>
        </p:txBody>
      </p:sp>
    </p:spTree>
    <p:extLst>
      <p:ext uri="{BB962C8B-B14F-4D97-AF65-F5344CB8AC3E}">
        <p14:creationId xmlns:p14="http://schemas.microsoft.com/office/powerpoint/2010/main" val="7773125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CF3EB7-9A6A-48D7-8288-292E3BEB4E2F}" type="datetime1">
              <a:rPr lang="en-US" smtClean="0"/>
              <a:t>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96D495-8571-44A6-94C4-F02FC4B1A90A}" type="slidenum">
              <a:rPr lang="en-US" smtClean="0"/>
              <a:t>‹#›</a:t>
            </a:fld>
            <a:endParaRPr lang="en-US" dirty="0"/>
          </a:p>
        </p:txBody>
      </p:sp>
    </p:spTree>
    <p:extLst>
      <p:ext uri="{BB962C8B-B14F-4D97-AF65-F5344CB8AC3E}">
        <p14:creationId xmlns:p14="http://schemas.microsoft.com/office/powerpoint/2010/main" val="2193739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69C20-8DD4-4507-9B87-00FACF227BE8}" type="datetime1">
              <a:rPr lang="en-US" smtClean="0"/>
              <a:t>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96D495-8571-44A6-94C4-F02FC4B1A90A}" type="slidenum">
              <a:rPr lang="en-US" smtClean="0"/>
              <a:t>‹#›</a:t>
            </a:fld>
            <a:endParaRPr lang="en-US" dirty="0"/>
          </a:p>
        </p:txBody>
      </p:sp>
    </p:spTree>
    <p:extLst>
      <p:ext uri="{BB962C8B-B14F-4D97-AF65-F5344CB8AC3E}">
        <p14:creationId xmlns:p14="http://schemas.microsoft.com/office/powerpoint/2010/main" val="41249451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DD0ADC-2901-4536-A153-707469814263}" type="datetime1">
              <a:rPr lang="en-US" smtClean="0"/>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96D495-8571-44A6-94C4-F02FC4B1A90A}" type="slidenum">
              <a:rPr lang="en-US" smtClean="0"/>
              <a:t>‹#›</a:t>
            </a:fld>
            <a:endParaRPr lang="en-US" dirty="0"/>
          </a:p>
        </p:txBody>
      </p:sp>
    </p:spTree>
    <p:extLst>
      <p:ext uri="{BB962C8B-B14F-4D97-AF65-F5344CB8AC3E}">
        <p14:creationId xmlns:p14="http://schemas.microsoft.com/office/powerpoint/2010/main" val="13873800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A43905-3FB5-4488-945C-FA0CCFA89660}" type="datetime1">
              <a:rPr lang="en-US" smtClean="0"/>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96D495-8571-44A6-94C4-F02FC4B1A90A}" type="slidenum">
              <a:rPr lang="en-US" smtClean="0"/>
              <a:t>‹#›</a:t>
            </a:fld>
            <a:endParaRPr lang="en-US" dirty="0"/>
          </a:p>
        </p:txBody>
      </p:sp>
    </p:spTree>
    <p:extLst>
      <p:ext uri="{BB962C8B-B14F-4D97-AF65-F5344CB8AC3E}">
        <p14:creationId xmlns:p14="http://schemas.microsoft.com/office/powerpoint/2010/main" val="1150345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5515EF-D43C-4C65-BCFD-5B7F6E60A090}" type="datetime1">
              <a:rPr lang="en-US" smtClean="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96D495-8571-44A6-94C4-F02FC4B1A90A}" type="slidenum">
              <a:rPr lang="en-US" smtClean="0"/>
              <a:t>‹#›</a:t>
            </a:fld>
            <a:endParaRPr lang="en-US" dirty="0"/>
          </a:p>
        </p:txBody>
      </p:sp>
    </p:spTree>
    <p:extLst>
      <p:ext uri="{BB962C8B-B14F-4D97-AF65-F5344CB8AC3E}">
        <p14:creationId xmlns:p14="http://schemas.microsoft.com/office/powerpoint/2010/main" val="16451341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89DDD2-E871-47E8-95DD-772213B90DF4}" type="datetime1">
              <a:rPr lang="en-US" smtClean="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96D495-8571-44A6-94C4-F02FC4B1A90A}" type="slidenum">
              <a:rPr lang="en-US" smtClean="0"/>
              <a:t>‹#›</a:t>
            </a:fld>
            <a:endParaRPr lang="en-US" dirty="0"/>
          </a:p>
        </p:txBody>
      </p:sp>
    </p:spTree>
    <p:extLst>
      <p:ext uri="{BB962C8B-B14F-4D97-AF65-F5344CB8AC3E}">
        <p14:creationId xmlns:p14="http://schemas.microsoft.com/office/powerpoint/2010/main" val="68899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ultiple Pictures w Tex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rPr lang="en-US"/>
              <a:t>Click to edit Master title style</a:t>
            </a:r>
            <a:endParaRPr/>
          </a:p>
        </p:txBody>
      </p:sp>
      <p:sp>
        <p:nvSpPr>
          <p:cNvPr id="21" name="Image"/>
          <p:cNvSpPr>
            <a:spLocks noGrp="1"/>
          </p:cNvSpPr>
          <p:nvPr>
            <p:ph type="pic" sz="half" idx="21"/>
          </p:nvPr>
        </p:nvSpPr>
        <p:spPr>
          <a:xfrm>
            <a:off x="2198671" y="1900719"/>
            <a:ext cx="3457742" cy="2259799"/>
          </a:xfrm>
          <a:prstGeom prst="rect">
            <a:avLst/>
          </a:prstGeom>
        </p:spPr>
        <p:txBody>
          <a:bodyPr lIns="91439" rIns="91439">
            <a:noAutofit/>
          </a:bodyPr>
          <a:lstStyle/>
          <a:p>
            <a:r>
              <a:rPr lang="en-US"/>
              <a:t>Click icon to add picture</a:t>
            </a:r>
            <a:endParaRPr/>
          </a:p>
        </p:txBody>
      </p:sp>
      <p:sp>
        <p:nvSpPr>
          <p:cNvPr id="7" name="Image">
            <a:extLst>
              <a:ext uri="{FF2B5EF4-FFF2-40B4-BE49-F238E27FC236}">
                <a16:creationId xmlns:a16="http://schemas.microsoft.com/office/drawing/2014/main" id="{AF98E56D-FB1B-4231-A350-14DED643A39C}"/>
              </a:ext>
            </a:extLst>
          </p:cNvPr>
          <p:cNvSpPr>
            <a:spLocks noGrp="1"/>
          </p:cNvSpPr>
          <p:nvPr>
            <p:ph type="pic" sz="half" idx="22"/>
          </p:nvPr>
        </p:nvSpPr>
        <p:spPr>
          <a:xfrm>
            <a:off x="6165604" y="1900719"/>
            <a:ext cx="3457742" cy="2259799"/>
          </a:xfrm>
          <a:prstGeom prst="rect">
            <a:avLst/>
          </a:prstGeom>
        </p:spPr>
        <p:txBody>
          <a:bodyPr lIns="91439" rIns="91439">
            <a:noAutofit/>
          </a:bodyPr>
          <a:lstStyle/>
          <a:p>
            <a:r>
              <a:rPr lang="en-US"/>
              <a:t>Click icon to add picture</a:t>
            </a:r>
            <a:endParaRPr/>
          </a:p>
        </p:txBody>
      </p:sp>
      <p:sp>
        <p:nvSpPr>
          <p:cNvPr id="4" name="Text Placeholder 3">
            <a:extLst>
              <a:ext uri="{FF2B5EF4-FFF2-40B4-BE49-F238E27FC236}">
                <a16:creationId xmlns:a16="http://schemas.microsoft.com/office/drawing/2014/main" id="{6B6ABC29-0B0E-48C6-85C0-23BFB88B53D5}"/>
              </a:ext>
            </a:extLst>
          </p:cNvPr>
          <p:cNvSpPr>
            <a:spLocks noGrp="1"/>
          </p:cNvSpPr>
          <p:nvPr>
            <p:ph type="body" sz="quarter" idx="23"/>
          </p:nvPr>
        </p:nvSpPr>
        <p:spPr>
          <a:xfrm>
            <a:off x="2198671" y="4427538"/>
            <a:ext cx="3457742" cy="1498778"/>
          </a:xfrm>
        </p:spPr>
        <p:txBody>
          <a:bodyPr>
            <a:noAutofit/>
          </a:bodyPr>
          <a:lstStyle>
            <a:lvl1pPr marL="0" indent="0">
              <a:buNone/>
              <a:defRPr sz="1900">
                <a:latin typeface="Proxima Soft"/>
              </a:defRPr>
            </a:lvl1pPr>
            <a:lvl2pPr>
              <a:defRPr sz="1900">
                <a:latin typeface="Proxima Soft"/>
              </a:defRPr>
            </a:lvl2pPr>
            <a:lvl3pPr>
              <a:defRPr sz="1900">
                <a:latin typeface="Proxima Soft"/>
              </a:defRPr>
            </a:lvl3pPr>
            <a:lvl4pPr>
              <a:defRPr sz="1900">
                <a:latin typeface="Proxima Soft"/>
              </a:defRPr>
            </a:lvl4pPr>
            <a:lvl5pPr>
              <a:defRPr sz="1900">
                <a:latin typeface="Proxima Sof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9BEF8C2B-AF7B-4621-A4E5-7E0472D99968}"/>
              </a:ext>
            </a:extLst>
          </p:cNvPr>
          <p:cNvSpPr>
            <a:spLocks noGrp="1"/>
          </p:cNvSpPr>
          <p:nvPr>
            <p:ph type="body" sz="quarter" idx="24"/>
          </p:nvPr>
        </p:nvSpPr>
        <p:spPr>
          <a:xfrm>
            <a:off x="6165604" y="4427538"/>
            <a:ext cx="3457742" cy="1498600"/>
          </a:xfrm>
        </p:spPr>
        <p:txBody>
          <a:bodyPr>
            <a:normAutofit/>
          </a:bodyPr>
          <a:lstStyle>
            <a:lvl1pPr marL="0" indent="0">
              <a:buNone/>
              <a:defRPr sz="1900">
                <a:latin typeface="Proxima Soft"/>
              </a:defRPr>
            </a:lvl1pPr>
          </a:lstStyle>
          <a:p>
            <a:pPr lvl="0"/>
            <a:r>
              <a:rPr lang="en-US"/>
              <a:t>Click to edit Master text styles</a:t>
            </a:r>
          </a:p>
        </p:txBody>
      </p:sp>
    </p:spTree>
    <p:extLst>
      <p:ext uri="{BB962C8B-B14F-4D97-AF65-F5344CB8AC3E}">
        <p14:creationId xmlns:p14="http://schemas.microsoft.com/office/powerpoint/2010/main" val="394807050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1" name="Image"/>
          <p:cNvSpPr>
            <a:spLocks noGrp="1"/>
          </p:cNvSpPr>
          <p:nvPr>
            <p:ph type="pic" sz="half" idx="21"/>
          </p:nvPr>
        </p:nvSpPr>
        <p:spPr>
          <a:xfrm>
            <a:off x="571985" y="240151"/>
            <a:ext cx="11048029" cy="5513377"/>
          </a:xfrm>
          <a:prstGeom prst="rect">
            <a:avLst/>
          </a:prstGeom>
        </p:spPr>
        <p:txBody>
          <a:bodyPr lIns="91439" rIns="91439">
            <a:noAutofit/>
          </a:bodyPr>
          <a:lstStyle/>
          <a:p>
            <a:r>
              <a:rPr lang="en-US"/>
              <a:t>Click icon to add picture</a:t>
            </a:r>
            <a:endParaRPr/>
          </a:p>
        </p:txBody>
      </p:sp>
    </p:spTree>
    <p:extLst>
      <p:ext uri="{BB962C8B-B14F-4D97-AF65-F5344CB8AC3E}">
        <p14:creationId xmlns:p14="http://schemas.microsoft.com/office/powerpoint/2010/main" val="248138115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xfrm>
            <a:off x="1243952" y="3001844"/>
            <a:ext cx="10624198" cy="1031891"/>
          </a:xfrm>
          <a:prstGeom prst="rect">
            <a:avLst/>
          </a:prstGeom>
        </p:spPr>
        <p:txBody>
          <a:bodyPr/>
          <a:lstStyle>
            <a:lvl1pPr>
              <a:lnSpc>
                <a:spcPct val="100000"/>
              </a:lnSpc>
              <a:defRPr sz="3200" b="1">
                <a:latin typeface="Proxima Soft"/>
                <a:ea typeface="Proxima Soft"/>
                <a:cs typeface="Proxima Soft"/>
                <a:sym typeface="Proxima Soft"/>
              </a:defRPr>
            </a:lvl1pPr>
          </a:lstStyle>
          <a:p>
            <a:r>
              <a:rPr lang="en-US"/>
              <a:t>Click to edit Master title style</a:t>
            </a:r>
            <a:endParaRPr/>
          </a:p>
        </p:txBody>
      </p:sp>
      <p:pic>
        <p:nvPicPr>
          <p:cNvPr id="3" name="Picture 2" descr="Icon&#10;&#10;Description automatically generated">
            <a:extLst>
              <a:ext uri="{FF2B5EF4-FFF2-40B4-BE49-F238E27FC236}">
                <a16:creationId xmlns:a16="http://schemas.microsoft.com/office/drawing/2014/main" id="{C052653F-9C2F-46C9-AEF8-DA88D0DEB0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8334"/>
            <a:ext cx="1054066" cy="1714731"/>
          </a:xfrm>
          <a:prstGeom prst="rect">
            <a:avLst/>
          </a:prstGeom>
        </p:spPr>
      </p:pic>
      <p:sp>
        <p:nvSpPr>
          <p:cNvPr id="6" name="Text Placeholder 5">
            <a:extLst>
              <a:ext uri="{FF2B5EF4-FFF2-40B4-BE49-F238E27FC236}">
                <a16:creationId xmlns:a16="http://schemas.microsoft.com/office/drawing/2014/main" id="{7FE2CA71-C02F-40DF-A1D6-A137082344EA}"/>
              </a:ext>
            </a:extLst>
          </p:cNvPr>
          <p:cNvSpPr>
            <a:spLocks noGrp="1"/>
          </p:cNvSpPr>
          <p:nvPr>
            <p:ph type="body" sz="quarter" idx="10"/>
          </p:nvPr>
        </p:nvSpPr>
        <p:spPr>
          <a:xfrm>
            <a:off x="1244600" y="4162425"/>
            <a:ext cx="10623550" cy="342900"/>
          </a:xfrm>
        </p:spPr>
        <p:txBody>
          <a:bodyPr>
            <a:noAutofit/>
          </a:bodyPr>
          <a:lstStyle>
            <a:lvl1pPr marL="0" indent="0">
              <a:buNone/>
              <a:defRPr sz="1900">
                <a:latin typeface="Proxima Soft"/>
              </a:defRPr>
            </a:lvl1pPr>
          </a:lstStyle>
          <a:p>
            <a:pPr lvl="0"/>
            <a:r>
              <a:rPr lang="en-US"/>
              <a:t>Click to edit Master text styles</a:t>
            </a:r>
          </a:p>
        </p:txBody>
      </p:sp>
      <p:pic>
        <p:nvPicPr>
          <p:cNvPr id="2" name="Picture 1" descr="Icon&#10;&#10;Description automatically generated">
            <a:extLst>
              <a:ext uri="{FF2B5EF4-FFF2-40B4-BE49-F238E27FC236}">
                <a16:creationId xmlns:a16="http://schemas.microsoft.com/office/drawing/2014/main" id="{2498DD3C-B3A5-86E9-24DC-A810F62FEE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688334"/>
            <a:ext cx="1054066" cy="1714731"/>
          </a:xfrm>
          <a:prstGeom prst="rect">
            <a:avLst/>
          </a:prstGeom>
        </p:spPr>
      </p:pic>
    </p:spTree>
    <p:extLst>
      <p:ext uri="{BB962C8B-B14F-4D97-AF65-F5344CB8AC3E}">
        <p14:creationId xmlns:p14="http://schemas.microsoft.com/office/powerpoint/2010/main" val="53267668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24AB2-BD1A-4B65-9C06-D19D9A1BBFA4}"/>
              </a:ext>
            </a:extLst>
          </p:cNvPr>
          <p:cNvSpPr>
            <a:spLocks noGrp="1"/>
          </p:cNvSpPr>
          <p:nvPr>
            <p:ph type="title" hasCustomPrompt="1"/>
          </p:nvPr>
        </p:nvSpPr>
        <p:spPr/>
        <p:txBody>
          <a:bodyPr>
            <a:normAutofit/>
          </a:bodyPr>
          <a:lstStyle>
            <a:lvl1pPr>
              <a:defRPr sz="3200" b="1">
                <a:latin typeface="Proxima Soft"/>
              </a:defRPr>
            </a:lvl1pPr>
          </a:lstStyle>
          <a:p>
            <a:r>
              <a:rPr lang="en-US"/>
              <a:t>Title text</a:t>
            </a:r>
          </a:p>
        </p:txBody>
      </p:sp>
      <p:pic>
        <p:nvPicPr>
          <p:cNvPr id="5" name="Image" descr="Image">
            <a:extLst>
              <a:ext uri="{FF2B5EF4-FFF2-40B4-BE49-F238E27FC236}">
                <a16:creationId xmlns:a16="http://schemas.microsoft.com/office/drawing/2014/main" id="{206140EB-CC65-4E4B-A009-DAF1DFCA8E28}"/>
              </a:ext>
            </a:extLst>
          </p:cNvPr>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7" name="Chart Placeholder 6">
            <a:extLst>
              <a:ext uri="{FF2B5EF4-FFF2-40B4-BE49-F238E27FC236}">
                <a16:creationId xmlns:a16="http://schemas.microsoft.com/office/drawing/2014/main" id="{681EC9BA-98E6-4D6E-8995-A558EC6E70F0}"/>
              </a:ext>
            </a:extLst>
          </p:cNvPr>
          <p:cNvSpPr>
            <a:spLocks noGrp="1"/>
          </p:cNvSpPr>
          <p:nvPr>
            <p:ph type="chart" sz="quarter" idx="10"/>
          </p:nvPr>
        </p:nvSpPr>
        <p:spPr>
          <a:xfrm>
            <a:off x="838200" y="1981200"/>
            <a:ext cx="10515600" cy="3752850"/>
          </a:xfrm>
        </p:spPr>
        <p:txBody>
          <a:bodyPr/>
          <a:lstStyle/>
          <a:p>
            <a:r>
              <a:rPr lang="en-US"/>
              <a:t>Click icon to add chart</a:t>
            </a:r>
          </a:p>
        </p:txBody>
      </p:sp>
      <p:pic>
        <p:nvPicPr>
          <p:cNvPr id="3" name="Image" descr="Image">
            <a:extLst>
              <a:ext uri="{FF2B5EF4-FFF2-40B4-BE49-F238E27FC236}">
                <a16:creationId xmlns:a16="http://schemas.microsoft.com/office/drawing/2014/main" id="{AAD500A8-98FF-34A9-B270-C9C97A5991E4}"/>
              </a:ext>
            </a:extLst>
          </p:cNvPr>
          <p:cNvPicPr>
            <a:picLocks noChangeAspect="1"/>
          </p:cNvPicPr>
          <p:nvPr userDrawn="1"/>
        </p:nvPicPr>
        <p:blipFill>
          <a:blip r:embed="rId2"/>
          <a:stretch>
            <a:fillRect/>
          </a:stretch>
        </p:blipFill>
        <p:spPr>
          <a:xfrm>
            <a:off x="343555" y="5926316"/>
            <a:ext cx="4552570" cy="609340"/>
          </a:xfrm>
          <a:prstGeom prst="rect">
            <a:avLst/>
          </a:prstGeom>
          <a:ln w="12700">
            <a:miter lim="400000"/>
          </a:ln>
        </p:spPr>
      </p:pic>
    </p:spTree>
    <p:extLst>
      <p:ext uri="{BB962C8B-B14F-4D97-AF65-F5344CB8AC3E}">
        <p14:creationId xmlns:p14="http://schemas.microsoft.com/office/powerpoint/2010/main" val="219752722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3151-2F4D-44F0-81EC-671E8E5DBD68}"/>
              </a:ext>
            </a:extLst>
          </p:cNvPr>
          <p:cNvSpPr>
            <a:spLocks noGrp="1"/>
          </p:cNvSpPr>
          <p:nvPr>
            <p:ph type="title" hasCustomPrompt="1"/>
          </p:nvPr>
        </p:nvSpPr>
        <p:spPr/>
        <p:txBody>
          <a:bodyPr>
            <a:normAutofit/>
          </a:bodyPr>
          <a:lstStyle>
            <a:lvl1pPr>
              <a:defRPr sz="3200" b="1">
                <a:latin typeface="Proxima Soft"/>
              </a:defRPr>
            </a:lvl1pPr>
          </a:lstStyle>
          <a:p>
            <a:r>
              <a:rPr lang="en-US"/>
              <a:t>Title text</a:t>
            </a:r>
          </a:p>
        </p:txBody>
      </p:sp>
      <p:pic>
        <p:nvPicPr>
          <p:cNvPr id="3" name="Image" descr="Image">
            <a:extLst>
              <a:ext uri="{FF2B5EF4-FFF2-40B4-BE49-F238E27FC236}">
                <a16:creationId xmlns:a16="http://schemas.microsoft.com/office/drawing/2014/main" id="{2541BF16-EA33-4F25-9A47-5D62AFF72930}"/>
              </a:ext>
            </a:extLst>
          </p:cNvPr>
          <p:cNvPicPr>
            <a:picLocks noChangeAspect="1"/>
          </p:cNvPicPr>
          <p:nvPr/>
        </p:nvPicPr>
        <p:blipFill>
          <a:blip r:embed="rId2"/>
          <a:stretch>
            <a:fillRect/>
          </a:stretch>
        </p:blipFill>
        <p:spPr>
          <a:xfrm>
            <a:off x="343555" y="5926316"/>
            <a:ext cx="4552570" cy="609340"/>
          </a:xfrm>
          <a:prstGeom prst="rect">
            <a:avLst/>
          </a:prstGeom>
          <a:ln w="12700">
            <a:miter lim="400000"/>
          </a:ln>
        </p:spPr>
      </p:pic>
      <p:pic>
        <p:nvPicPr>
          <p:cNvPr id="4" name="Image" descr="Image">
            <a:extLst>
              <a:ext uri="{FF2B5EF4-FFF2-40B4-BE49-F238E27FC236}">
                <a16:creationId xmlns:a16="http://schemas.microsoft.com/office/drawing/2014/main" id="{D22AA413-8BB7-B216-592F-EB6F4594B6A5}"/>
              </a:ext>
            </a:extLst>
          </p:cNvPr>
          <p:cNvPicPr>
            <a:picLocks noChangeAspect="1"/>
          </p:cNvPicPr>
          <p:nvPr userDrawn="1"/>
        </p:nvPicPr>
        <p:blipFill>
          <a:blip r:embed="rId2"/>
          <a:stretch>
            <a:fillRect/>
          </a:stretch>
        </p:blipFill>
        <p:spPr>
          <a:xfrm>
            <a:off x="343555" y="5926316"/>
            <a:ext cx="4552570" cy="609340"/>
          </a:xfrm>
          <a:prstGeom prst="rect">
            <a:avLst/>
          </a:prstGeom>
          <a:ln w="12700">
            <a:miter lim="400000"/>
          </a:ln>
        </p:spPr>
      </p:pic>
    </p:spTree>
    <p:extLst>
      <p:ext uri="{BB962C8B-B14F-4D97-AF65-F5344CB8AC3E}">
        <p14:creationId xmlns:p14="http://schemas.microsoft.com/office/powerpoint/2010/main" val="204332769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82383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Slide Number"/>
          <p:cNvSpPr txBox="1">
            <a:spLocks noGrp="1"/>
          </p:cNvSpPr>
          <p:nvPr>
            <p:ph type="sldNum" sz="quarter" idx="2"/>
          </p:nvPr>
        </p:nvSpPr>
        <p:spPr>
          <a:xfrm>
            <a:off x="11080740" y="6397942"/>
            <a:ext cx="273060" cy="2819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rPr lang="en-US" smtClean="0"/>
              <a:t>‹#›</a:t>
            </a:fld>
            <a:endParaRPr lang="en-US"/>
          </a:p>
        </p:txBody>
      </p:sp>
      <p:sp>
        <p:nvSpPr>
          <p:cNvPr id="4"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pic>
        <p:nvPicPr>
          <p:cNvPr id="7" name="Image" descr="Image">
            <a:extLst>
              <a:ext uri="{FF2B5EF4-FFF2-40B4-BE49-F238E27FC236}">
                <a16:creationId xmlns:a16="http://schemas.microsoft.com/office/drawing/2014/main" id="{0228BD56-0388-D77E-E828-95362934E8FE}"/>
              </a:ext>
            </a:extLst>
          </p:cNvPr>
          <p:cNvPicPr>
            <a:picLocks noChangeAspect="1"/>
          </p:cNvPicPr>
          <p:nvPr userDrawn="1"/>
        </p:nvPicPr>
        <p:blipFill>
          <a:blip r:embed="rId19"/>
          <a:stretch>
            <a:fillRect/>
          </a:stretch>
        </p:blipFill>
        <p:spPr>
          <a:xfrm>
            <a:off x="343555" y="5926316"/>
            <a:ext cx="4552570" cy="609340"/>
          </a:xfrm>
          <a:prstGeom prst="rect">
            <a:avLst/>
          </a:prstGeom>
          <a:ln w="12700">
            <a:miter lim="400000"/>
          </a:ln>
        </p:spPr>
      </p:pic>
    </p:spTree>
    <p:extLst>
      <p:ext uri="{BB962C8B-B14F-4D97-AF65-F5344CB8AC3E}">
        <p14:creationId xmlns:p14="http://schemas.microsoft.com/office/powerpoint/2010/main" val="2236420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2pPr>
      <a:lvl3pPr marL="1234439" marR="0" indent="-320039"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4FFC8-1899-4A28-B6B8-119762DF2981}" type="datetime1">
              <a:rPr lang="en-US" smtClean="0"/>
              <a:t>1/9/2025</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6D495-8571-44A6-94C4-F02FC4B1A90A}" type="slidenum">
              <a:rPr lang="en-US" smtClean="0"/>
              <a:t>‹#›</a:t>
            </a:fld>
            <a:endParaRPr lang="en-US" dirty="0"/>
          </a:p>
        </p:txBody>
      </p:sp>
    </p:spTree>
    <p:extLst>
      <p:ext uri="{BB962C8B-B14F-4D97-AF65-F5344CB8AC3E}">
        <p14:creationId xmlns:p14="http://schemas.microsoft.com/office/powerpoint/2010/main" val="74193922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FC7F2-36FD-4BB0-82A1-5BB6149C9616}" type="datetime1">
              <a:rPr lang="en-US" smtClean="0"/>
              <a:t>1/9/2025</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6D495-8571-44A6-94C4-F02FC4B1A90A}" type="slidenum">
              <a:rPr lang="en-US" smtClean="0"/>
              <a:t>‹#›</a:t>
            </a:fld>
            <a:endParaRPr lang="en-US" dirty="0"/>
          </a:p>
        </p:txBody>
      </p:sp>
    </p:spTree>
    <p:extLst>
      <p:ext uri="{BB962C8B-B14F-4D97-AF65-F5344CB8AC3E}">
        <p14:creationId xmlns:p14="http://schemas.microsoft.com/office/powerpoint/2010/main" val="164002968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channel/UCZg-CFN7Wuev5qNUWt69u0w/feed" TargetMode="External"/><Relationship Id="rId3" Type="http://schemas.openxmlformats.org/officeDocument/2006/relationships/image" Target="../media/image4.png"/><Relationship Id="rId7" Type="http://schemas.openxmlformats.org/officeDocument/2006/relationships/hyperlink" Target="http://about:blank"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hyperlink" Target="https://visitor.r20.constantcontact.com/manage/optin?v=001mviBI9VtTvI9luQrjUW5eSQw2QxiLefWsjV3ZiaDkUKJpv5bIxNy8594vwYus-xzJvLQ90Z7fdN-g4BJzFKD84hYX7QjJBHe_wPLW0Knvmk%3D" TargetMode="External"/><Relationship Id="rId4" Type="http://schemas.openxmlformats.org/officeDocument/2006/relationships/hyperlink" Target="https://chcworkforce.org/resources/" TargetMode="External"/><Relationship Id="rId9" Type="http://schemas.openxmlformats.org/officeDocument/2006/relationships/hyperlink" Target="http://www.chcworkforce.org/web_links/star%c2%b2-center-chats-with-workforce-leaders/" TargetMode="Externa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hvernier@clinicians.org"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mailto:mfernandez@clinicians.org"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about:blan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hcworkforce.org/web_links/star-center-financial-assessment-tool/"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hyperlink" Target="http://www.healthadministrationdegree.usc.edu/blog/turnover-in-health-care" TargetMode="External"/><Relationship Id="rId4" Type="http://schemas.openxmlformats.org/officeDocument/2006/relationships/hyperlink" Target="http://www.oracle.com/human-capital-management/cost-employee-turnover-healthcar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hyperlink" Target="https://chcworkforce.org/web_links/star%c2%b2-center-turnover-calculator-tool/"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hyperlink" Target="https://chcworkforce.org/web_links/star-center-financial-assessment-tool/"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en and the Art of Healthcare Improvement | MedPage Today">
            <a:extLst>
              <a:ext uri="{FF2B5EF4-FFF2-40B4-BE49-F238E27FC236}">
                <a16:creationId xmlns:a16="http://schemas.microsoft.com/office/drawing/2014/main" id="{2B647049-B76D-6901-2B51-FF18675E91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4973" y="1336233"/>
            <a:ext cx="12177025" cy="55217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 y="1316767"/>
            <a:ext cx="12192001" cy="5560699"/>
          </a:xfrm>
          <a:prstGeom prst="rect">
            <a:avLst/>
          </a:prstGeom>
          <a:solidFill>
            <a:schemeClr val="dk1">
              <a:alpha val="32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a:cs typeface="Helvetica"/>
              <a:sym typeface="Century Gothic"/>
            </a:endParaRPr>
          </a:p>
        </p:txBody>
      </p:sp>
      <p:sp>
        <p:nvSpPr>
          <p:cNvPr id="5" name="TextBox 4">
            <a:extLst>
              <a:ext uri="{FF2B5EF4-FFF2-40B4-BE49-F238E27FC236}">
                <a16:creationId xmlns:a16="http://schemas.microsoft.com/office/drawing/2014/main" id="{F5C65E64-F674-DD4D-9AC1-B416F09BF278}"/>
              </a:ext>
            </a:extLst>
          </p:cNvPr>
          <p:cNvSpPr txBox="1"/>
          <p:nvPr/>
        </p:nvSpPr>
        <p:spPr>
          <a:xfrm>
            <a:off x="518690" y="3688362"/>
            <a:ext cx="9761383" cy="1954381"/>
          </a:xfrm>
          <a:prstGeom prst="rect">
            <a:avLst/>
          </a:prstGeom>
          <a:noFill/>
        </p:spPr>
        <p:txBody>
          <a:bodyPr wrap="square" rtlCol="0">
            <a:spAutoFit/>
          </a:bodyPr>
          <a:lstStyle/>
          <a:p>
            <a:pPr lvl="0" hangingPunct="0"/>
            <a:r>
              <a:rPr kumimoji="0" lang="en-US" sz="4400" b="1"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sym typeface="Century Gothic"/>
              </a:rPr>
              <a:t>Leveraging Data and Turnover Tools to Address Workforce Challenges</a:t>
            </a:r>
          </a:p>
          <a:p>
            <a:pPr lvl="0" hangingPunct="0"/>
            <a:endParaRPr lang="en-US" sz="900" kern="0" dirty="0">
              <a:solidFill>
                <a:prstClr val="white"/>
              </a:solidFill>
              <a:latin typeface="Lato" panose="020F0502020204030203" pitchFamily="34" charset="0"/>
              <a:ea typeface="Lato" panose="020F0502020204030203" pitchFamily="34" charset="0"/>
              <a:cs typeface="Lato" panose="020F0502020204030203" pitchFamily="34" charset="0"/>
              <a:sym typeface="Century Gothic"/>
            </a:endParaRPr>
          </a:p>
          <a:p>
            <a:pPr lvl="0" hangingPunct="0"/>
            <a:r>
              <a:rPr lang="en-US" sz="2400" b="1" kern="0" dirty="0">
                <a:solidFill>
                  <a:prstClr val="white"/>
                </a:solidFill>
                <a:latin typeface="Lato" panose="020F0502020204030203" pitchFamily="34" charset="0"/>
                <a:ea typeface="Lato" panose="020F0502020204030203" pitchFamily="34" charset="0"/>
                <a:cs typeface="Lato" panose="020F0502020204030203" pitchFamily="34" charset="0"/>
                <a:sym typeface="Century Gothic"/>
              </a:rPr>
              <a:t>January 9, 2025 | 2 PM ET</a:t>
            </a:r>
          </a:p>
        </p:txBody>
      </p:sp>
      <p:sp>
        <p:nvSpPr>
          <p:cNvPr id="24" name="Rectangle 23">
            <a:extLst>
              <a:ext uri="{FF2B5EF4-FFF2-40B4-BE49-F238E27FC236}">
                <a16:creationId xmlns:a16="http://schemas.microsoft.com/office/drawing/2014/main" id="{AC52B099-F45C-824B-88A8-49DF77EA0C40}"/>
              </a:ext>
            </a:extLst>
          </p:cNvPr>
          <p:cNvSpPr/>
          <p:nvPr/>
        </p:nvSpPr>
        <p:spPr>
          <a:xfrm>
            <a:off x="1" y="1302944"/>
            <a:ext cx="12192000" cy="45719"/>
          </a:xfrm>
          <a:prstGeom prst="rect">
            <a:avLst/>
          </a:prstGeom>
          <a:solidFill>
            <a:srgbClr val="55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a:cs typeface="Helvetica"/>
              <a:sym typeface="Century Gothic"/>
            </a:endParaRPr>
          </a:p>
        </p:txBody>
      </p:sp>
      <p:pic>
        <p:nvPicPr>
          <p:cNvPr id="3" name="Picture 2">
            <a:extLst>
              <a:ext uri="{FF2B5EF4-FFF2-40B4-BE49-F238E27FC236}">
                <a16:creationId xmlns:a16="http://schemas.microsoft.com/office/drawing/2014/main" id="{7C501E89-6536-4D23-8DB3-0B6331854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1166" y="193138"/>
            <a:ext cx="4083260" cy="1016052"/>
          </a:xfrm>
          <a:prstGeom prst="rect">
            <a:avLst/>
          </a:prstGeom>
        </p:spPr>
      </p:pic>
      <p:pic>
        <p:nvPicPr>
          <p:cNvPr id="2" name="Picture 1" descr="A black background with a black square&#10;&#10;Description automatically generated with medium confidence">
            <a:extLst>
              <a:ext uri="{FF2B5EF4-FFF2-40B4-BE49-F238E27FC236}">
                <a16:creationId xmlns:a16="http://schemas.microsoft.com/office/drawing/2014/main" id="{5C404968-6897-CF3B-D3E9-976A1E8029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574" y="434610"/>
            <a:ext cx="3591313" cy="570739"/>
          </a:xfrm>
          <a:prstGeom prst="rect">
            <a:avLst/>
          </a:prstGeom>
        </p:spPr>
      </p:pic>
      <p:sp>
        <p:nvSpPr>
          <p:cNvPr id="4" name="Rectangle 3">
            <a:extLst>
              <a:ext uri="{FF2B5EF4-FFF2-40B4-BE49-F238E27FC236}">
                <a16:creationId xmlns:a16="http://schemas.microsoft.com/office/drawing/2014/main" id="{6CD973A3-C940-54FC-A89B-7E75CB2A0412}"/>
              </a:ext>
            </a:extLst>
          </p:cNvPr>
          <p:cNvSpPr/>
          <p:nvPr/>
        </p:nvSpPr>
        <p:spPr>
          <a:xfrm>
            <a:off x="518690" y="6056202"/>
            <a:ext cx="11375012" cy="553998"/>
          </a:xfrm>
          <a:prstGeom prst="rect">
            <a:avLst/>
          </a:prstGeom>
        </p:spPr>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Lato" panose="020F0502020204030203" pitchFamily="34" charset="0"/>
                <a:sym typeface="Century Gothic"/>
              </a:rPr>
              <a:t>This project is supported by the Health Resources and Services Administration (HRSA) of the U.S. Department of Health and Human Services (HHS) as part of an award totaling $</a:t>
            </a:r>
            <a:r>
              <a:rPr kumimoji="0" lang="en-US" sz="1000" b="0" i="0" u="none" strike="noStrike" kern="0" cap="none" spc="0" normalizeH="0" baseline="0" noProof="0" dirty="0">
                <a:ln>
                  <a:noFill/>
                </a:ln>
                <a:solidFill>
                  <a:prstClr val="white"/>
                </a:solidFill>
                <a:effectLst/>
                <a:uLnTx/>
                <a:uFillTx/>
                <a:latin typeface="Lato" panose="020F0502020204030203" pitchFamily="34" charset="0"/>
                <a:sym typeface="Calibri"/>
              </a:rPr>
              <a:t>550,000</a:t>
            </a:r>
            <a:r>
              <a:rPr kumimoji="0" lang="en-US" sz="1000" b="0" i="0" u="none" strike="noStrike" kern="0" cap="none" spc="0" normalizeH="0" baseline="0" noProof="0" dirty="0">
                <a:ln>
                  <a:noFill/>
                </a:ln>
                <a:solidFill>
                  <a:prstClr val="white"/>
                </a:solidFill>
                <a:effectLst/>
                <a:uLnTx/>
                <a:uFillTx/>
                <a:latin typeface="Lato" panose="020F0502020204030203" pitchFamily="34" charset="0"/>
                <a:sym typeface="Century Gothic"/>
              </a:rPr>
              <a:t> with 0 percentage financed with non-governmental sources. The contents are those of the author(s) and do not necessarily represent the official views of, nor an endorsement, by HRSA, HHS, or the U.S. Government. For more information, please visit HRSA.gov</a:t>
            </a:r>
          </a:p>
        </p:txBody>
      </p:sp>
    </p:spTree>
    <p:extLst>
      <p:ext uri="{BB962C8B-B14F-4D97-AF65-F5344CB8AC3E}">
        <p14:creationId xmlns:p14="http://schemas.microsoft.com/office/powerpoint/2010/main" val="118941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E0A87D-BA52-4A70-B01E-7AF30E263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6042672"/>
            <a:ext cx="3276600" cy="815328"/>
          </a:xfrm>
          <a:prstGeom prst="rect">
            <a:avLst/>
          </a:prstGeom>
        </p:spPr>
      </p:pic>
      <p:sp>
        <p:nvSpPr>
          <p:cNvPr id="9" name="TextBox 8">
            <a:extLst>
              <a:ext uri="{FF2B5EF4-FFF2-40B4-BE49-F238E27FC236}">
                <a16:creationId xmlns:a16="http://schemas.microsoft.com/office/drawing/2014/main" id="{CC9A2555-7E62-48DC-B5B9-51955687E415}"/>
              </a:ext>
            </a:extLst>
          </p:cNvPr>
          <p:cNvSpPr txBox="1"/>
          <p:nvPr/>
        </p:nvSpPr>
        <p:spPr>
          <a:xfrm>
            <a:off x="155026" y="1577516"/>
            <a:ext cx="70495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a:ln>
                  <a:noFill/>
                </a:ln>
                <a:solidFill>
                  <a:srgbClr val="72726E"/>
                </a:solidFill>
                <a:effectLst/>
                <a:uLnTx/>
                <a:uFillTx/>
                <a:latin typeface="Lato" panose="020F0502020204030203" pitchFamily="34" charset="0"/>
                <a:ea typeface="Lato" panose="020F0502020204030203" pitchFamily="34" charset="0"/>
                <a:cs typeface="Lato" panose="020F0502020204030203" pitchFamily="34" charset="0"/>
                <a:sym typeface="Arial"/>
              </a:rPr>
              <a:t>STAR</a:t>
            </a:r>
            <a:r>
              <a:rPr kumimoji="0" lang="en-US" sz="3200" b="1" i="0" u="none" strike="noStrike" kern="1200" cap="all" spc="0" normalizeH="0" baseline="30000" noProof="0">
                <a:ln>
                  <a:noFill/>
                </a:ln>
                <a:solidFill>
                  <a:srgbClr val="72726E"/>
                </a:solidFill>
                <a:effectLst/>
                <a:uLnTx/>
                <a:uFillTx/>
                <a:latin typeface="Lato" panose="020F0502020204030203" pitchFamily="34" charset="0"/>
                <a:ea typeface="Lato" panose="020F0502020204030203" pitchFamily="34" charset="0"/>
                <a:cs typeface="Lato" panose="020F0502020204030203" pitchFamily="34" charset="0"/>
                <a:sym typeface="Arial"/>
              </a:rPr>
              <a:t>2</a:t>
            </a:r>
            <a:r>
              <a:rPr kumimoji="0" lang="en-US" sz="3200" b="1" i="0" u="none" strike="noStrike" kern="1200" cap="all" spc="0" normalizeH="0" baseline="0" noProof="0">
                <a:ln>
                  <a:noFill/>
                </a:ln>
                <a:solidFill>
                  <a:srgbClr val="72726E"/>
                </a:solidFill>
                <a:effectLst/>
                <a:uLnTx/>
                <a:uFillTx/>
                <a:latin typeface="Lato" panose="020F0502020204030203" pitchFamily="34" charset="0"/>
                <a:ea typeface="Lato" panose="020F0502020204030203" pitchFamily="34" charset="0"/>
                <a:cs typeface="Lato" panose="020F0502020204030203" pitchFamily="34" charset="0"/>
                <a:sym typeface="Arial"/>
              </a:rPr>
              <a:t> Center RESOURCES</a:t>
            </a:r>
          </a:p>
        </p:txBody>
      </p:sp>
      <p:sp>
        <p:nvSpPr>
          <p:cNvPr id="12" name="TextBox 11">
            <a:extLst>
              <a:ext uri="{FF2B5EF4-FFF2-40B4-BE49-F238E27FC236}">
                <a16:creationId xmlns:a16="http://schemas.microsoft.com/office/drawing/2014/main" id="{C2A82E4A-20CD-4047-A57D-A5A146A36D80}"/>
              </a:ext>
            </a:extLst>
          </p:cNvPr>
          <p:cNvSpPr txBox="1"/>
          <p:nvPr/>
        </p:nvSpPr>
        <p:spPr>
          <a:xfrm>
            <a:off x="610851" y="2232306"/>
            <a:ext cx="10544162" cy="9079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a:ln>
                  <a:noFill/>
                </a:ln>
                <a:solidFill>
                  <a:srgbClr val="ED7D31"/>
                </a:solidFill>
                <a:effectLst/>
                <a:uLnTx/>
                <a:uFillTx/>
                <a:latin typeface="Lato"/>
                <a:ea typeface="Lato"/>
                <a:cs typeface="Lato"/>
                <a:sym typeface="Arial"/>
                <a:hlinkClick r:id="rId4">
                  <a:extLst>
                    <a:ext uri="{A12FA001-AC4F-418D-AE19-62706E023703}">
                      <ahyp:hlinkClr xmlns:ahyp="http://schemas.microsoft.com/office/drawing/2018/hyperlinkcolor" val="tx"/>
                    </a:ext>
                  </a:extLst>
                </a:hlinkClick>
              </a:rPr>
              <a:t>You can find all of the STAR</a:t>
            </a:r>
            <a:r>
              <a:rPr kumimoji="0" lang="en-US" sz="2400" b="1" i="0" u="none" strike="noStrike" kern="1200" cap="none" spc="0" normalizeH="0" baseline="30000" noProof="0">
                <a:ln>
                  <a:noFill/>
                </a:ln>
                <a:solidFill>
                  <a:srgbClr val="ED7D31"/>
                </a:solidFill>
                <a:effectLst/>
                <a:uLnTx/>
                <a:uFillTx/>
                <a:latin typeface="Lato"/>
                <a:ea typeface="Lato"/>
                <a:cs typeface="Lato"/>
                <a:sym typeface="Arial"/>
                <a:hlinkClick r:id="rId4">
                  <a:extLst>
                    <a:ext uri="{A12FA001-AC4F-418D-AE19-62706E023703}">
                      <ahyp:hlinkClr xmlns:ahyp="http://schemas.microsoft.com/office/drawing/2018/hyperlinkcolor" val="tx"/>
                    </a:ext>
                  </a:extLst>
                </a:hlinkClick>
              </a:rPr>
              <a:t>2</a:t>
            </a:r>
            <a:r>
              <a:rPr kumimoji="0" lang="en-US" sz="2400" b="1" i="0" u="none" strike="noStrike" kern="1200" cap="none" spc="0" normalizeH="0" baseline="0" noProof="0">
                <a:ln>
                  <a:noFill/>
                </a:ln>
                <a:solidFill>
                  <a:srgbClr val="ED7D31"/>
                </a:solidFill>
                <a:effectLst/>
                <a:uLnTx/>
                <a:uFillTx/>
                <a:latin typeface="Lato"/>
                <a:ea typeface="Lato"/>
                <a:cs typeface="Lato"/>
                <a:sym typeface="Arial"/>
                <a:hlinkClick r:id="rId4">
                  <a:extLst>
                    <a:ext uri="{A12FA001-AC4F-418D-AE19-62706E023703}">
                      <ahyp:hlinkClr xmlns:ahyp="http://schemas.microsoft.com/office/drawing/2018/hyperlinkcolor" val="tx"/>
                    </a:ext>
                  </a:extLst>
                </a:hlinkClick>
              </a:rPr>
              <a:t> Center’s free resources here</a:t>
            </a:r>
            <a:endParaRPr kumimoji="0" lang="en-US" sz="2400" b="1" i="0" u="none" strike="noStrike" kern="1200" cap="none" spc="0" normalizeH="0" baseline="0" noProof="0">
              <a:ln>
                <a:noFill/>
              </a:ln>
              <a:solidFill>
                <a:srgbClr val="ED7D31"/>
              </a:solidFill>
              <a:effectLst/>
              <a:uLnTx/>
              <a:uFillTx/>
              <a:latin typeface="Lato"/>
              <a:ea typeface="Lato"/>
              <a:cs typeface="Lato"/>
              <a:sym typeface="Arial"/>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a:ln>
                  <a:noFill/>
                </a:ln>
                <a:solidFill>
                  <a:srgbClr val="ED7D31"/>
                </a:solidFill>
                <a:effectLst/>
                <a:uLnTx/>
                <a:uFillTx/>
                <a:latin typeface="Lato"/>
                <a:ea typeface="Lato"/>
                <a:cs typeface="Lato"/>
                <a:sym typeface="Arial"/>
                <a:hlinkClick r:id="rId5">
                  <a:extLst>
                    <a:ext uri="{A12FA001-AC4F-418D-AE19-62706E023703}">
                      <ahyp:hlinkClr xmlns:ahyp="http://schemas.microsoft.com/office/drawing/2018/hyperlinkcolor" val="tx"/>
                    </a:ext>
                  </a:extLst>
                </a:hlinkClick>
              </a:rPr>
              <a:t>Sign up for our newsletter here for new resources, trainings, and updates</a:t>
            </a:r>
            <a:endParaRPr kumimoji="0" lang="en-US" sz="1800" b="1" i="0" u="none" strike="noStrike" kern="1200" cap="none" spc="0" normalizeH="0" baseline="0" noProof="0">
              <a:ln>
                <a:noFill/>
              </a:ln>
              <a:solidFill>
                <a:srgbClr val="ED7D31"/>
              </a:solidFill>
              <a:effectLst/>
              <a:uLnTx/>
              <a:uFillTx/>
              <a:latin typeface="Lato"/>
              <a:ea typeface="Lato"/>
              <a:cs typeface="Lato"/>
              <a:sym typeface="Arial"/>
            </a:endParaRPr>
          </a:p>
        </p:txBody>
      </p:sp>
      <p:pic>
        <p:nvPicPr>
          <p:cNvPr id="4" name="Picture 3"/>
          <p:cNvPicPr>
            <a:picLocks noChangeAspect="1"/>
          </p:cNvPicPr>
          <p:nvPr/>
        </p:nvPicPr>
        <p:blipFill rotWithShape="1">
          <a:blip r:embed="rId6"/>
          <a:srcRect t="73309" b="8682"/>
          <a:stretch/>
        </p:blipFill>
        <p:spPr>
          <a:xfrm>
            <a:off x="0" y="0"/>
            <a:ext cx="12192000" cy="1459832"/>
          </a:xfrm>
          <a:prstGeom prst="rect">
            <a:avLst/>
          </a:prstGeom>
        </p:spPr>
      </p:pic>
      <p:sp>
        <p:nvSpPr>
          <p:cNvPr id="6" name="TextBox 5">
            <a:extLst>
              <a:ext uri="{FF2B5EF4-FFF2-40B4-BE49-F238E27FC236}">
                <a16:creationId xmlns:a16="http://schemas.microsoft.com/office/drawing/2014/main" id="{FE7DEE75-A4E9-9EB4-389B-3209E5718CE3}"/>
              </a:ext>
            </a:extLst>
          </p:cNvPr>
          <p:cNvSpPr txBox="1"/>
          <p:nvPr/>
        </p:nvSpPr>
        <p:spPr>
          <a:xfrm>
            <a:off x="613164" y="3306647"/>
            <a:ext cx="10887625" cy="246221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Lato"/>
                <a:ea typeface="+mn-ea"/>
                <a:cs typeface="Helvetica"/>
                <a:sym typeface="Century Gothic"/>
              </a:rPr>
              <a:t>Check out the STAR</a:t>
            </a:r>
            <a:r>
              <a:rPr kumimoji="0" lang="en-US" sz="2200" b="0" i="0" u="none" strike="noStrike" kern="1200" cap="none" spc="0" normalizeH="0" baseline="30000" noProof="0">
                <a:ln>
                  <a:noFill/>
                </a:ln>
                <a:solidFill>
                  <a:prstClr val="black"/>
                </a:solidFill>
                <a:effectLst/>
                <a:uLnTx/>
                <a:uFillTx/>
                <a:latin typeface="Lato"/>
                <a:ea typeface="+mn-ea"/>
                <a:cs typeface="Helvetica"/>
                <a:sym typeface="Century Gothic"/>
              </a:rPr>
              <a:t>2</a:t>
            </a:r>
            <a:r>
              <a:rPr kumimoji="0" lang="en-US" sz="2200" b="0" i="0" u="none" strike="noStrike" kern="1200" cap="none" spc="0" normalizeH="0" baseline="0" noProof="0">
                <a:ln>
                  <a:noFill/>
                </a:ln>
                <a:solidFill>
                  <a:prstClr val="black"/>
                </a:solidFill>
                <a:effectLst/>
                <a:uLnTx/>
                <a:uFillTx/>
                <a:latin typeface="Lato"/>
                <a:ea typeface="+mn-ea"/>
                <a:cs typeface="Helvetica"/>
                <a:sym typeface="Century Gothic"/>
              </a:rPr>
              <a:t> Center Self-Paced Courses: </a:t>
            </a:r>
            <a:r>
              <a:rPr kumimoji="0" lang="en-US" sz="2200" b="1" i="0" u="none" strike="noStrike" kern="1200" cap="none" spc="0" normalizeH="0" baseline="0" noProof="0">
                <a:ln>
                  <a:noFill/>
                </a:ln>
                <a:solidFill>
                  <a:srgbClr val="ED7D31"/>
                </a:solidFill>
                <a:effectLst/>
                <a:uLnTx/>
                <a:uFillTx/>
                <a:latin typeface="Lato"/>
                <a:ea typeface="+mn-ea"/>
                <a:cs typeface="Helvetica"/>
                <a:sym typeface="Century Gothic"/>
                <a:hlinkClick r:id="rId7">
                  <a:extLst>
                    <a:ext uri="{A12FA001-AC4F-418D-AE19-62706E023703}">
                      <ahyp:hlinkClr xmlns:ahyp="http://schemas.microsoft.com/office/drawing/2018/hyperlinkcolor" val="tx"/>
                    </a:ext>
                  </a:extLst>
                </a:hlinkClick>
              </a:rPr>
              <a:t>chcworkforce.elearning247.com</a:t>
            </a:r>
            <a:r>
              <a:rPr kumimoji="0" lang="en-US" sz="2200" b="0" i="0" u="none" strike="noStrike" kern="1200" cap="none" spc="0" normalizeH="0" baseline="0" noProof="0">
                <a:ln>
                  <a:noFill/>
                </a:ln>
                <a:solidFill>
                  <a:prstClr val="black"/>
                </a:solidFill>
                <a:effectLst/>
                <a:uLnTx/>
                <a:uFillTx/>
                <a:latin typeface="Lato"/>
                <a:ea typeface="+mn-ea"/>
                <a:cs typeface="Helvetica"/>
                <a:sym typeface="Century Gothic"/>
              </a:rPr>
              <a:t>  </a:t>
            </a:r>
            <a:endParaRPr kumimoji="0" lang="en-US" sz="2200" b="0" i="0" u="none" strike="noStrike" kern="1200" cap="none" spc="0" normalizeH="0" baseline="0" noProof="0">
              <a:ln>
                <a:noFill/>
              </a:ln>
              <a:solidFill>
                <a:prstClr val="black"/>
              </a:solidFill>
              <a:effectLst/>
              <a:uLnTx/>
              <a:uFillTx/>
              <a:latin typeface="Lato" panose="020F0502020204030203" pitchFamily="34" charset="0"/>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prstClr val="black"/>
              </a:solidFill>
              <a:effectLst/>
              <a:uLnTx/>
              <a:uFillTx/>
              <a:latin typeface="Lato" panose="020F0502020204030203" pitchFamily="34" charset="0"/>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Lato"/>
                <a:ea typeface="+mn-ea"/>
                <a:cs typeface="Helvetica"/>
                <a:sym typeface="Century Gothic"/>
              </a:rPr>
              <a:t>And the ACU &amp; STAR</a:t>
            </a:r>
            <a:r>
              <a:rPr kumimoji="0" lang="en-US" sz="2200" b="0" i="0" u="none" strike="noStrike" kern="1200" cap="none" spc="0" normalizeH="0" baseline="30000" noProof="0">
                <a:ln>
                  <a:noFill/>
                </a:ln>
                <a:solidFill>
                  <a:prstClr val="black"/>
                </a:solidFill>
                <a:effectLst/>
                <a:uLnTx/>
                <a:uFillTx/>
                <a:latin typeface="Lato"/>
                <a:ea typeface="+mn-ea"/>
                <a:cs typeface="Helvetica"/>
                <a:sym typeface="Century Gothic"/>
              </a:rPr>
              <a:t>2</a:t>
            </a:r>
            <a:r>
              <a:rPr kumimoji="0" lang="en-US" sz="2200" b="0" i="0" u="none" strike="noStrike" kern="1200" cap="none" spc="0" normalizeH="0" baseline="0" noProof="0">
                <a:ln>
                  <a:noFill/>
                </a:ln>
                <a:solidFill>
                  <a:prstClr val="black"/>
                </a:solidFill>
                <a:effectLst/>
                <a:uLnTx/>
                <a:uFillTx/>
                <a:latin typeface="Lato"/>
                <a:ea typeface="+mn-ea"/>
                <a:cs typeface="Helvetica"/>
                <a:sym typeface="Century Gothic"/>
              </a:rPr>
              <a:t> Center Video </a:t>
            </a:r>
            <a:r>
              <a:rPr kumimoji="0" lang="en-US" sz="2200" b="0" i="0" u="none" strike="noStrike" kern="0" cap="none" spc="0" normalizeH="0" baseline="0" noProof="0">
                <a:ln>
                  <a:noFill/>
                </a:ln>
                <a:solidFill>
                  <a:prstClr val="black"/>
                </a:solidFill>
                <a:effectLst/>
                <a:uLnTx/>
                <a:uFillTx/>
                <a:latin typeface="Lato"/>
                <a:sym typeface="Century Gothic"/>
              </a:rPr>
              <a:t>w</a:t>
            </a:r>
            <a:r>
              <a:rPr kumimoji="0" lang="en-US" sz="2200" b="0" i="0" u="none" strike="noStrike" kern="1200" cap="none" spc="0" normalizeH="0" baseline="0" noProof="0">
                <a:ln>
                  <a:noFill/>
                </a:ln>
                <a:solidFill>
                  <a:prstClr val="black"/>
                </a:solidFill>
                <a:effectLst/>
                <a:uLnTx/>
                <a:uFillTx/>
                <a:latin typeface="Lato"/>
                <a:ea typeface="+mn-ea"/>
                <a:cs typeface="Helvetica"/>
                <a:sym typeface="Century Gothic"/>
              </a:rPr>
              <a:t>ebpage: </a:t>
            </a:r>
            <a:r>
              <a:rPr kumimoji="0" lang="en-US" sz="2200" b="1" i="0" u="none" strike="noStrike" kern="1200" cap="none" spc="0" normalizeH="0" baseline="0" noProof="0">
                <a:ln>
                  <a:noFill/>
                </a:ln>
                <a:solidFill>
                  <a:srgbClr val="ED7D31"/>
                </a:solidFill>
                <a:effectLst/>
                <a:uLnTx/>
                <a:uFillTx/>
                <a:latin typeface="Lato"/>
                <a:ea typeface="+mn-ea"/>
                <a:cs typeface="Helvetica"/>
                <a:sym typeface="Century Gothic"/>
                <a:hlinkClick r:id="rId8">
                  <a:extLst>
                    <a:ext uri="{A12FA001-AC4F-418D-AE19-62706E023703}">
                      <ahyp:hlinkClr xmlns:ahyp="http://schemas.microsoft.com/office/drawing/2018/hyperlinkcolor" val="tx"/>
                    </a:ext>
                  </a:extLst>
                </a:hlinkClick>
              </a:rPr>
              <a:t>www.youtube.com/channel/UCZg-CFN7Wuev5qNUWt69u0w/feed</a:t>
            </a:r>
            <a:r>
              <a:rPr kumimoji="0" lang="en-US" sz="2200" b="1" i="0" u="none" strike="noStrike" kern="1200" cap="none" spc="0" normalizeH="0" baseline="0" noProof="0">
                <a:ln>
                  <a:noFill/>
                </a:ln>
                <a:solidFill>
                  <a:srgbClr val="ED7D31"/>
                </a:solidFill>
                <a:effectLst/>
                <a:uLnTx/>
                <a:uFillTx/>
                <a:latin typeface="Lato"/>
                <a:ea typeface="+mn-ea"/>
                <a:cs typeface="Helvetica"/>
                <a:sym typeface="Century Gothic"/>
              </a:rPr>
              <a:t> </a:t>
            </a:r>
            <a:endParaRPr kumimoji="0" lang="en-US" sz="2200" b="1" i="0" u="none" strike="noStrike" kern="1200" cap="none" spc="0" normalizeH="0" baseline="0" noProof="0">
              <a:ln>
                <a:noFill/>
              </a:ln>
              <a:solidFill>
                <a:srgbClr val="ED7D31"/>
              </a:solidFill>
              <a:effectLst/>
              <a:uLnTx/>
              <a:uFillTx/>
              <a:latin typeface="Lato" panose="020F0502020204030203" pitchFamily="34" charset="0"/>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prstClr val="black"/>
              </a:solidFill>
              <a:effectLst/>
              <a:uLnTx/>
              <a:uFillTx/>
              <a:latin typeface="Lato" panose="020F0502020204030203" pitchFamily="34" charset="0"/>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Lato"/>
                <a:ea typeface="+mn-ea"/>
                <a:cs typeface="Helvetica"/>
                <a:sym typeface="Century Gothic"/>
              </a:rPr>
              <a:t>And the STAR² Center Podcast page: </a:t>
            </a:r>
            <a:r>
              <a:rPr kumimoji="0" lang="en-US" sz="2200" b="1" i="0" u="none" strike="noStrike" kern="1200" cap="none" spc="0" normalizeH="0" baseline="0" noProof="0">
                <a:ln>
                  <a:noFill/>
                </a:ln>
                <a:solidFill>
                  <a:srgbClr val="ED7D31"/>
                </a:solidFill>
                <a:effectLst/>
                <a:uLnTx/>
                <a:uFillTx/>
                <a:latin typeface="Lato"/>
                <a:ea typeface="+mn-ea"/>
                <a:cs typeface="Helvetica"/>
                <a:sym typeface="Century Gothic"/>
                <a:hlinkClick r:id="rId9">
                  <a:extLst>
                    <a:ext uri="{A12FA001-AC4F-418D-AE19-62706E023703}">
                      <ahyp:hlinkClr xmlns:ahyp="http://schemas.microsoft.com/office/drawing/2018/hyperlinkcolor" val="tx"/>
                    </a:ext>
                  </a:extLst>
                </a:hlinkClick>
              </a:rPr>
              <a:t>www.chcworkforce.org/web_links/star%c2%b2-center-chats-with-workforce-leaders/</a:t>
            </a:r>
            <a:r>
              <a:rPr kumimoji="0" lang="en-US" sz="2200" b="1" i="0" u="none" strike="noStrike" kern="1200" cap="none" spc="0" normalizeH="0" baseline="0" noProof="0">
                <a:ln>
                  <a:noFill/>
                </a:ln>
                <a:solidFill>
                  <a:srgbClr val="ED7D31"/>
                </a:solidFill>
                <a:effectLst/>
                <a:uLnTx/>
                <a:uFillTx/>
                <a:latin typeface="Lato"/>
                <a:ea typeface="+mn-ea"/>
                <a:cs typeface="Helvetica"/>
                <a:sym typeface="Century Gothic"/>
              </a:rPr>
              <a:t> </a:t>
            </a:r>
            <a:endParaRPr kumimoji="0" lang="en-US" sz="2200" b="1" i="0" u="none" strike="noStrike" kern="1200" cap="none" spc="0" normalizeH="0" baseline="0" noProof="0">
              <a:ln>
                <a:noFill/>
              </a:ln>
              <a:solidFill>
                <a:srgbClr val="ED7D31"/>
              </a:solidFill>
              <a:effectLst/>
              <a:uLnTx/>
              <a:uFillTx/>
              <a:latin typeface="Lato" panose="020F0502020204030203" pitchFamily="34" charset="0"/>
              <a:ea typeface="+mn-ea"/>
              <a:cs typeface="Helvetica"/>
              <a:sym typeface="Century Gothic"/>
            </a:endParaRPr>
          </a:p>
        </p:txBody>
      </p:sp>
    </p:spTree>
    <p:extLst>
      <p:ext uri="{BB962C8B-B14F-4D97-AF65-F5344CB8AC3E}">
        <p14:creationId xmlns:p14="http://schemas.microsoft.com/office/powerpoint/2010/main" val="3906415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AFD3D0-129A-4A3F-89E7-9387647A1C21}"/>
              </a:ext>
            </a:extLst>
          </p:cNvPr>
          <p:cNvSpPr txBox="1"/>
          <p:nvPr/>
        </p:nvSpPr>
        <p:spPr>
          <a:xfrm>
            <a:off x="0" y="0"/>
            <a:ext cx="12191999" cy="6857999"/>
          </a:xfrm>
          <a:prstGeom prst="rect">
            <a:avLst/>
          </a:prstGeom>
          <a:solidFill>
            <a:schemeClr val="accent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7261A26A-3709-4341-8E51-4282BC74889C}"/>
              </a:ext>
            </a:extLst>
          </p:cNvPr>
          <p:cNvSpPr txBox="1"/>
          <p:nvPr/>
        </p:nvSpPr>
        <p:spPr>
          <a:xfrm>
            <a:off x="370763" y="335844"/>
            <a:ext cx="11450472" cy="618630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83027083-8507-477E-A29D-003DBC7DAE8F}"/>
              </a:ext>
            </a:extLst>
          </p:cNvPr>
          <p:cNvSpPr txBox="1"/>
          <p:nvPr/>
        </p:nvSpPr>
        <p:spPr>
          <a:xfrm>
            <a:off x="3443295" y="608792"/>
            <a:ext cx="53054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all"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STAY IN TOUCH!</a:t>
            </a:r>
          </a:p>
        </p:txBody>
      </p:sp>
      <p:pic>
        <p:nvPicPr>
          <p:cNvPr id="15" name="Picture 14">
            <a:extLst>
              <a:ext uri="{FF2B5EF4-FFF2-40B4-BE49-F238E27FC236}">
                <a16:creationId xmlns:a16="http://schemas.microsoft.com/office/drawing/2014/main" id="{27E0A87D-BA52-4A70-B01E-7AF30E263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9357" y="5561388"/>
            <a:ext cx="3265656" cy="812605"/>
          </a:xfrm>
          <a:prstGeom prst="rect">
            <a:avLst/>
          </a:prstGeom>
        </p:spPr>
      </p:pic>
      <p:graphicFrame>
        <p:nvGraphicFramePr>
          <p:cNvPr id="8" name="Diagram 7"/>
          <p:cNvGraphicFramePr/>
          <p:nvPr/>
        </p:nvGraphicFramePr>
        <p:xfrm>
          <a:off x="2619891" y="1404960"/>
          <a:ext cx="7950573" cy="4156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10E96710-57C3-4D86-9377-A2882503A345}"/>
              </a:ext>
            </a:extLst>
          </p:cNvPr>
          <p:cNvPicPr>
            <a:picLocks noChangeAspect="1"/>
          </p:cNvPicPr>
          <p:nvPr/>
        </p:nvPicPr>
        <p:blipFill rotWithShape="1">
          <a:blip r:embed="rId9">
            <a:clrChange>
              <a:clrFrom>
                <a:srgbClr val="FFFFFF"/>
              </a:clrFrom>
              <a:clrTo>
                <a:srgbClr val="FFFFFF">
                  <a:alpha val="0"/>
                </a:srgbClr>
              </a:clrTo>
            </a:clrChange>
          </a:blip>
          <a:srcRect t="7543" b="9368"/>
          <a:stretch/>
        </p:blipFill>
        <p:spPr>
          <a:xfrm>
            <a:off x="302669" y="5781500"/>
            <a:ext cx="3895725" cy="830997"/>
          </a:xfrm>
          <a:prstGeom prst="rect">
            <a:avLst/>
          </a:prstGeom>
        </p:spPr>
      </p:pic>
    </p:spTree>
    <p:extLst>
      <p:ext uri="{BB962C8B-B14F-4D97-AF65-F5344CB8AC3E}">
        <p14:creationId xmlns:p14="http://schemas.microsoft.com/office/powerpoint/2010/main" val="1233598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a:cxnSpLocks/>
          </p:cNvCxnSpPr>
          <p:nvPr/>
        </p:nvCxnSpPr>
        <p:spPr>
          <a:xfrm>
            <a:off x="0" y="1349828"/>
            <a:ext cx="12192000" cy="0"/>
          </a:xfrm>
          <a:prstGeom prst="straightConnector1">
            <a:avLst/>
          </a:prstGeom>
          <a:ln>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Cross 11">
            <a:extLst>
              <a:ext uri="{FF2B5EF4-FFF2-40B4-BE49-F238E27FC236}">
                <a16:creationId xmlns:a16="http://schemas.microsoft.com/office/drawing/2014/main" id="{44358320-8893-FE4C-B01F-9DABB0B8B0D8}"/>
              </a:ext>
            </a:extLst>
          </p:cNvPr>
          <p:cNvSpPr/>
          <p:nvPr/>
        </p:nvSpPr>
        <p:spPr>
          <a:xfrm>
            <a:off x="3808707" y="4693194"/>
            <a:ext cx="219077" cy="219077"/>
          </a:xfrm>
          <a:prstGeom prst="plus">
            <a:avLst>
              <a:gd name="adj" fmla="val 38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Helvetica"/>
              <a:sym typeface="Century Gothic"/>
            </a:endParaRPr>
          </a:p>
        </p:txBody>
      </p:sp>
      <p:sp>
        <p:nvSpPr>
          <p:cNvPr id="23" name="TextBox 22">
            <a:extLst>
              <a:ext uri="{FF2B5EF4-FFF2-40B4-BE49-F238E27FC236}">
                <a16:creationId xmlns:a16="http://schemas.microsoft.com/office/drawing/2014/main" id="{A69A8CA8-8BB4-052E-7CEB-5605BD3CE232}"/>
              </a:ext>
            </a:extLst>
          </p:cNvPr>
          <p:cNvSpPr txBox="1"/>
          <p:nvPr/>
        </p:nvSpPr>
        <p:spPr>
          <a:xfrm>
            <a:off x="746202" y="401500"/>
            <a:ext cx="303320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Lato" panose="020F0502020204030203"/>
                <a:ea typeface="+mn-ea"/>
                <a:cs typeface="Arial" pitchFamily="34" charset="0"/>
                <a:sym typeface="Century Gothic"/>
              </a:rPr>
              <a:t>YOUR </a:t>
            </a:r>
            <a:r>
              <a:rPr kumimoji="0" lang="en-US" sz="2800" b="1" i="0" u="none" strike="noStrike" kern="1200" cap="none" spc="0" normalizeH="0" baseline="0" noProof="0" dirty="0">
                <a:ln>
                  <a:noFill/>
                </a:ln>
                <a:solidFill>
                  <a:srgbClr val="386C91"/>
                </a:solidFill>
                <a:effectLst/>
                <a:uLnTx/>
                <a:uFillTx/>
                <a:latin typeface="Lato" panose="020F0502020204030203"/>
                <a:ea typeface="+mn-ea"/>
                <a:cs typeface="Arial" pitchFamily="34" charset="0"/>
                <a:sym typeface="Century Gothic"/>
              </a:rPr>
              <a:t>SPEAKERS</a:t>
            </a:r>
            <a:endParaRPr kumimoji="0" lang="en-US" sz="2800" b="1" i="0" u="none" strike="noStrike" kern="1200" cap="none" spc="0" normalizeH="0" baseline="0" noProof="0" dirty="0">
              <a:ln>
                <a:noFill/>
              </a:ln>
              <a:solidFill>
                <a:srgbClr val="386C91"/>
              </a:solidFill>
              <a:effectLst/>
              <a:uLnTx/>
              <a:uFillTx/>
              <a:latin typeface="Lato" pitchFamily="34" charset="0"/>
              <a:ea typeface="+mn-ea"/>
              <a:cs typeface="Arial" pitchFamily="34" charset="0"/>
              <a:sym typeface="Century Gothic"/>
            </a:endParaRPr>
          </a:p>
        </p:txBody>
      </p:sp>
      <p:pic>
        <p:nvPicPr>
          <p:cNvPr id="24" name="Picture 23">
            <a:extLst>
              <a:ext uri="{FF2B5EF4-FFF2-40B4-BE49-F238E27FC236}">
                <a16:creationId xmlns:a16="http://schemas.microsoft.com/office/drawing/2014/main" id="{B1750D58-8771-815E-95BB-14A1BF203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1307" y="155084"/>
            <a:ext cx="4083260" cy="1016052"/>
          </a:xfrm>
          <a:prstGeom prst="rect">
            <a:avLst/>
          </a:prstGeom>
        </p:spPr>
      </p:pic>
      <p:sp>
        <p:nvSpPr>
          <p:cNvPr id="8" name="TextBox 7">
            <a:extLst>
              <a:ext uri="{FF2B5EF4-FFF2-40B4-BE49-F238E27FC236}">
                <a16:creationId xmlns:a16="http://schemas.microsoft.com/office/drawing/2014/main" id="{1952B21F-026E-4D9E-8514-0DDD6DACFC87}"/>
              </a:ext>
            </a:extLst>
          </p:cNvPr>
          <p:cNvSpPr txBox="1"/>
          <p:nvPr/>
        </p:nvSpPr>
        <p:spPr>
          <a:xfrm>
            <a:off x="5933407" y="4584128"/>
            <a:ext cx="4313252" cy="13696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3A6F8F"/>
                </a:solidFill>
                <a:effectLst/>
                <a:uLnTx/>
                <a:uFillTx/>
                <a:latin typeface="Lato" panose="020F0502020204030203" pitchFamily="34" charset="0"/>
                <a:ea typeface="Lato" panose="020F0502020204030203" pitchFamily="34" charset="0"/>
                <a:cs typeface="Lato" panose="020F0502020204030203" pitchFamily="34" charset="0"/>
              </a:rPr>
              <a:t>Dr. Michelle Fernández gabilondo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3A6F8F"/>
                </a:solidFill>
                <a:effectLst/>
                <a:uLnTx/>
                <a:uFillTx/>
                <a:latin typeface="Lato" panose="020F0502020204030203" pitchFamily="34" charset="0"/>
                <a:ea typeface="Lato" panose="020F0502020204030203" pitchFamily="34" charset="0"/>
                <a:cs typeface="Lato" panose="020F0502020204030203" pitchFamily="34" charset="0"/>
              </a:rPr>
              <a:t>DSW, MSW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(she/her/ella)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Director of Workforce Development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hlinkClick r:id="rId4"/>
              </a:rPr>
              <a:t>mfernandez@clinicians.org</a:t>
            </a:r>
            <a:r>
              <a:rPr kumimoji="0" lang="en-US" sz="1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9" name="Picture 8">
            <a:extLst>
              <a:ext uri="{FF2B5EF4-FFF2-40B4-BE49-F238E27FC236}">
                <a16:creationId xmlns:a16="http://schemas.microsoft.com/office/drawing/2014/main" id="{AED79C35-16E2-436E-8CB1-C88B4F96660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6615536" y="1988195"/>
            <a:ext cx="2671540" cy="2245025"/>
          </a:xfrm>
          <a:prstGeom prst="rect">
            <a:avLst/>
          </a:prstGeom>
        </p:spPr>
      </p:pic>
      <p:pic>
        <p:nvPicPr>
          <p:cNvPr id="10" name="Picture 9">
            <a:extLst>
              <a:ext uri="{FF2B5EF4-FFF2-40B4-BE49-F238E27FC236}">
                <a16:creationId xmlns:a16="http://schemas.microsoft.com/office/drawing/2014/main" id="{5693A5BE-AD04-4B6A-8D76-E3BBC88134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6053" y="1774937"/>
            <a:ext cx="2064384" cy="2671555"/>
          </a:xfrm>
          <a:prstGeom prst="rect">
            <a:avLst/>
          </a:prstGeom>
        </p:spPr>
      </p:pic>
      <p:sp>
        <p:nvSpPr>
          <p:cNvPr id="11" name="TextBox 10">
            <a:extLst>
              <a:ext uri="{FF2B5EF4-FFF2-40B4-BE49-F238E27FC236}">
                <a16:creationId xmlns:a16="http://schemas.microsoft.com/office/drawing/2014/main" id="{95D5269F-6C69-49AF-B396-39045F2B729C}"/>
              </a:ext>
            </a:extLst>
          </p:cNvPr>
          <p:cNvSpPr txBox="1"/>
          <p:nvPr/>
        </p:nvSpPr>
        <p:spPr>
          <a:xfrm>
            <a:off x="2202059" y="4584128"/>
            <a:ext cx="3432372" cy="13696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3A6F8F"/>
                </a:solidFill>
                <a:effectLst/>
                <a:uLnTx/>
                <a:uFillTx/>
                <a:latin typeface="Lato" panose="020F0502020204030203" pitchFamily="34" charset="0"/>
                <a:ea typeface="Lato" panose="020F0502020204030203" pitchFamily="34" charset="0"/>
                <a:cs typeface="Lato" panose="020F0502020204030203" pitchFamily="34" charset="0"/>
              </a:rPr>
              <a:t>SYDNEY AXELROD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3A6F8F"/>
                </a:solidFill>
                <a:effectLst/>
                <a:uLnTx/>
                <a:uFillTx/>
                <a:latin typeface="Lato" panose="020F0502020204030203" pitchFamily="34" charset="0"/>
                <a:ea typeface="Lato" panose="020F0502020204030203" pitchFamily="34" charset="0"/>
                <a:cs typeface="Lato" panose="020F0502020204030203" pitchFamily="34" charset="0"/>
              </a:rPr>
              <a:t>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(she/her)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Associate Director of Workforce Development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hlinkClick r:id="rId7"/>
              </a:rPr>
              <a:t>saxelrod</a:t>
            </a:r>
            <a:r>
              <a:rPr kumimoji="0" lang="en-US" sz="12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hlinkClick r:id="rId7"/>
              </a:rPr>
              <a:t>@clinicians.org</a:t>
            </a:r>
            <a:r>
              <a:rPr kumimoji="0" lang="en-US" sz="1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73612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717" y="186056"/>
            <a:ext cx="752417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Lato" pitchFamily="34" charset="0"/>
                <a:ea typeface="+mn-ea"/>
                <a:cs typeface="Arial" pitchFamily="34" charset="0"/>
                <a:sym typeface="Century Gothic"/>
              </a:rPr>
              <a:t>ASSOCIATION OF CLINICIANS FOR THE </a:t>
            </a:r>
            <a:r>
              <a:rPr kumimoji="0" lang="en-US" sz="2800" b="1" i="0" u="none" strike="noStrike" kern="1200" cap="none" spc="0" normalizeH="0" baseline="0" noProof="0">
                <a:ln>
                  <a:noFill/>
                </a:ln>
                <a:solidFill>
                  <a:srgbClr val="00A79D"/>
                </a:solidFill>
                <a:effectLst/>
                <a:uLnTx/>
                <a:uFillTx/>
                <a:latin typeface="Lato" pitchFamily="34" charset="0"/>
                <a:ea typeface="+mn-ea"/>
                <a:cs typeface="Arial" pitchFamily="34" charset="0"/>
                <a:sym typeface="Century Gothic"/>
              </a:rPr>
              <a:t>UNDERSERVED</a:t>
            </a:r>
          </a:p>
        </p:txBody>
      </p:sp>
      <p:cxnSp>
        <p:nvCxnSpPr>
          <p:cNvPr id="17" name="Straight Arrow Connector 16"/>
          <p:cNvCxnSpPr>
            <a:cxnSpLocks/>
          </p:cNvCxnSpPr>
          <p:nvPr/>
        </p:nvCxnSpPr>
        <p:spPr>
          <a:xfrm>
            <a:off x="0" y="1295398"/>
            <a:ext cx="12192000" cy="0"/>
          </a:xfrm>
          <a:prstGeom prst="straightConnector1">
            <a:avLst/>
          </a:prstGeom>
          <a:ln>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9376685-A4E3-4CE6-8187-BC492BEC44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51307" y="155084"/>
            <a:ext cx="4083260" cy="1016052"/>
          </a:xfrm>
          <a:prstGeom prst="rect">
            <a:avLst/>
          </a:prstGeom>
        </p:spPr>
      </p:pic>
      <p:graphicFrame>
        <p:nvGraphicFramePr>
          <p:cNvPr id="10" name="Diagram 9"/>
          <p:cNvGraphicFramePr/>
          <p:nvPr>
            <p:extLst>
              <p:ext uri="{D42A27DB-BD31-4B8C-83A1-F6EECF244321}">
                <p14:modId xmlns:p14="http://schemas.microsoft.com/office/powerpoint/2010/main" val="2815612611"/>
              </p:ext>
            </p:extLst>
          </p:nvPr>
        </p:nvGraphicFramePr>
        <p:xfrm>
          <a:off x="1684551" y="1765418"/>
          <a:ext cx="86868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2056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0934" y="401500"/>
            <a:ext cx="65738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Lato" panose="020F0502020204030203"/>
                <a:ea typeface="+mn-ea"/>
                <a:cs typeface="Arial" pitchFamily="34" charset="0"/>
                <a:sym typeface="Century Gothic"/>
              </a:rPr>
              <a:t>STAR</a:t>
            </a:r>
            <a:r>
              <a:rPr kumimoji="0" lang="en-US" sz="2800" b="1" i="0" u="none" strike="noStrike" kern="1200" cap="none" spc="0" normalizeH="0" baseline="0" noProof="0" dirty="0">
                <a:ln>
                  <a:noFill/>
                </a:ln>
                <a:solidFill>
                  <a:prstClr val="black"/>
                </a:solidFill>
                <a:effectLst/>
                <a:uLnTx/>
                <a:uFillTx/>
                <a:latin typeface="Lato" panose="020F0502020204030203"/>
                <a:ea typeface="+mn-ea"/>
                <a:cs typeface="Times New Roman" panose="02020603050405020304" pitchFamily="18" charset="0"/>
                <a:sym typeface="Century Gothic"/>
              </a:rPr>
              <a:t>² </a:t>
            </a:r>
            <a:r>
              <a:rPr kumimoji="0" lang="en-US" sz="2800" b="1" i="0" u="none" strike="noStrike" kern="1200" cap="none" spc="0" normalizeH="0" baseline="0" noProof="0" dirty="0">
                <a:ln>
                  <a:noFill/>
                </a:ln>
                <a:solidFill>
                  <a:srgbClr val="3A6F8F"/>
                </a:solidFill>
                <a:effectLst/>
                <a:uLnTx/>
                <a:uFillTx/>
                <a:latin typeface="Lato" panose="020F0502020204030203"/>
                <a:ea typeface="+mn-ea"/>
                <a:cs typeface="Times New Roman" panose="02020603050405020304" pitchFamily="18" charset="0"/>
                <a:sym typeface="Century Gothic"/>
              </a:rPr>
              <a:t>CENTER</a:t>
            </a:r>
            <a:endParaRPr kumimoji="0" lang="en-US" sz="2800" b="1" i="0" u="none" strike="noStrike" kern="1200" cap="none" spc="0" normalizeH="0" baseline="0" noProof="0" dirty="0">
              <a:ln>
                <a:noFill/>
              </a:ln>
              <a:solidFill>
                <a:srgbClr val="3A6F8F"/>
              </a:solidFill>
              <a:effectLst/>
              <a:uLnTx/>
              <a:uFillTx/>
              <a:latin typeface="Lato" panose="020F0502020204030203"/>
              <a:ea typeface="+mn-ea"/>
              <a:cs typeface="Arial" pitchFamily="34" charset="0"/>
              <a:sym typeface="Century Gothic"/>
            </a:endParaRPr>
          </a:p>
        </p:txBody>
      </p:sp>
      <p:cxnSp>
        <p:nvCxnSpPr>
          <p:cNvPr id="17" name="Straight Arrow Connector 16"/>
          <p:cNvCxnSpPr>
            <a:cxnSpLocks/>
          </p:cNvCxnSpPr>
          <p:nvPr/>
        </p:nvCxnSpPr>
        <p:spPr>
          <a:xfrm>
            <a:off x="0" y="1295398"/>
            <a:ext cx="12192000" cy="0"/>
          </a:xfrm>
          <a:prstGeom prst="straightConnector1">
            <a:avLst/>
          </a:prstGeom>
          <a:ln>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9376685-A4E3-4CE6-8187-BC492BEC44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51307" y="155084"/>
            <a:ext cx="4083260" cy="1016052"/>
          </a:xfrm>
          <a:prstGeom prst="rect">
            <a:avLst/>
          </a:prstGeom>
        </p:spPr>
      </p:pic>
      <p:sp>
        <p:nvSpPr>
          <p:cNvPr id="9" name="TextBox 8">
            <a:extLst>
              <a:ext uri="{FF2B5EF4-FFF2-40B4-BE49-F238E27FC236}">
                <a16:creationId xmlns:a16="http://schemas.microsoft.com/office/drawing/2014/main" id="{05AA3F06-D2EC-1F4E-8989-A32F5DB2988A}"/>
              </a:ext>
            </a:extLst>
          </p:cNvPr>
          <p:cNvSpPr txBox="1"/>
          <p:nvPr/>
        </p:nvSpPr>
        <p:spPr>
          <a:xfrm>
            <a:off x="730934" y="1487314"/>
            <a:ext cx="10546666" cy="329320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85000"/>
                    <a:lumOff val="15000"/>
                  </a:prstClr>
                </a:solidFill>
                <a:effectLst/>
                <a:uLnTx/>
                <a:uFillTx/>
                <a:latin typeface="Lato" panose="020F0502020204030203"/>
                <a:ea typeface="+mn-ea"/>
                <a:cs typeface="Calibri Light" panose="020F0302020204030204" pitchFamily="34" charset="0"/>
                <a:sym typeface="Century Gothic"/>
              </a:rPr>
              <a:t>National Cooperative Agreement awarded in 2014</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85000"/>
                    <a:lumOff val="15000"/>
                  </a:prstClr>
                </a:solidFill>
                <a:effectLst/>
                <a:uLnTx/>
                <a:uFillTx/>
                <a:latin typeface="Lato" panose="020F0502020204030203"/>
                <a:ea typeface="+mn-ea"/>
                <a:cs typeface="Calibri Light" panose="020F0302020204030204" pitchFamily="34" charset="0"/>
                <a:sym typeface="Century Gothic"/>
              </a:rPr>
              <a:t>Funded by the Bureau of Primary Healthcare</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85000"/>
                    <a:lumOff val="15000"/>
                  </a:prstClr>
                </a:solidFill>
                <a:effectLst/>
                <a:uLnTx/>
                <a:uFillTx/>
                <a:latin typeface="Lato" panose="020F0502020204030203"/>
                <a:ea typeface="+mn-ea"/>
                <a:cs typeface="Calibri Light" panose="020F0302020204030204" pitchFamily="34" charset="0"/>
                <a:sym typeface="Century Gothic"/>
              </a:rPr>
              <a:t>One </a:t>
            </a:r>
            <a:r>
              <a:rPr kumimoji="0" lang="en-US" sz="2800" b="0" i="0" u="none" strike="noStrike" kern="1200" cap="none" spc="0" normalizeH="0" baseline="0" noProof="0">
                <a:ln>
                  <a:noFill/>
                </a:ln>
                <a:solidFill>
                  <a:prstClr val="black">
                    <a:lumMod val="85000"/>
                    <a:lumOff val="15000"/>
                  </a:prstClr>
                </a:solidFill>
                <a:effectLst/>
                <a:uLnTx/>
                <a:uFillTx/>
                <a:latin typeface="Lato" panose="020F0502020204030203"/>
                <a:ea typeface="+mn-ea"/>
                <a:cs typeface="Calibri Light" panose="020F0302020204030204" pitchFamily="34" charset="0"/>
                <a:sym typeface="Century Gothic"/>
              </a:rPr>
              <a:t>of 22 </a:t>
            </a:r>
            <a:r>
              <a:rPr kumimoji="0" lang="en-US" sz="2800" b="0" i="0" u="none" strike="noStrike" kern="1200" cap="none" spc="0" normalizeH="0" baseline="0" noProof="0" dirty="0">
                <a:ln>
                  <a:noFill/>
                </a:ln>
                <a:solidFill>
                  <a:prstClr val="black">
                    <a:lumMod val="85000"/>
                    <a:lumOff val="15000"/>
                  </a:prstClr>
                </a:solidFill>
                <a:effectLst/>
                <a:uLnTx/>
                <a:uFillTx/>
                <a:latin typeface="Lato" panose="020F0502020204030203"/>
                <a:ea typeface="+mn-ea"/>
                <a:cs typeface="Calibri Light" panose="020F0302020204030204" pitchFamily="34" charset="0"/>
                <a:sym typeface="Century Gothic"/>
              </a:rPr>
              <a:t>National Training and Technical Assistance Partners (NTTAPs)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85000"/>
                    <a:lumOff val="15000"/>
                  </a:prstClr>
                </a:solidFill>
                <a:effectLst/>
                <a:uLnTx/>
                <a:uFillTx/>
                <a:latin typeface="Lato" panose="020F0502020204030203"/>
                <a:ea typeface="+mn-ea"/>
                <a:cs typeface="Calibri Light" panose="020F0302020204030204" pitchFamily="34" charset="0"/>
                <a:sym typeface="Century Gothic"/>
              </a:rPr>
              <a:t>Produces </a:t>
            </a:r>
            <a:r>
              <a:rPr kumimoji="0" lang="en-US" sz="2800" b="1" i="0" u="sng" strike="noStrike" kern="1200" cap="none" spc="0" normalizeH="0" baseline="0" noProof="0" dirty="0">
                <a:ln>
                  <a:noFill/>
                </a:ln>
                <a:solidFill>
                  <a:srgbClr val="FF724E"/>
                </a:solidFill>
                <a:effectLst/>
                <a:uLnTx/>
                <a:uFillTx/>
                <a:latin typeface="Lato" panose="020F0502020204030203"/>
                <a:ea typeface="+mn-ea"/>
                <a:cs typeface="Calibri Light" panose="020F0302020204030204" pitchFamily="34" charset="0"/>
                <a:sym typeface="Century Gothic"/>
              </a:rPr>
              <a:t>FREE</a:t>
            </a:r>
            <a:r>
              <a:rPr kumimoji="0" lang="en-US" sz="2800" b="0" i="0" u="none" strike="noStrike" kern="1200" cap="none" spc="0" normalizeH="0" baseline="0" noProof="0" dirty="0">
                <a:ln>
                  <a:noFill/>
                </a:ln>
                <a:solidFill>
                  <a:prstClr val="black">
                    <a:lumMod val="85000"/>
                    <a:lumOff val="15000"/>
                  </a:prstClr>
                </a:solidFill>
                <a:effectLst/>
                <a:uLnTx/>
                <a:uFillTx/>
                <a:latin typeface="Lato" panose="020F0502020204030203"/>
                <a:ea typeface="+mn-ea"/>
                <a:cs typeface="Calibri Light" panose="020F0302020204030204" pitchFamily="34" charset="0"/>
                <a:sym typeface="Century Gothic"/>
              </a:rPr>
              <a:t> Resources, Training, and Technical Assistance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lumMod val="85000"/>
                  <a:lumOff val="15000"/>
                </a:prstClr>
              </a:solidFill>
              <a:effectLst/>
              <a:uLnTx/>
              <a:uFillTx/>
              <a:latin typeface="Lato" panose="020F0502020204030203"/>
              <a:ea typeface="+mn-ea"/>
              <a:cs typeface="Calibri Light" panose="020F0302020204030204" pitchFamily="34" charset="0"/>
              <a:sym typeface="Century Gothic"/>
            </a:endParaRPr>
          </a:p>
        </p:txBody>
      </p:sp>
      <p:sp>
        <p:nvSpPr>
          <p:cNvPr id="5" name="TextBox 4"/>
          <p:cNvSpPr txBox="1"/>
          <p:nvPr/>
        </p:nvSpPr>
        <p:spPr>
          <a:xfrm flipH="1">
            <a:off x="2800893" y="4780523"/>
            <a:ext cx="6590213"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srgbClr val="559650"/>
                </a:solidFill>
                <a:effectLst/>
                <a:uLnTx/>
                <a:uFillTx/>
                <a:latin typeface="Lato" panose="020F0502020204030203"/>
                <a:ea typeface="+mn-ea"/>
                <a:cs typeface="Calibri Light" panose="020F0302020204030204" pitchFamily="34" charset="0"/>
                <a:sym typeface="Century Gothic"/>
                <a:hlinkClick r:id="rId4"/>
              </a:rPr>
              <a:t>www.chcworkforce.org</a:t>
            </a:r>
            <a:endParaRPr kumimoji="0" lang="en-US" sz="3600" b="0" i="0" u="sng" strike="noStrike" kern="1200" cap="none" spc="0" normalizeH="0" baseline="0" noProof="0" dirty="0">
              <a:ln>
                <a:noFill/>
              </a:ln>
              <a:solidFill>
                <a:srgbClr val="559650"/>
              </a:solidFill>
              <a:effectLst/>
              <a:uLnTx/>
              <a:uFillTx/>
              <a:latin typeface="Lato" panose="020F0502020204030203"/>
              <a:ea typeface="+mn-ea"/>
              <a:cs typeface="Calibri Light" panose="020F0302020204030204" pitchFamily="34" charset="0"/>
              <a:sym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559650"/>
              </a:solidFill>
              <a:effectLst/>
              <a:uLnTx/>
              <a:uFillTx/>
              <a:latin typeface="Lato" panose="020F0502020204030203"/>
              <a:ea typeface="+mn-ea"/>
              <a:cs typeface="Calibri Light" panose="020F0302020204030204" pitchFamily="34" charset="0"/>
              <a:sym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lumMod val="85000"/>
                    <a:lumOff val="15000"/>
                  </a:prstClr>
                </a:solidFill>
                <a:effectLst/>
                <a:uLnTx/>
                <a:uFillTx/>
                <a:latin typeface="Lato" panose="020F0502020204030203"/>
                <a:ea typeface="+mn-ea"/>
                <a:cs typeface="Calibri Light" panose="020F0302020204030204" pitchFamily="34" charset="0"/>
                <a:sym typeface="Century Gothic"/>
              </a:rPr>
              <a:t>Contact us: </a:t>
            </a:r>
            <a:r>
              <a:rPr kumimoji="0" lang="en-US" sz="3200" b="0" i="0" u="none" strike="noStrike" kern="1200" cap="none" spc="0" normalizeH="0" baseline="0" noProof="0" dirty="0">
                <a:ln>
                  <a:noFill/>
                </a:ln>
                <a:solidFill>
                  <a:srgbClr val="204054"/>
                </a:solidFill>
                <a:effectLst/>
                <a:uLnTx/>
                <a:uFillTx/>
                <a:latin typeface="Lato" panose="020F0502020204030203"/>
                <a:ea typeface="+mn-ea"/>
                <a:cs typeface="Calibri Light" panose="020F0302020204030204" pitchFamily="34" charset="0"/>
                <a:sym typeface="Century Gothic"/>
                <a:hlinkClick r:id="rId4"/>
              </a:rPr>
              <a:t>info@chcworkforce.org</a:t>
            </a:r>
            <a:r>
              <a:rPr kumimoji="0" lang="en-US" sz="3200" b="0" i="0" u="none" strike="noStrike" kern="1200" cap="none" spc="0" normalizeH="0" baseline="0" noProof="0" dirty="0">
                <a:ln>
                  <a:noFill/>
                </a:ln>
                <a:solidFill>
                  <a:srgbClr val="204054"/>
                </a:solidFill>
                <a:effectLst/>
                <a:uLnTx/>
                <a:uFillTx/>
                <a:latin typeface="Lato" panose="020F0502020204030203"/>
                <a:ea typeface="+mn-ea"/>
                <a:cs typeface="Calibri Light" panose="020F0302020204030204" pitchFamily="34" charset="0"/>
                <a:sym typeface="Century Gothic"/>
              </a:rPr>
              <a:t> </a:t>
            </a:r>
          </a:p>
        </p:txBody>
      </p:sp>
    </p:spTree>
    <p:extLst>
      <p:ext uri="{BB962C8B-B14F-4D97-AF65-F5344CB8AC3E}">
        <p14:creationId xmlns:p14="http://schemas.microsoft.com/office/powerpoint/2010/main" val="699138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130" y="448437"/>
            <a:ext cx="503054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Lato"/>
                <a:ea typeface="+mn-ea"/>
                <a:cs typeface="Calibri Light" panose="020F0302020204030204" pitchFamily="34" charset="0"/>
              </a:rPr>
              <a:t>INVEST IN THE </a:t>
            </a:r>
            <a:r>
              <a:rPr kumimoji="0" lang="en-US" sz="2800" b="1" i="0" u="none" strike="noStrike" kern="1200" cap="none" spc="0" normalizeH="0" baseline="0" noProof="0" dirty="0">
                <a:ln>
                  <a:noFill/>
                </a:ln>
                <a:solidFill>
                  <a:srgbClr val="386C91"/>
                </a:solidFill>
                <a:effectLst/>
                <a:uLnTx/>
                <a:uFillTx/>
                <a:latin typeface="Lato"/>
                <a:ea typeface="+mn-ea"/>
                <a:cs typeface="Calibri Light" panose="020F0302020204030204" pitchFamily="34" charset="0"/>
              </a:rPr>
              <a:t>WORKFORCE</a:t>
            </a:r>
          </a:p>
        </p:txBody>
      </p:sp>
      <p:cxnSp>
        <p:nvCxnSpPr>
          <p:cNvPr id="17" name="Straight Arrow Connector 16"/>
          <p:cNvCxnSpPr>
            <a:cxnSpLocks/>
          </p:cNvCxnSpPr>
          <p:nvPr/>
        </p:nvCxnSpPr>
        <p:spPr>
          <a:xfrm>
            <a:off x="0" y="1295398"/>
            <a:ext cx="12192000" cy="0"/>
          </a:xfrm>
          <a:prstGeom prst="straightConnector1">
            <a:avLst/>
          </a:prstGeom>
          <a:ln>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5AA3F06-D2EC-1F4E-8989-A32F5DB2988A}"/>
              </a:ext>
            </a:extLst>
          </p:cNvPr>
          <p:cNvSpPr txBox="1"/>
          <p:nvPr/>
        </p:nvSpPr>
        <p:spPr>
          <a:xfrm>
            <a:off x="0" y="1419661"/>
            <a:ext cx="11759921" cy="5940088"/>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85000"/>
                    <a:lumOff val="15000"/>
                  </a:prstClr>
                </a:solidFill>
                <a:effectLst/>
                <a:uLnTx/>
                <a:uFillTx/>
                <a:latin typeface="Lato"/>
                <a:ea typeface="+mn-ea"/>
                <a:cs typeface="Calibri Light" panose="020F0302020204030204" pitchFamily="34" charset="0"/>
              </a:rPr>
              <a:t>Turnover is </a:t>
            </a:r>
            <a:r>
              <a:rPr kumimoji="0" lang="en-US" sz="3200" b="1" i="0" u="none" strike="noStrike" kern="1200" cap="none" spc="0" normalizeH="0" baseline="0" noProof="0" dirty="0">
                <a:ln>
                  <a:noFill/>
                </a:ln>
                <a:solidFill>
                  <a:srgbClr val="FF724E"/>
                </a:solidFill>
                <a:effectLst/>
                <a:uLnTx/>
                <a:uFillTx/>
                <a:latin typeface="Lato"/>
                <a:ea typeface="+mn-ea"/>
                <a:cs typeface="Calibri Light" panose="020F0302020204030204" pitchFamily="34" charset="0"/>
              </a:rPr>
              <a:t>EXPENSIVE! </a:t>
            </a:r>
            <a:endParaRPr kumimoji="0" lang="en-US" sz="2400" b="0" i="0" u="none" strike="noStrike" kern="1200" cap="none" spc="0" normalizeH="0" baseline="0" noProof="0" dirty="0">
              <a:ln>
                <a:noFill/>
              </a:ln>
              <a:solidFill>
                <a:prstClr val="black">
                  <a:lumMod val="85000"/>
                  <a:lumOff val="15000"/>
                </a:prstClr>
              </a:solidFill>
              <a:effectLst/>
              <a:uLnTx/>
              <a:uFillTx/>
              <a:latin typeface="Lato"/>
              <a:ea typeface="+mn-ea"/>
              <a:cs typeface="Calibri Light" panose="020F03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Lato"/>
                <a:ea typeface="+mn-ea"/>
                <a:cs typeface="Calibri Light" panose="020F0302020204030204" pitchFamily="34" charset="0"/>
              </a:rPr>
              <a:t>*Calculate your health center’s turnover costs by using the </a:t>
            </a:r>
            <a:r>
              <a:rPr kumimoji="0" lang="en-US" sz="2000" b="0" i="0" u="none" strike="noStrike" kern="1200" cap="none" spc="0" normalizeH="0" baseline="0" noProof="0" dirty="0">
                <a:ln>
                  <a:noFill/>
                </a:ln>
                <a:solidFill>
                  <a:prstClr val="black">
                    <a:lumMod val="85000"/>
                    <a:lumOff val="15000"/>
                  </a:prstClr>
                </a:solidFill>
                <a:effectLst/>
                <a:uLnTx/>
                <a:uFillTx/>
                <a:latin typeface="Lato"/>
                <a:ea typeface="+mn-ea"/>
                <a:cs typeface="Calibri Light" panose="020F0302020204030204" pitchFamily="34" charset="0"/>
                <a:hlinkClick r:id="rId3"/>
              </a:rPr>
              <a:t>STAR</a:t>
            </a:r>
            <a:r>
              <a:rPr kumimoji="0" lang="en-US" sz="2000" b="0" i="0" u="none" strike="noStrike" kern="1200" cap="none" spc="0" normalizeH="0" baseline="0" noProof="0" dirty="0">
                <a:ln>
                  <a:noFill/>
                </a:ln>
                <a:solidFill>
                  <a:prstClr val="black">
                    <a:lumMod val="75000"/>
                    <a:lumOff val="25000"/>
                  </a:prstClr>
                </a:solidFill>
                <a:effectLst/>
                <a:uLnTx/>
                <a:uFillTx/>
                <a:latin typeface="Lato"/>
                <a:ea typeface="+mn-ea"/>
                <a:cs typeface="Calibri Light" panose="020F0302020204030204" pitchFamily="34" charset="0"/>
                <a:hlinkClick r:id="rId3"/>
              </a:rPr>
              <a:t>²</a:t>
            </a:r>
            <a:r>
              <a:rPr kumimoji="0" lang="en-US" sz="2000" b="0" i="0" u="none" strike="noStrike" kern="1200" cap="none" spc="0" normalizeH="0" baseline="0" noProof="0" dirty="0">
                <a:ln>
                  <a:noFill/>
                </a:ln>
                <a:solidFill>
                  <a:prstClr val="black">
                    <a:lumMod val="85000"/>
                    <a:lumOff val="15000"/>
                  </a:prstClr>
                </a:solidFill>
                <a:effectLst/>
                <a:uLnTx/>
                <a:uFillTx/>
                <a:latin typeface="Lato"/>
                <a:ea typeface="+mn-ea"/>
                <a:cs typeface="Calibri Light" panose="020F0302020204030204" pitchFamily="34" charset="0"/>
                <a:hlinkClick r:id="rId3"/>
              </a:rPr>
              <a:t> Center Financial Assessment for Provider Turnover Tool</a:t>
            </a:r>
            <a:r>
              <a:rPr kumimoji="0" lang="en-US" sz="2000" b="0" i="0" u="none" strike="noStrike" kern="1200" cap="none" spc="0" normalizeH="0" baseline="0" noProof="0" dirty="0">
                <a:ln>
                  <a:noFill/>
                </a:ln>
                <a:solidFill>
                  <a:prstClr val="black">
                    <a:lumMod val="85000"/>
                    <a:lumOff val="15000"/>
                  </a:prstClr>
                </a:solidFill>
                <a:effectLst/>
                <a:uLnTx/>
                <a:uFillTx/>
                <a:latin typeface="Lato"/>
                <a:ea typeface="+mn-ea"/>
                <a:cs typeface="Calibri Light" panose="020F0302020204030204" pitchFamily="34" charset="0"/>
              </a:rPr>
              <a:t> (newly updated!)</a:t>
            </a:r>
          </a:p>
          <a:p>
            <a:pPr marL="457200" marR="0" lvl="1" indent="0" algn="l" defTabSz="914400" rtl="0" eaLnBrk="1" fontAlgn="auto" latinLnBrk="0" hangingPunct="1">
              <a:lnSpc>
                <a:spcPct val="100000"/>
              </a:lnSpc>
              <a:spcBef>
                <a:spcPts val="0"/>
              </a:spcBef>
              <a:spcAft>
                <a:spcPts val="1200"/>
              </a:spcAft>
              <a:buClrTx/>
              <a:buSzTx/>
              <a:buFontTx/>
              <a:buNone/>
              <a:tabLst/>
              <a:defRPr/>
            </a:pPr>
            <a:endParaRPr kumimoji="0" lang="en-US" sz="800" b="0" i="0" u="none" strike="noStrike" kern="1200" cap="none" spc="0" normalizeH="0" baseline="0" noProof="0" dirty="0">
              <a:ln>
                <a:noFill/>
              </a:ln>
              <a:solidFill>
                <a:prstClr val="black">
                  <a:lumMod val="85000"/>
                  <a:lumOff val="15000"/>
                </a:prstClr>
              </a:solidFill>
              <a:effectLst/>
              <a:uLnTx/>
              <a:uFillTx/>
              <a:latin typeface="Lato"/>
              <a:ea typeface="+mn-ea"/>
              <a:cs typeface="Calibri Light" panose="020F0302020204030204" pitchFamily="34" charset="0"/>
            </a:endParaRPr>
          </a:p>
          <a:p>
            <a:pPr marL="457200" marR="0" lvl="1" indent="0" algn="l" defTabSz="914400" rtl="0" eaLnBrk="1" fontAlgn="auto" latinLnBrk="0" hangingPunct="1">
              <a:lnSpc>
                <a:spcPct val="100000"/>
              </a:lnSpc>
              <a:spcBef>
                <a:spcPts val="0"/>
              </a:spcBef>
              <a:spcAft>
                <a:spcPts val="600"/>
              </a:spcAft>
              <a:buClrTx/>
              <a:buSzTx/>
              <a:buFontTx/>
              <a:buNone/>
              <a:tabLst/>
              <a:defRPr/>
            </a:pPr>
            <a:endParaRPr kumimoji="0" lang="en-US" sz="800" b="0" i="0" u="none" strike="noStrike" kern="1200" cap="none" spc="0" normalizeH="0" baseline="0" noProof="0" dirty="0">
              <a:ln>
                <a:noFill/>
              </a:ln>
              <a:solidFill>
                <a:prstClr val="black">
                  <a:lumMod val="85000"/>
                  <a:lumOff val="15000"/>
                </a:prstClr>
              </a:solidFill>
              <a:effectLst/>
              <a:uLnTx/>
              <a:uFillTx/>
              <a:latin typeface="Lato"/>
              <a:ea typeface="+mn-ea"/>
              <a:cs typeface="Calibri Light" panose="020F0302020204030204" pitchFamily="34" charset="0"/>
            </a:endParaRP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prstClr val="black">
                    <a:lumMod val="85000"/>
                    <a:lumOff val="15000"/>
                  </a:prstClr>
                </a:solidFill>
                <a:effectLst/>
                <a:uLnTx/>
                <a:uFillTx/>
                <a:latin typeface="Lato"/>
                <a:ea typeface="+mn-ea"/>
                <a:cs typeface="Calibri Light" panose="020F0302020204030204" pitchFamily="34" charset="0"/>
              </a:rPr>
              <a:t>As leaders, ask yourselves:</a:t>
            </a:r>
            <a:endParaRPr kumimoji="0" lang="en-US" sz="1100" b="0" i="0" u="none" strike="noStrike" kern="1200" cap="none" spc="0" normalizeH="0" baseline="0" noProof="0" dirty="0">
              <a:ln>
                <a:noFill/>
              </a:ln>
              <a:solidFill>
                <a:prstClr val="black">
                  <a:lumMod val="85000"/>
                  <a:lumOff val="15000"/>
                </a:prstClr>
              </a:solidFill>
              <a:effectLst/>
              <a:uLnTx/>
              <a:uFillTx/>
              <a:latin typeface="Lato"/>
              <a:ea typeface="+mn-ea"/>
              <a:cs typeface="Calibri Light" panose="020F0302020204030204" pitchFamily="34" charset="0"/>
            </a:endParaRPr>
          </a:p>
          <a:p>
            <a:pPr marL="1371600" marR="0" lvl="2"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Lato"/>
                <a:ea typeface="+mn-ea"/>
                <a:cs typeface="Calibri Light" panose="020F0302020204030204" pitchFamily="34" charset="0"/>
              </a:rPr>
              <a:t>What’s the actual cost of turnover?</a:t>
            </a:r>
          </a:p>
          <a:p>
            <a:pPr marL="1371600" marR="0" lvl="2"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Lato"/>
                <a:ea typeface="+mn-ea"/>
                <a:cs typeface="Calibri Light" panose="020F0302020204030204" pitchFamily="34" charset="0"/>
              </a:rPr>
              <a:t>What’s the cost of a provider vacancy?</a:t>
            </a:r>
          </a:p>
          <a:p>
            <a:pPr marL="1371600" marR="0" lvl="2"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Lato"/>
                <a:ea typeface="+mn-ea"/>
                <a:cs typeface="Calibri Light" panose="020F0302020204030204" pitchFamily="34" charset="0"/>
              </a:rPr>
              <a:t>How much does it cost to recruit?</a:t>
            </a:r>
          </a:p>
          <a:p>
            <a:pPr marL="1371600" marR="0" lvl="2"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Lato"/>
                <a:ea typeface="+mn-ea"/>
                <a:cs typeface="Calibri Light" panose="020F0302020204030204" pitchFamily="34" charset="0"/>
              </a:rPr>
              <a:t>How much money is your organization losing to these workforce issues?</a:t>
            </a:r>
          </a:p>
          <a:p>
            <a:pPr marL="1371600" marR="0" lvl="2"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Lato"/>
                <a:ea typeface="+mn-ea"/>
                <a:cs typeface="Calibri Light" panose="020F0302020204030204" pitchFamily="34" charset="0"/>
              </a:rPr>
              <a:t>How can you better invest money to retain staff and minimize losses?</a:t>
            </a:r>
          </a:p>
          <a:p>
            <a:pPr marL="800100" marR="0" lvl="1"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lumMod val="85000"/>
                  <a:lumOff val="15000"/>
                </a:prstClr>
              </a:solidFill>
              <a:effectLst/>
              <a:uLnTx/>
              <a:uFillTx/>
              <a:latin typeface="Lato"/>
              <a:ea typeface="+mn-ea"/>
              <a:cs typeface="Calibri Light" panose="020F0302020204030204" pitchFamily="34" charset="0"/>
            </a:endParaRPr>
          </a:p>
        </p:txBody>
      </p:sp>
      <p:pic>
        <p:nvPicPr>
          <p:cNvPr id="8" name="Picture 7">
            <a:extLst>
              <a:ext uri="{FF2B5EF4-FFF2-40B4-BE49-F238E27FC236}">
                <a16:creationId xmlns:a16="http://schemas.microsoft.com/office/drawing/2014/main" id="{79376685-A4E3-4CE6-8187-BC492BEC4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1307" y="155084"/>
            <a:ext cx="4083260" cy="1016052"/>
          </a:xfrm>
          <a:prstGeom prst="rect">
            <a:avLst/>
          </a:prstGeom>
        </p:spPr>
      </p:pic>
      <p:pic>
        <p:nvPicPr>
          <p:cNvPr id="3" name="Picture 2">
            <a:extLst>
              <a:ext uri="{FF2B5EF4-FFF2-40B4-BE49-F238E27FC236}">
                <a16:creationId xmlns:a16="http://schemas.microsoft.com/office/drawing/2014/main" id="{C24F02A6-5328-4BFA-A429-29EC631849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2038" y="2263923"/>
            <a:ext cx="1407308" cy="1407308"/>
          </a:xfrm>
          <a:prstGeom prst="rect">
            <a:avLst/>
          </a:prstGeom>
        </p:spPr>
      </p:pic>
    </p:spTree>
    <p:extLst>
      <p:ext uri="{BB962C8B-B14F-4D97-AF65-F5344CB8AC3E}">
        <p14:creationId xmlns:p14="http://schemas.microsoft.com/office/powerpoint/2010/main" val="40458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0934" y="401500"/>
            <a:ext cx="65738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Lato" panose="020F0502020204030203"/>
                <a:ea typeface="+mn-ea"/>
                <a:cs typeface="Arial" pitchFamily="34" charset="0"/>
                <a:sym typeface="Century Gothic"/>
              </a:rPr>
              <a:t>TURNOVER </a:t>
            </a:r>
            <a:r>
              <a:rPr kumimoji="0" lang="en-US" sz="2800" b="1" i="0" u="none" strike="noStrike" kern="1200" cap="none" spc="0" normalizeH="0" baseline="0" noProof="0" dirty="0">
                <a:ln>
                  <a:noFill/>
                </a:ln>
                <a:solidFill>
                  <a:srgbClr val="3A6F8F"/>
                </a:solidFill>
                <a:effectLst/>
                <a:uLnTx/>
                <a:uFillTx/>
                <a:latin typeface="Lato" panose="020F0502020204030203"/>
                <a:ea typeface="+mn-ea"/>
                <a:cs typeface="Times New Roman" panose="02020603050405020304" pitchFamily="18" charset="0"/>
                <a:sym typeface="Century Gothic"/>
              </a:rPr>
              <a:t>STATISTICS</a:t>
            </a:r>
            <a:endParaRPr kumimoji="0" lang="en-US" sz="2800" b="1" i="0" u="none" strike="noStrike" kern="1200" cap="none" spc="0" normalizeH="0" baseline="0" noProof="0" dirty="0">
              <a:ln>
                <a:noFill/>
              </a:ln>
              <a:solidFill>
                <a:srgbClr val="3A6F8F"/>
              </a:solidFill>
              <a:effectLst/>
              <a:uLnTx/>
              <a:uFillTx/>
              <a:latin typeface="Lato" panose="020F0502020204030203"/>
              <a:ea typeface="+mn-ea"/>
              <a:cs typeface="Arial" pitchFamily="34" charset="0"/>
              <a:sym typeface="Century Gothic"/>
            </a:endParaRPr>
          </a:p>
        </p:txBody>
      </p:sp>
      <p:cxnSp>
        <p:nvCxnSpPr>
          <p:cNvPr id="17" name="Straight Arrow Connector 16"/>
          <p:cNvCxnSpPr>
            <a:cxnSpLocks/>
          </p:cNvCxnSpPr>
          <p:nvPr/>
        </p:nvCxnSpPr>
        <p:spPr>
          <a:xfrm>
            <a:off x="0" y="1295398"/>
            <a:ext cx="12192000" cy="0"/>
          </a:xfrm>
          <a:prstGeom prst="straightConnector1">
            <a:avLst/>
          </a:prstGeom>
          <a:ln>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9376685-A4E3-4CE6-8187-BC492BEC44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51307" y="155084"/>
            <a:ext cx="4083260" cy="1016052"/>
          </a:xfrm>
          <a:prstGeom prst="rect">
            <a:avLst/>
          </a:prstGeom>
        </p:spPr>
      </p:pic>
      <p:sp>
        <p:nvSpPr>
          <p:cNvPr id="7" name="TextBox 6">
            <a:extLst>
              <a:ext uri="{FF2B5EF4-FFF2-40B4-BE49-F238E27FC236}">
                <a16:creationId xmlns:a16="http://schemas.microsoft.com/office/drawing/2014/main" id="{8174F93F-7854-44DC-A2C4-7E1CB4BF0EDC}"/>
              </a:ext>
            </a:extLst>
          </p:cNvPr>
          <p:cNvSpPr txBox="1"/>
          <p:nvPr/>
        </p:nvSpPr>
        <p:spPr>
          <a:xfrm>
            <a:off x="730934" y="1295398"/>
            <a:ext cx="11111442" cy="41926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b="0" i="0" dirty="0">
                <a:solidFill>
                  <a:srgbClr val="161513"/>
                </a:solidFill>
                <a:effectLst/>
                <a:latin typeface="Lato" panose="020F0502020204030203" pitchFamily="34" charset="0"/>
              </a:rPr>
              <a:t>Average cost of turnover is between six- to nine-months of an employee’s salary. </a:t>
            </a:r>
          </a:p>
          <a:p>
            <a:pPr marL="742950" lvl="1" indent="-285750">
              <a:lnSpc>
                <a:spcPct val="150000"/>
              </a:lnSpc>
              <a:buFont typeface="Arial" panose="020B0604020202020204" pitchFamily="34" charset="0"/>
              <a:buChar char="•"/>
            </a:pPr>
            <a:r>
              <a:rPr lang="en-US" b="0" i="0" dirty="0">
                <a:solidFill>
                  <a:srgbClr val="161513"/>
                </a:solidFill>
                <a:effectLst/>
                <a:latin typeface="Lato" panose="020F0502020204030203" pitchFamily="34" charset="0"/>
              </a:rPr>
              <a:t>Highly specialized healthcare professionals can cost as much as 200% of the employee’s yearly salary.</a:t>
            </a:r>
          </a:p>
          <a:p>
            <a:pPr marL="285750" indent="-285750">
              <a:lnSpc>
                <a:spcPct val="150000"/>
              </a:lnSpc>
              <a:buFont typeface="Arial" panose="020B0604020202020204" pitchFamily="34" charset="0"/>
              <a:buChar char="•"/>
            </a:pPr>
            <a:r>
              <a:rPr lang="en-US" dirty="0">
                <a:solidFill>
                  <a:srgbClr val="161513"/>
                </a:solidFill>
                <a:latin typeface="Lato" panose="020F0502020204030203" pitchFamily="34" charset="0"/>
              </a:rPr>
              <a:t>A</a:t>
            </a:r>
            <a:r>
              <a:rPr lang="en-US" b="0" i="0" dirty="0">
                <a:solidFill>
                  <a:srgbClr val="161513"/>
                </a:solidFill>
                <a:effectLst/>
                <a:latin typeface="Lato" panose="020F0502020204030203" pitchFamily="34" charset="0"/>
              </a:rPr>
              <a:t>ccording to the Bureau of Labor Statistics, the U.S. healthcare industry lost more than 500,000 employees each month in 2022.</a:t>
            </a:r>
          </a:p>
          <a:p>
            <a:pPr marL="285750" indent="-285750">
              <a:lnSpc>
                <a:spcPct val="150000"/>
              </a:lnSpc>
              <a:buFont typeface="Arial" panose="020B0604020202020204" pitchFamily="34" charset="0"/>
              <a:buChar char="•"/>
            </a:pPr>
            <a:r>
              <a:rPr lang="en-US" dirty="0">
                <a:latin typeface="Lato" panose="020F0502020204030203" pitchFamily="34" charset="0"/>
              </a:rPr>
              <a:t>The average cost of turnover for a staff registered nurse (RN) is $56,300.</a:t>
            </a:r>
          </a:p>
          <a:p>
            <a:pPr marL="742950" lvl="1" indent="-285750">
              <a:lnSpc>
                <a:spcPct val="150000"/>
              </a:lnSpc>
              <a:buFont typeface="Arial" panose="020B0604020202020204" pitchFamily="34" charset="0"/>
              <a:buChar char="•"/>
            </a:pPr>
            <a:r>
              <a:rPr lang="en-US" dirty="0">
                <a:latin typeface="Lato" panose="020F0502020204030203" pitchFamily="34" charset="0"/>
              </a:rPr>
              <a:t>Each percent change in RN turnover will cost or save an average of $262,500 per year.</a:t>
            </a:r>
          </a:p>
          <a:p>
            <a:pPr marL="285750" indent="-285750">
              <a:lnSpc>
                <a:spcPct val="150000"/>
              </a:lnSpc>
              <a:buFont typeface="Arial" panose="020B0604020202020204" pitchFamily="34" charset="0"/>
              <a:buChar char="•"/>
            </a:pPr>
            <a:r>
              <a:rPr lang="en-US" b="0" i="0" dirty="0">
                <a:solidFill>
                  <a:srgbClr val="2B2B2B"/>
                </a:solidFill>
                <a:effectLst/>
                <a:latin typeface="Lato" panose="020F0502020204030203" pitchFamily="34" charset="0"/>
              </a:rPr>
              <a:t>A survey conducted by CHG Health found that between 2020 and 2022, 8% of the reporting physicians retired, 3% had left clinical work altogether, and 43% had made a career move within the healthcare field.</a:t>
            </a:r>
          </a:p>
          <a:p>
            <a:pPr marL="742950" lvl="1" indent="-285750">
              <a:lnSpc>
                <a:spcPct val="150000"/>
              </a:lnSpc>
              <a:buFont typeface="Arial" panose="020B0604020202020204" pitchFamily="34" charset="0"/>
              <a:buChar char="•"/>
            </a:pPr>
            <a:r>
              <a:rPr lang="en-US" b="0" i="0" dirty="0">
                <a:solidFill>
                  <a:srgbClr val="2B2B2B"/>
                </a:solidFill>
                <a:effectLst/>
                <a:latin typeface="Lato" panose="020F0502020204030203" pitchFamily="34" charset="0"/>
              </a:rPr>
              <a:t>Main reason most physicians, 35.2% of respondents, made a career move was for work-life balance.</a:t>
            </a:r>
          </a:p>
          <a:p>
            <a:pPr marL="742950" lvl="1" indent="-285750">
              <a:lnSpc>
                <a:spcPct val="150000"/>
              </a:lnSpc>
              <a:buFont typeface="Arial" panose="020B0604020202020204" pitchFamily="34" charset="0"/>
              <a:buChar char="•"/>
            </a:pPr>
            <a:r>
              <a:rPr lang="en-US" dirty="0">
                <a:solidFill>
                  <a:srgbClr val="2B2B2B"/>
                </a:solidFill>
                <a:latin typeface="Lato" panose="020F0502020204030203" pitchFamily="34" charset="0"/>
              </a:rPr>
              <a:t>Compensation, work flexibility, and location were also factors for turnover.</a:t>
            </a:r>
          </a:p>
        </p:txBody>
      </p:sp>
      <p:sp>
        <p:nvSpPr>
          <p:cNvPr id="2" name="TextBox 1">
            <a:extLst>
              <a:ext uri="{FF2B5EF4-FFF2-40B4-BE49-F238E27FC236}">
                <a16:creationId xmlns:a16="http://schemas.microsoft.com/office/drawing/2014/main" id="{61744578-1549-4160-BAC4-8A54845628B1}"/>
              </a:ext>
            </a:extLst>
          </p:cNvPr>
          <p:cNvSpPr txBox="1"/>
          <p:nvPr/>
        </p:nvSpPr>
        <p:spPr>
          <a:xfrm>
            <a:off x="731174" y="5562602"/>
            <a:ext cx="1111120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US" sz="1200" dirty="0">
                <a:solidFill>
                  <a:srgbClr val="000000"/>
                </a:solidFill>
                <a:latin typeface="Lato" panose="020F0502020204030203" pitchFamily="34" charset="0"/>
                <a:ea typeface="Century Gothic"/>
                <a:cs typeface="Century Gothic"/>
                <a:sym typeface="Century Gothic"/>
              </a:rPr>
              <a:t>Sources: </a:t>
            </a:r>
            <a:r>
              <a:rPr lang="en-US" sz="1200" dirty="0">
                <a:solidFill>
                  <a:srgbClr val="000000"/>
                </a:solidFill>
                <a:latin typeface="Lato" panose="020F0502020204030203" pitchFamily="34" charset="0"/>
                <a:ea typeface="Century Gothic"/>
                <a:cs typeface="Century Gothic"/>
                <a:sym typeface="Century Gothic"/>
                <a:hlinkClick r:id="rId4"/>
              </a:rPr>
              <a:t>www.oracle.com/human-capital-management/cost-employee-turnover-healthcare/</a:t>
            </a:r>
            <a:r>
              <a:rPr lang="en-US" sz="1200" dirty="0">
                <a:solidFill>
                  <a:srgbClr val="000000"/>
                </a:solidFill>
                <a:latin typeface="Lato" panose="020F0502020204030203" pitchFamily="34" charset="0"/>
                <a:ea typeface="Century Gothic"/>
                <a:cs typeface="Century Gothic"/>
                <a:sym typeface="Century Gothic"/>
              </a:rPr>
              <a:t>; </a:t>
            </a:r>
            <a:r>
              <a:rPr lang="en-US" sz="1200" dirty="0">
                <a:solidFill>
                  <a:schemeClr val="accent2"/>
                </a:solidFill>
                <a:latin typeface="Lato" panose="020F0502020204030203" pitchFamily="34" charset="0"/>
                <a:ea typeface="Century Gothic"/>
                <a:cs typeface="Century Gothic"/>
                <a:sym typeface="Century Gothic"/>
                <a:hlinkClick r:id="rId5">
                  <a:extLst>
                    <a:ext uri="{A12FA001-AC4F-418D-AE19-62706E023703}">
                      <ahyp:hlinkClr xmlns:ahyp="http://schemas.microsoft.com/office/drawing/2018/hyperlinkcolor" val="tx"/>
                    </a:ext>
                  </a:extLst>
                </a:hlinkClick>
              </a:rPr>
              <a:t>www.</a:t>
            </a:r>
            <a:r>
              <a:rPr lang="en-US" sz="1200" dirty="0">
                <a:solidFill>
                  <a:schemeClr val="accent2"/>
                </a:solidFill>
                <a:effectLst/>
                <a:latin typeface="Lato" panose="020F0502020204030203" pitchFamily="34" charset="0"/>
                <a:hlinkClick r:id="rId5">
                  <a:extLst>
                    <a:ext uri="{A12FA001-AC4F-418D-AE19-62706E023703}">
                      <ahyp:hlinkClr xmlns:ahyp="http://schemas.microsoft.com/office/drawing/2018/hyperlinkcolor" val="tx"/>
                    </a:ext>
                  </a:extLst>
                </a:hlinkClick>
              </a:rPr>
              <a:t>healthadministrationdegree.usc.edu/blog/turnover-in-health-care</a:t>
            </a:r>
            <a:r>
              <a:rPr lang="en-US" sz="1200" dirty="0">
                <a:solidFill>
                  <a:schemeClr val="accent2"/>
                </a:solidFill>
                <a:effectLst/>
                <a:latin typeface="Lato" panose="020F0502020204030203" pitchFamily="34" charset="0"/>
              </a:rPr>
              <a:t> </a:t>
            </a:r>
            <a:endParaRPr kumimoji="0" lang="es-419" sz="1200" b="0" i="0" u="none" strike="noStrike" cap="none" spc="0" normalizeH="0" baseline="0" dirty="0">
              <a:ln>
                <a:noFill/>
              </a:ln>
              <a:solidFill>
                <a:schemeClr val="accent2"/>
              </a:solidFill>
              <a:effectLst/>
              <a:uFillTx/>
              <a:latin typeface="Lato" panose="020F0502020204030203" pitchFamily="34" charset="0"/>
              <a:ea typeface="Century Gothic"/>
              <a:cs typeface="Century Gothic"/>
              <a:sym typeface="Century Gothic"/>
            </a:endParaRPr>
          </a:p>
        </p:txBody>
      </p:sp>
    </p:spTree>
    <p:extLst>
      <p:ext uri="{BB962C8B-B14F-4D97-AF65-F5344CB8AC3E}">
        <p14:creationId xmlns:p14="http://schemas.microsoft.com/office/powerpoint/2010/main" val="3672408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AFD3D0-129A-4A3F-89E7-9387647A1C21}"/>
              </a:ext>
            </a:extLst>
          </p:cNvPr>
          <p:cNvSpPr txBox="1"/>
          <p:nvPr/>
        </p:nvSpPr>
        <p:spPr>
          <a:xfrm>
            <a:off x="0" y="0"/>
            <a:ext cx="12191999" cy="6857999"/>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p:txBody>
      </p:sp>
      <p:sp>
        <p:nvSpPr>
          <p:cNvPr id="5" name="TextBox 4">
            <a:extLst>
              <a:ext uri="{FF2B5EF4-FFF2-40B4-BE49-F238E27FC236}">
                <a16:creationId xmlns:a16="http://schemas.microsoft.com/office/drawing/2014/main" id="{7261A26A-3709-4341-8E51-4282BC74889C}"/>
              </a:ext>
            </a:extLst>
          </p:cNvPr>
          <p:cNvSpPr txBox="1"/>
          <p:nvPr/>
        </p:nvSpPr>
        <p:spPr>
          <a:xfrm>
            <a:off x="370763" y="335844"/>
            <a:ext cx="11450472" cy="618630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p:txBody>
      </p:sp>
      <p:pic>
        <p:nvPicPr>
          <p:cNvPr id="2" name="Picture 1">
            <a:extLst>
              <a:ext uri="{FF2B5EF4-FFF2-40B4-BE49-F238E27FC236}">
                <a16:creationId xmlns:a16="http://schemas.microsoft.com/office/drawing/2014/main" id="{208E243B-FAB9-48F5-9D71-595F278EE3A8}"/>
              </a:ext>
            </a:extLst>
          </p:cNvPr>
          <p:cNvPicPr>
            <a:picLocks noChangeAspect="1"/>
          </p:cNvPicPr>
          <p:nvPr/>
        </p:nvPicPr>
        <p:blipFill>
          <a:blip r:embed="rId3"/>
          <a:stretch>
            <a:fillRect/>
          </a:stretch>
        </p:blipFill>
        <p:spPr>
          <a:xfrm>
            <a:off x="7411317" y="5376551"/>
            <a:ext cx="4084674" cy="1018120"/>
          </a:xfrm>
          <a:prstGeom prst="rect">
            <a:avLst/>
          </a:prstGeom>
        </p:spPr>
      </p:pic>
      <p:pic>
        <p:nvPicPr>
          <p:cNvPr id="6" name="Picture 5">
            <a:extLst>
              <a:ext uri="{FF2B5EF4-FFF2-40B4-BE49-F238E27FC236}">
                <a16:creationId xmlns:a16="http://schemas.microsoft.com/office/drawing/2014/main" id="{5C307D83-B15A-467F-E393-C7C6E3A8659E}"/>
              </a:ext>
            </a:extLst>
          </p:cNvPr>
          <p:cNvPicPr>
            <a:picLocks noChangeAspect="1"/>
          </p:cNvPicPr>
          <p:nvPr/>
        </p:nvPicPr>
        <p:blipFill rotWithShape="1">
          <a:blip r:embed="rId4">
            <a:clrChange>
              <a:clrFrom>
                <a:srgbClr val="FFFFFF"/>
              </a:clrFrom>
              <a:clrTo>
                <a:srgbClr val="FFFFFF">
                  <a:alpha val="0"/>
                </a:srgbClr>
              </a:clrTo>
            </a:clrChange>
          </a:blip>
          <a:srcRect t="7543" b="9368"/>
          <a:stretch/>
        </p:blipFill>
        <p:spPr>
          <a:xfrm>
            <a:off x="302669" y="5781500"/>
            <a:ext cx="3895725" cy="830997"/>
          </a:xfrm>
          <a:prstGeom prst="rect">
            <a:avLst/>
          </a:prstGeom>
        </p:spPr>
      </p:pic>
      <p:sp>
        <p:nvSpPr>
          <p:cNvPr id="7" name="TextBox 6">
            <a:extLst>
              <a:ext uri="{FF2B5EF4-FFF2-40B4-BE49-F238E27FC236}">
                <a16:creationId xmlns:a16="http://schemas.microsoft.com/office/drawing/2014/main" id="{C9EF8077-06C3-4A9A-834C-7003E5C4B6DF}"/>
              </a:ext>
            </a:extLst>
          </p:cNvPr>
          <p:cNvSpPr txBox="1"/>
          <p:nvPr/>
        </p:nvSpPr>
        <p:spPr>
          <a:xfrm>
            <a:off x="3798414" y="565377"/>
            <a:ext cx="4595167"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sng" strike="noStrike" cap="none" spc="0" normalizeH="0" baseline="0" dirty="0">
                <a:ln>
                  <a:noFill/>
                </a:ln>
                <a:solidFill>
                  <a:srgbClr val="000000"/>
                </a:solidFill>
                <a:effectLst/>
                <a:uFillTx/>
                <a:latin typeface="Lato" panose="020F0502020204030203" pitchFamily="34" charset="0"/>
                <a:ea typeface="Century Gothic"/>
                <a:cs typeface="Century Gothic"/>
                <a:sym typeface="Century Gothic"/>
                <a:hlinkClick r:id="rId5"/>
              </a:rPr>
              <a:t>STAR² Center Turnover Calculator Tool</a:t>
            </a:r>
            <a:endParaRPr kumimoji="0" lang="es-419" sz="2000" b="1" i="0" u="sng" strike="noStrike" cap="none" spc="0" normalizeH="0" baseline="0" dirty="0">
              <a:ln>
                <a:noFill/>
              </a:ln>
              <a:solidFill>
                <a:srgbClr val="000000"/>
              </a:solidFill>
              <a:effectLst/>
              <a:uFillTx/>
              <a:latin typeface="Lato" panose="020F0502020204030203" pitchFamily="34" charset="0"/>
              <a:ea typeface="Century Gothic"/>
              <a:cs typeface="Century Gothic"/>
              <a:sym typeface="Century Gothic"/>
            </a:endParaRPr>
          </a:p>
        </p:txBody>
      </p:sp>
      <p:pic>
        <p:nvPicPr>
          <p:cNvPr id="11" name="Picture 10">
            <a:extLst>
              <a:ext uri="{FF2B5EF4-FFF2-40B4-BE49-F238E27FC236}">
                <a16:creationId xmlns:a16="http://schemas.microsoft.com/office/drawing/2014/main" id="{49945C09-8534-4A38-B29C-E1DEB19220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2058" y="1193310"/>
            <a:ext cx="8527883" cy="4324758"/>
          </a:xfrm>
          <a:prstGeom prst="rect">
            <a:avLst/>
          </a:prstGeom>
        </p:spPr>
      </p:pic>
    </p:spTree>
    <p:extLst>
      <p:ext uri="{BB962C8B-B14F-4D97-AF65-F5344CB8AC3E}">
        <p14:creationId xmlns:p14="http://schemas.microsoft.com/office/powerpoint/2010/main" val="3669183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AFD3D0-129A-4A3F-89E7-9387647A1C21}"/>
              </a:ext>
            </a:extLst>
          </p:cNvPr>
          <p:cNvSpPr txBox="1"/>
          <p:nvPr/>
        </p:nvSpPr>
        <p:spPr>
          <a:xfrm>
            <a:off x="0" y="0"/>
            <a:ext cx="12191999" cy="6857999"/>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p:txBody>
      </p:sp>
      <p:sp>
        <p:nvSpPr>
          <p:cNvPr id="5" name="TextBox 4">
            <a:extLst>
              <a:ext uri="{FF2B5EF4-FFF2-40B4-BE49-F238E27FC236}">
                <a16:creationId xmlns:a16="http://schemas.microsoft.com/office/drawing/2014/main" id="{7261A26A-3709-4341-8E51-4282BC74889C}"/>
              </a:ext>
            </a:extLst>
          </p:cNvPr>
          <p:cNvSpPr txBox="1"/>
          <p:nvPr/>
        </p:nvSpPr>
        <p:spPr>
          <a:xfrm>
            <a:off x="370763" y="335844"/>
            <a:ext cx="11450472" cy="618630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p:txBody>
      </p:sp>
      <p:pic>
        <p:nvPicPr>
          <p:cNvPr id="2" name="Picture 1">
            <a:extLst>
              <a:ext uri="{FF2B5EF4-FFF2-40B4-BE49-F238E27FC236}">
                <a16:creationId xmlns:a16="http://schemas.microsoft.com/office/drawing/2014/main" id="{208E243B-FAB9-48F5-9D71-595F278EE3A8}"/>
              </a:ext>
            </a:extLst>
          </p:cNvPr>
          <p:cNvPicPr>
            <a:picLocks noChangeAspect="1"/>
          </p:cNvPicPr>
          <p:nvPr/>
        </p:nvPicPr>
        <p:blipFill>
          <a:blip r:embed="rId3"/>
          <a:stretch>
            <a:fillRect/>
          </a:stretch>
        </p:blipFill>
        <p:spPr>
          <a:xfrm>
            <a:off x="7411317" y="5376551"/>
            <a:ext cx="4084674" cy="1018120"/>
          </a:xfrm>
          <a:prstGeom prst="rect">
            <a:avLst/>
          </a:prstGeom>
        </p:spPr>
      </p:pic>
      <p:pic>
        <p:nvPicPr>
          <p:cNvPr id="6" name="Picture 5">
            <a:extLst>
              <a:ext uri="{FF2B5EF4-FFF2-40B4-BE49-F238E27FC236}">
                <a16:creationId xmlns:a16="http://schemas.microsoft.com/office/drawing/2014/main" id="{5C307D83-B15A-467F-E393-C7C6E3A8659E}"/>
              </a:ext>
            </a:extLst>
          </p:cNvPr>
          <p:cNvPicPr>
            <a:picLocks noChangeAspect="1"/>
          </p:cNvPicPr>
          <p:nvPr/>
        </p:nvPicPr>
        <p:blipFill rotWithShape="1">
          <a:blip r:embed="rId4">
            <a:clrChange>
              <a:clrFrom>
                <a:srgbClr val="FFFFFF"/>
              </a:clrFrom>
              <a:clrTo>
                <a:srgbClr val="FFFFFF">
                  <a:alpha val="0"/>
                </a:srgbClr>
              </a:clrTo>
            </a:clrChange>
          </a:blip>
          <a:srcRect t="7543" b="9368"/>
          <a:stretch/>
        </p:blipFill>
        <p:spPr>
          <a:xfrm>
            <a:off x="302669" y="5781500"/>
            <a:ext cx="3895725" cy="830997"/>
          </a:xfrm>
          <a:prstGeom prst="rect">
            <a:avLst/>
          </a:prstGeom>
        </p:spPr>
      </p:pic>
      <p:sp>
        <p:nvSpPr>
          <p:cNvPr id="7" name="TextBox 6">
            <a:hlinkClick r:id="rId5"/>
            <a:extLst>
              <a:ext uri="{FF2B5EF4-FFF2-40B4-BE49-F238E27FC236}">
                <a16:creationId xmlns:a16="http://schemas.microsoft.com/office/drawing/2014/main" id="{C9EF8077-06C3-4A9A-834C-7003E5C4B6DF}"/>
              </a:ext>
            </a:extLst>
          </p:cNvPr>
          <p:cNvSpPr txBox="1"/>
          <p:nvPr/>
        </p:nvSpPr>
        <p:spPr>
          <a:xfrm>
            <a:off x="2483151" y="542409"/>
            <a:ext cx="7225694"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b="1" u="sng" dirty="0">
                <a:solidFill>
                  <a:schemeClr val="accent2"/>
                </a:solidFill>
                <a:latin typeface="Lato" panose="020F0502020204030203" pitchFamily="34" charset="0"/>
                <a:ea typeface="Century Gothic"/>
                <a:cs typeface="Century Gothic"/>
                <a:sym typeface="Century Gothic"/>
              </a:rPr>
              <a:t>STAR² Center Financial Assessment for Provider Turnover Tool</a:t>
            </a:r>
            <a:endParaRPr kumimoji="0" lang="es-419" sz="2000" b="1" i="0" u="sng" strike="noStrike" cap="none" spc="0" normalizeH="0" baseline="0" dirty="0">
              <a:ln>
                <a:noFill/>
              </a:ln>
              <a:solidFill>
                <a:schemeClr val="accent2"/>
              </a:solidFill>
              <a:effectLst/>
              <a:uFillTx/>
              <a:latin typeface="Lato" panose="020F0502020204030203" pitchFamily="34" charset="0"/>
              <a:ea typeface="Century Gothic"/>
              <a:cs typeface="Century Gothic"/>
              <a:sym typeface="Century Gothic"/>
            </a:endParaRPr>
          </a:p>
        </p:txBody>
      </p:sp>
      <p:pic>
        <p:nvPicPr>
          <p:cNvPr id="13" name="Picture 12">
            <a:extLst>
              <a:ext uri="{FF2B5EF4-FFF2-40B4-BE49-F238E27FC236}">
                <a16:creationId xmlns:a16="http://schemas.microsoft.com/office/drawing/2014/main" id="{B4D258F9-1995-456F-97E3-2E327EE045E0}"/>
              </a:ext>
            </a:extLst>
          </p:cNvPr>
          <p:cNvPicPr>
            <a:picLocks noChangeAspect="1"/>
          </p:cNvPicPr>
          <p:nvPr/>
        </p:nvPicPr>
        <p:blipFill rotWithShape="1">
          <a:blip r:embed="rId6">
            <a:extLst>
              <a:ext uri="{28A0092B-C50C-407E-A947-70E740481C1C}">
                <a14:useLocalDpi xmlns:a14="http://schemas.microsoft.com/office/drawing/2010/main" val="0"/>
              </a:ext>
            </a:extLst>
          </a:blip>
          <a:srcRect r="7087"/>
          <a:stretch/>
        </p:blipFill>
        <p:spPr>
          <a:xfrm>
            <a:off x="1439105" y="1180987"/>
            <a:ext cx="9313786" cy="4114185"/>
          </a:xfrm>
          <a:prstGeom prst="rect">
            <a:avLst/>
          </a:prstGeom>
        </p:spPr>
      </p:pic>
    </p:spTree>
    <p:extLst>
      <p:ext uri="{BB962C8B-B14F-4D97-AF65-F5344CB8AC3E}">
        <p14:creationId xmlns:p14="http://schemas.microsoft.com/office/powerpoint/2010/main" val="3146066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AFD3D0-129A-4A3F-89E7-9387647A1C21}"/>
              </a:ext>
            </a:extLst>
          </p:cNvPr>
          <p:cNvSpPr txBox="1"/>
          <p:nvPr/>
        </p:nvSpPr>
        <p:spPr>
          <a:xfrm>
            <a:off x="0" y="0"/>
            <a:ext cx="12191999" cy="6857999"/>
          </a:xfrm>
          <a:prstGeom prst="rect">
            <a:avLst/>
          </a:prstGeom>
          <a:solidFill>
            <a:srgbClr val="3A6F8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p:txBody>
      </p:sp>
      <p:sp>
        <p:nvSpPr>
          <p:cNvPr id="5" name="TextBox 4">
            <a:extLst>
              <a:ext uri="{FF2B5EF4-FFF2-40B4-BE49-F238E27FC236}">
                <a16:creationId xmlns:a16="http://schemas.microsoft.com/office/drawing/2014/main" id="{7261A26A-3709-4341-8E51-4282BC74889C}"/>
              </a:ext>
            </a:extLst>
          </p:cNvPr>
          <p:cNvSpPr txBox="1"/>
          <p:nvPr/>
        </p:nvSpPr>
        <p:spPr>
          <a:xfrm>
            <a:off x="370762" y="335844"/>
            <a:ext cx="11450472" cy="618630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Helvetica"/>
              <a:sym typeface="Century Gothic"/>
            </a:endParaRPr>
          </a:p>
        </p:txBody>
      </p:sp>
      <p:sp>
        <p:nvSpPr>
          <p:cNvPr id="10" name="TextBox 9">
            <a:extLst>
              <a:ext uri="{FF2B5EF4-FFF2-40B4-BE49-F238E27FC236}">
                <a16:creationId xmlns:a16="http://schemas.microsoft.com/office/drawing/2014/main" id="{83027083-8507-477E-A29D-003DBC7DAE8F}"/>
              </a:ext>
            </a:extLst>
          </p:cNvPr>
          <p:cNvSpPr txBox="1"/>
          <p:nvPr/>
        </p:nvSpPr>
        <p:spPr>
          <a:xfrm>
            <a:off x="2803866" y="537153"/>
            <a:ext cx="65842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all" spc="0" normalizeH="0" baseline="0" noProof="0">
                <a:ln>
                  <a:noFill/>
                </a:ln>
                <a:solidFill>
                  <a:prstClr val="black"/>
                </a:solidFill>
                <a:effectLst/>
                <a:uLnTx/>
                <a:uFillTx/>
                <a:latin typeface="Lato" panose="020F0502020204030203"/>
                <a:ea typeface="Lato" panose="020F0502020204030203" pitchFamily="34" charset="0"/>
                <a:cs typeface="Lato" panose="020F0502020204030203" pitchFamily="34" charset="0"/>
                <a:sym typeface="Century Gothic"/>
              </a:rPr>
              <a:t>questions</a:t>
            </a:r>
          </a:p>
        </p:txBody>
      </p:sp>
      <p:pic>
        <p:nvPicPr>
          <p:cNvPr id="2" name="Picture 1">
            <a:extLst>
              <a:ext uri="{FF2B5EF4-FFF2-40B4-BE49-F238E27FC236}">
                <a16:creationId xmlns:a16="http://schemas.microsoft.com/office/drawing/2014/main" id="{208E243B-FAB9-48F5-9D71-595F278EE3A8}"/>
              </a:ext>
            </a:extLst>
          </p:cNvPr>
          <p:cNvPicPr>
            <a:picLocks noChangeAspect="1"/>
          </p:cNvPicPr>
          <p:nvPr/>
        </p:nvPicPr>
        <p:blipFill>
          <a:blip r:embed="rId3"/>
          <a:stretch>
            <a:fillRect/>
          </a:stretch>
        </p:blipFill>
        <p:spPr>
          <a:xfrm>
            <a:off x="7411317" y="5376551"/>
            <a:ext cx="4084674" cy="101812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8504" y="1121444"/>
            <a:ext cx="8469630" cy="4764167"/>
          </a:xfrm>
          <a:prstGeom prst="rect">
            <a:avLst/>
          </a:prstGeom>
        </p:spPr>
      </p:pic>
      <p:pic>
        <p:nvPicPr>
          <p:cNvPr id="6" name="Picture 5">
            <a:extLst>
              <a:ext uri="{FF2B5EF4-FFF2-40B4-BE49-F238E27FC236}">
                <a16:creationId xmlns:a16="http://schemas.microsoft.com/office/drawing/2014/main" id="{5C307D83-B15A-467F-E393-C7C6E3A8659E}"/>
              </a:ext>
            </a:extLst>
          </p:cNvPr>
          <p:cNvPicPr>
            <a:picLocks noChangeAspect="1"/>
          </p:cNvPicPr>
          <p:nvPr/>
        </p:nvPicPr>
        <p:blipFill rotWithShape="1">
          <a:blip r:embed="rId5">
            <a:clrChange>
              <a:clrFrom>
                <a:srgbClr val="FFFFFF"/>
              </a:clrFrom>
              <a:clrTo>
                <a:srgbClr val="FFFFFF">
                  <a:alpha val="0"/>
                </a:srgbClr>
              </a:clrTo>
            </a:clrChange>
          </a:blip>
          <a:srcRect t="7543" b="9368"/>
          <a:stretch/>
        </p:blipFill>
        <p:spPr>
          <a:xfrm>
            <a:off x="302669" y="5781500"/>
            <a:ext cx="3895725" cy="830997"/>
          </a:xfrm>
          <a:prstGeom prst="rect">
            <a:avLst/>
          </a:prstGeom>
        </p:spPr>
      </p:pic>
    </p:spTree>
    <p:extLst>
      <p:ext uri="{BB962C8B-B14F-4D97-AF65-F5344CB8AC3E}">
        <p14:creationId xmlns:p14="http://schemas.microsoft.com/office/powerpoint/2010/main" val="2780968925"/>
      </p:ext>
    </p:extLst>
  </p:cSld>
  <p:clrMapOvr>
    <a:masterClrMapping/>
  </p:clrMapOvr>
</p:sld>
</file>

<file path=ppt/theme/theme1.xml><?xml version="1.0" encoding="utf-8"?>
<a:theme xmlns:a="http://schemas.openxmlformats.org/drawingml/2006/main" name="Theme1">
  <a:themeElements>
    <a:clrScheme name="Custom 4">
      <a:dk1>
        <a:sysClr val="windowText" lastClr="000000"/>
      </a:dk1>
      <a:lt1>
        <a:sysClr val="window" lastClr="FFFFFF"/>
      </a:lt1>
      <a:dk2>
        <a:srgbClr val="44546A"/>
      </a:dk2>
      <a:lt2>
        <a:srgbClr val="E7E6E6"/>
      </a:lt2>
      <a:accent1>
        <a:srgbClr val="386C91"/>
      </a:accent1>
      <a:accent2>
        <a:srgbClr val="559650"/>
      </a:accent2>
      <a:accent3>
        <a:srgbClr val="ED7D31"/>
      </a:accent3>
      <a:accent4>
        <a:srgbClr val="204054"/>
      </a:accent4>
      <a:accent5>
        <a:srgbClr val="FF724E"/>
      </a:accent5>
      <a:accent6>
        <a:srgbClr val="72726E"/>
      </a:accent6>
      <a:hlink>
        <a:srgbClr val="559650"/>
      </a:hlink>
      <a:folHlink>
        <a:srgbClr val="386C91"/>
      </a:folHlink>
    </a:clrScheme>
    <a:fontScheme name="Custom Design">
      <a:majorFont>
        <a:latin typeface="Calibri"/>
        <a:ea typeface="Calibri"/>
        <a:cs typeface="Calibri"/>
      </a:majorFont>
      <a:minorFont>
        <a:latin typeface="Helvetica"/>
        <a:ea typeface="Helvetica"/>
        <a:cs typeface="Helvetica"/>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Theme1" id="{B45C764A-334F-4698-86D1-079EB186217D}" vid="{9C81A530-ED17-4DDC-ACA5-B469DEE6DCB2}"/>
    </a:ext>
  </a:extLst>
</a:theme>
</file>

<file path=ppt/theme/theme2.xml><?xml version="1.0" encoding="utf-8"?>
<a:theme xmlns:a="http://schemas.openxmlformats.org/drawingml/2006/main" name="4_Office Theme">
  <a:themeElements>
    <a:clrScheme name="Custom 1">
      <a:dk1>
        <a:sysClr val="windowText" lastClr="000000"/>
      </a:dk1>
      <a:lt1>
        <a:sysClr val="window" lastClr="FFFFFF"/>
      </a:lt1>
      <a:dk2>
        <a:srgbClr val="1F497D"/>
      </a:dk2>
      <a:lt2>
        <a:srgbClr val="EEECE1"/>
      </a:lt2>
      <a:accent1>
        <a:srgbClr val="386C91"/>
      </a:accent1>
      <a:accent2>
        <a:srgbClr val="559650"/>
      </a:accent2>
      <a:accent3>
        <a:srgbClr val="ED7D31"/>
      </a:accent3>
      <a:accent4>
        <a:srgbClr val="204054"/>
      </a:accent4>
      <a:accent5>
        <a:srgbClr val="FF724E"/>
      </a:accent5>
      <a:accent6>
        <a:srgbClr val="72726E"/>
      </a:accent6>
      <a:hlink>
        <a:srgbClr val="559650"/>
      </a:hlink>
      <a:folHlink>
        <a:srgbClr val="386C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386C91"/>
      </a:accent1>
      <a:accent2>
        <a:srgbClr val="559650"/>
      </a:accent2>
      <a:accent3>
        <a:srgbClr val="ED7D31"/>
      </a:accent3>
      <a:accent4>
        <a:srgbClr val="204054"/>
      </a:accent4>
      <a:accent5>
        <a:srgbClr val="FF724E"/>
      </a:accent5>
      <a:accent6>
        <a:srgbClr val="72726E"/>
      </a:accent6>
      <a:hlink>
        <a:srgbClr val="559650"/>
      </a:hlink>
      <a:folHlink>
        <a:srgbClr val="386C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78F9F8ADE6B40BC2576FEB969AC10" ma:contentTypeVersion="14" ma:contentTypeDescription="Create a new document." ma:contentTypeScope="" ma:versionID="9b392aa7f6348246d6841bab547d8690">
  <xsd:schema xmlns:xsd="http://www.w3.org/2001/XMLSchema" xmlns:xs="http://www.w3.org/2001/XMLSchema" xmlns:p="http://schemas.microsoft.com/office/2006/metadata/properties" xmlns:ns2="5ae81f25-2568-40c1-a0a3-73c0d8697026" xmlns:ns3="d6364f8d-bf17-4ae3-8ed6-ba1ae0357c12" targetNamespace="http://schemas.microsoft.com/office/2006/metadata/properties" ma:root="true" ma:fieldsID="b451244c5e19e207b56a22c5334df1f6" ns2:_="" ns3:_="">
    <xsd:import namespace="5ae81f25-2568-40c1-a0a3-73c0d8697026"/>
    <xsd:import namespace="d6364f8d-bf17-4ae3-8ed6-ba1ae0357c1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e81f25-2568-40c1-a0a3-73c0d86970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c2963ac-bc47-45f0-9df5-d8c4f725b2a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6364f8d-bf17-4ae3-8ed6-ba1ae0357c1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eb6a799-b02d-4afc-b585-be5e47a87f0e}" ma:internalName="TaxCatchAll" ma:showField="CatchAllData" ma:web="d6364f8d-bf17-4ae3-8ed6-ba1ae0357c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ae81f25-2568-40c1-a0a3-73c0d8697026">
      <Terms xmlns="http://schemas.microsoft.com/office/infopath/2007/PartnerControls"/>
    </lcf76f155ced4ddcb4097134ff3c332f>
    <TaxCatchAll xmlns="d6364f8d-bf17-4ae3-8ed6-ba1ae0357c12" xsi:nil="true"/>
  </documentManagement>
</p:properties>
</file>

<file path=customXml/itemProps1.xml><?xml version="1.0" encoding="utf-8"?>
<ds:datastoreItem xmlns:ds="http://schemas.openxmlformats.org/officeDocument/2006/customXml" ds:itemID="{65607EDC-4918-4BE7-8E33-64B2C80BD608}">
  <ds:schemaRefs>
    <ds:schemaRef ds:uri="http://schemas.microsoft.com/sharepoint/v3/contenttype/forms"/>
  </ds:schemaRefs>
</ds:datastoreItem>
</file>

<file path=customXml/itemProps2.xml><?xml version="1.0" encoding="utf-8"?>
<ds:datastoreItem xmlns:ds="http://schemas.openxmlformats.org/officeDocument/2006/customXml" ds:itemID="{DA1EFBC9-877C-4350-9C8D-B660C55A3E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e81f25-2568-40c1-a0a3-73c0d8697026"/>
    <ds:schemaRef ds:uri="d6364f8d-bf17-4ae3-8ed6-ba1ae0357c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6AEA83-AFF8-4E2F-939A-A2B448B8C3FE}">
  <ds:schemaRefs>
    <ds:schemaRef ds:uri="d6364f8d-bf17-4ae3-8ed6-ba1ae0357c12"/>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purl.org/dc/terms/"/>
    <ds:schemaRef ds:uri="5ae81f25-2568-40c1-a0a3-73c0d8697026"/>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273</TotalTime>
  <Words>619</Words>
  <Application>Microsoft Office PowerPoint</Application>
  <PresentationFormat>Widescreen</PresentationFormat>
  <Paragraphs>157</Paragraphs>
  <Slides>11</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Century Gothic</vt:lpstr>
      <vt:lpstr>Helvetica</vt:lpstr>
      <vt:lpstr>Lato</vt:lpstr>
      <vt:lpstr>Proxima Soft</vt:lpstr>
      <vt:lpstr>Theme1</vt:lpstr>
      <vt:lpstr>4_Office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Fernandez</dc:creator>
  <cp:lastModifiedBy>Anna Lattanzio</cp:lastModifiedBy>
  <cp:revision>11</cp:revision>
  <dcterms:created xsi:type="dcterms:W3CDTF">2025-01-03T18:04:22Z</dcterms:created>
  <dcterms:modified xsi:type="dcterms:W3CDTF">2025-01-09T18:18:35Z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0x0101005F078F9F8ADE6B40BC2576FEB969AC10</vt:lpwstr>
  </property>
</Properties>
</file>