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F_C81D27BD.xml" ContentType="application/vnd.ms-powerpoint.comments+xml"/>
  <Override PartName="/ppt/notesSlides/notesSlide3.xml" ContentType="application/vnd.openxmlformats-officedocument.presentationml.notesSlide+xml"/>
  <Override PartName="/ppt/comments/modernComment_10D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1_D29AD1D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6_23CED85C.xml" ContentType="application/vnd.ms-powerpoint.comment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66" r:id="rId5"/>
    <p:sldId id="257" r:id="rId6"/>
    <p:sldId id="282" r:id="rId7"/>
    <p:sldId id="283" r:id="rId8"/>
    <p:sldId id="284" r:id="rId9"/>
    <p:sldId id="268" r:id="rId10"/>
    <p:sldId id="287" r:id="rId11"/>
    <p:sldId id="269" r:id="rId12"/>
    <p:sldId id="272" r:id="rId13"/>
    <p:sldId id="280" r:id="rId14"/>
    <p:sldId id="281" r:id="rId15"/>
    <p:sldId id="274" r:id="rId16"/>
    <p:sldId id="273" r:id="rId17"/>
    <p:sldId id="276" r:id="rId18"/>
    <p:sldId id="277" r:id="rId19"/>
    <p:sldId id="278" r:id="rId20"/>
    <p:sldId id="279" r:id="rId21"/>
    <p:sldId id="285" r:id="rId22"/>
    <p:sldId id="263" r:id="rId23"/>
    <p:sldId id="286" r:id="rId24"/>
    <p:sldId id="265"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F93522-C001-12B6-5CC1-6B93638C00D1}" name="Charlotte Gunn" initials="CG" userId="S::CGunn@chcanys.org::a57ad527-a203-48a2-ba1f-c20e14b86f2b" providerId="AD"/>
  <p188:author id="{F0CCA6C8-2600-8BB4-9B12-95952F3563DB}" name="Derek Tobia" initials="DT" userId="S::dtobia@chcanys.org::3c9aaf7d-64c3-432b-a950-8c4d8ee32f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19760-8AB3-4FA7-8817-6ABC7CD64640}" v="3" dt="2025-06-12T18:39:01.010"/>
    <p1510:client id="{D38176D2-845B-42AF-B385-8EA94B121EB7}" v="2" dt="2025-06-12T17:07:05.3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5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ACD"/>
          </a:solidFill>
        </a:fill>
      </a:tcStyle>
    </a:wholeTbl>
    <a:band2H>
      <a:tcTxStyle/>
      <a:tcStyle>
        <a:tcBdr/>
        <a:fill>
          <a:solidFill>
            <a:srgbClr val="F6ED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3D3"/>
          </a:solidFill>
        </a:fill>
      </a:tcStyle>
    </a:wholeTbl>
    <a:band2H>
      <a:tcTxStyle/>
      <a:tcStyle>
        <a:tcBdr/>
        <a:fill>
          <a:solidFill>
            <a:srgbClr val="EFEAEA"/>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Gunn" userId="a57ad527-a203-48a2-ba1f-c20e14b86f2b" providerId="ADAL" clId="{D38176D2-845B-42AF-B385-8EA94B121EB7}"/>
    <pc:docChg chg="undo custSel delSld modSld">
      <pc:chgData name="Charlotte Gunn" userId="a57ad527-a203-48a2-ba1f-c20e14b86f2b" providerId="ADAL" clId="{D38176D2-845B-42AF-B385-8EA94B121EB7}" dt="2025-06-12T17:07:04.104" v="8" actId="6549"/>
      <pc:docMkLst>
        <pc:docMk/>
      </pc:docMkLst>
      <pc:sldChg chg="del">
        <pc:chgData name="Charlotte Gunn" userId="a57ad527-a203-48a2-ba1f-c20e14b86f2b" providerId="ADAL" clId="{D38176D2-845B-42AF-B385-8EA94B121EB7}" dt="2025-06-12T15:59:08.352" v="0" actId="47"/>
        <pc:sldMkLst>
          <pc:docMk/>
          <pc:sldMk cId="57745708" sldId="261"/>
        </pc:sldMkLst>
      </pc:sldChg>
      <pc:sldChg chg="modSp mod">
        <pc:chgData name="Charlotte Gunn" userId="a57ad527-a203-48a2-ba1f-c20e14b86f2b" providerId="ADAL" clId="{D38176D2-845B-42AF-B385-8EA94B121EB7}" dt="2025-06-12T17:07:04.104" v="8" actId="6549"/>
        <pc:sldMkLst>
          <pc:docMk/>
          <pc:sldMk cId="2741461023" sldId="279"/>
        </pc:sldMkLst>
        <pc:graphicFrameChg chg="modGraphic">
          <ac:chgData name="Charlotte Gunn" userId="a57ad527-a203-48a2-ba1f-c20e14b86f2b" providerId="ADAL" clId="{D38176D2-845B-42AF-B385-8EA94B121EB7}" dt="2025-06-12T17:07:04.104" v="8" actId="6549"/>
          <ac:graphicFrameMkLst>
            <pc:docMk/>
            <pc:sldMk cId="2741461023" sldId="279"/>
            <ac:graphicFrameMk id="2" creationId="{DDBF25A9-376E-467F-2099-08071DDB3C7F}"/>
          </ac:graphicFrameMkLst>
        </pc:graphicFrameChg>
      </pc:sldChg>
    </pc:docChg>
  </pc:docChgLst>
  <pc:docChgLst>
    <pc:chgData name="Arushi Singh" userId="S::asingh@chcanys.org::aeab451c-ad45-4724-8406-07e3b67c069d" providerId="AD" clId="Web-{8E219760-8AB3-4FA7-8817-6ABC7CD64640}"/>
    <pc:docChg chg="modSld">
      <pc:chgData name="Arushi Singh" userId="S::asingh@chcanys.org::aeab451c-ad45-4724-8406-07e3b67c069d" providerId="AD" clId="Web-{8E219760-8AB3-4FA7-8817-6ABC7CD64640}" dt="2025-06-12T18:39:01.010" v="2" actId="14100"/>
      <pc:docMkLst>
        <pc:docMk/>
      </pc:docMkLst>
      <pc:sldChg chg="addSp modSp">
        <pc:chgData name="Arushi Singh" userId="S::asingh@chcanys.org::aeab451c-ad45-4724-8406-07e3b67c069d" providerId="AD" clId="Web-{8E219760-8AB3-4FA7-8817-6ABC7CD64640}" dt="2025-06-12T18:39:01.010" v="2" actId="14100"/>
        <pc:sldMkLst>
          <pc:docMk/>
          <pc:sldMk cId="0" sldId="257"/>
        </pc:sldMkLst>
        <pc:picChg chg="add mod">
          <ac:chgData name="Arushi Singh" userId="S::asingh@chcanys.org::aeab451c-ad45-4724-8406-07e3b67c069d" providerId="AD" clId="Web-{8E219760-8AB3-4FA7-8817-6ABC7CD64640}" dt="2025-06-12T18:39:01.010" v="2" actId="14100"/>
          <ac:picMkLst>
            <pc:docMk/>
            <pc:sldMk cId="0" sldId="257"/>
            <ac:picMk id="2" creationId="{F551903E-314F-F06C-3DA5-7F28CAA03105}"/>
          </ac:picMkLst>
        </pc:picChg>
      </pc:sldChg>
    </pc:docChg>
  </pc:docChgLst>
</pc:chgInfo>
</file>

<file path=ppt/comments/modernComment_10D_0.xml><?xml version="1.0" encoding="utf-8"?>
<p188:cmLst xmlns:a="http://schemas.openxmlformats.org/drawingml/2006/main" xmlns:r="http://schemas.openxmlformats.org/officeDocument/2006/relationships" xmlns:p188="http://schemas.microsoft.com/office/powerpoint/2018/8/main">
  <p188:cm id="{D193FFD1-33B6-4976-B30D-10C78BA5EAF7}" authorId="{F0CCA6C8-2600-8BB4-9B12-95952F3563DB}" created="2025-06-10T18:14:34.323">
    <ac:deMkLst xmlns:ac="http://schemas.microsoft.com/office/drawing/2013/main/command">
      <pc:docMk xmlns:pc="http://schemas.microsoft.com/office/powerpoint/2013/main/command"/>
      <pc:sldMk xmlns:pc="http://schemas.microsoft.com/office/powerpoint/2013/main/command" cId="0" sldId="269"/>
      <ac:spMk id="3" creationId="{EA745A41-9200-3E9F-186D-D50A3507FA68}"/>
    </ac:deMkLst>
    <p188:txBody>
      <a:bodyPr/>
      <a:lstStyle/>
      <a:p>
        <a:r>
          <a:rPr lang="en-US"/>
          <a:t>Last sentence should say - are considered by CMS to be established patients.</a:t>
        </a:r>
      </a:p>
    </p188:txBody>
  </p188:cm>
</p188:cmLst>
</file>

<file path=ppt/comments/modernComment_111_D29AD1D0.xml><?xml version="1.0" encoding="utf-8"?>
<p188:cmLst xmlns:a="http://schemas.openxmlformats.org/drawingml/2006/main" xmlns:r="http://schemas.openxmlformats.org/officeDocument/2006/relationships" xmlns:p188="http://schemas.microsoft.com/office/powerpoint/2018/8/main">
  <p188:cm id="{42680131-C686-41AB-8BEA-D1E36140D02B}" authorId="{54F93522-C001-12B6-5CC1-6B93638C00D1}" created="2025-06-11T15:27:16.179">
    <ac:deMkLst xmlns:ac="http://schemas.microsoft.com/office/drawing/2013/main/command">
      <pc:docMk xmlns:pc="http://schemas.microsoft.com/office/powerpoint/2013/main/command"/>
      <pc:sldMk xmlns:pc="http://schemas.microsoft.com/office/powerpoint/2013/main/command" cId="3533361616" sldId="273"/>
      <ac:spMk id="258" creationId="{322E2CF2-2778-07E4-B3D2-DA90FDADC6E8}"/>
    </ac:deMkLst>
    <p188:txBody>
      <a:bodyPr/>
      <a:lstStyle/>
      <a:p>
        <a:r>
          <a:rPr lang="en-US"/>
          <a:t>Added ‘commercial’ just for clarity (as opposed to self-pay)</a:t>
        </a:r>
      </a:p>
    </p188:txBody>
  </p188:cm>
</p188:cmLst>
</file>

<file path=ppt/comments/modernComment_116_23CED85C.xml><?xml version="1.0" encoding="utf-8"?>
<p188:cmLst xmlns:a="http://schemas.openxmlformats.org/drawingml/2006/main" xmlns:r="http://schemas.openxmlformats.org/officeDocument/2006/relationships" xmlns:p188="http://schemas.microsoft.com/office/powerpoint/2018/8/main">
  <p188:cm id="{1ECC64B9-A3AE-4005-BC13-D59918DA1E55}" authorId="{F0CCA6C8-2600-8BB4-9B12-95952F3563DB}" status="resolved" created="2025-06-10T18:12:57.976" complete="100000">
    <ac:deMkLst xmlns:ac="http://schemas.microsoft.com/office/drawing/2013/main/command">
      <pc:docMk xmlns:pc="http://schemas.microsoft.com/office/powerpoint/2013/main/command"/>
      <pc:sldMk xmlns:pc="http://schemas.microsoft.com/office/powerpoint/2013/main/command" cId="600758364" sldId="278"/>
      <ac:spMk id="3" creationId="{C46463D1-B410-9869-3C65-6465107FB7C6}"/>
    </ac:deMkLst>
    <p188:txBody>
      <a:bodyPr/>
      <a:lstStyle/>
      <a:p>
        <a:r>
          <a:rPr lang="en-US"/>
          <a:t>I would change the first bullet to- Focus on populations with complex health needs*</a:t>
        </a:r>
      </a:p>
    </p188:txBody>
  </p188:cm>
</p188:cmLst>
</file>

<file path=ppt/comments/modernComment_11F_C81D27BD.xml><?xml version="1.0" encoding="utf-8"?>
<p188:cmLst xmlns:a="http://schemas.openxmlformats.org/drawingml/2006/main" xmlns:r="http://schemas.openxmlformats.org/officeDocument/2006/relationships" xmlns:p188="http://schemas.microsoft.com/office/powerpoint/2018/8/main">
  <p188:cm id="{5E852C3A-998B-4A52-9C91-3E2929C10837}" authorId="{F0CCA6C8-2600-8BB4-9B12-95952F3563DB}" created="2025-06-10T18:37:39.665">
    <pc:sldMkLst xmlns:pc="http://schemas.microsoft.com/office/powerpoint/2013/main/command">
      <pc:docMk/>
      <pc:sldMk cId="3357353917" sldId="287"/>
    </pc:sldMkLst>
    <p188:txBody>
      <a:bodyPr/>
      <a:lstStyle/>
      <a:p>
        <a:r>
          <a:rPr lang="en-US"/>
          <a:t>I know I originally said that I didn’t want to confuse health centers with a pending medicaid approval, but I think not addressing it might confuse them more. Maybe we move this slide up above the slide about CMS/Medicare to give a general overview of who does and doesn’t cover it, and then they can go into Medicare and private payers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89D74-029F-E14A-2101-EDFA9B75E5FB}"/>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6B46AF81-9F06-70A0-86AE-76395DDFB5AD}"/>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8E427060-1289-F0AF-DEC2-5CE36B1934B5}"/>
              </a:ext>
            </a:extLst>
          </p:cNvPr>
          <p:cNvSpPr>
            <a:spLocks noGrp="1"/>
          </p:cNvSpPr>
          <p:nvPr>
            <p:ph type="body" sz="quarter" idx="1"/>
          </p:nvPr>
        </p:nvSpPr>
        <p:spPr>
          <a:prstGeom prst="rect">
            <a:avLst/>
          </a:prstGeom>
        </p:spPr>
        <p:txBody>
          <a:bodyPr/>
          <a:lstStyle/>
          <a:p>
            <a:r>
              <a:rPr lang="en-US"/>
              <a:t>Title Slide Option 3</a:t>
            </a:r>
          </a:p>
        </p:txBody>
      </p:sp>
    </p:spTree>
    <p:extLst>
      <p:ext uri="{BB962C8B-B14F-4D97-AF65-F5344CB8AC3E}">
        <p14:creationId xmlns:p14="http://schemas.microsoft.com/office/powerpoint/2010/main" val="159371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029C7-03BA-64D7-A297-AA2A99F7A018}"/>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77C68A3F-CA04-71BF-CDA3-FA53C308D24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B2BFDA13-7E3E-2205-3DB0-E9B08CF56FA6}"/>
              </a:ext>
            </a:extLst>
          </p:cNvPr>
          <p:cNvSpPr>
            <a:spLocks noGrp="1"/>
          </p:cNvSpPr>
          <p:nvPr>
            <p:ph type="body" sz="quarter" idx="1"/>
          </p:nvPr>
        </p:nvSpPr>
        <p:spPr>
          <a:prstGeom prst="rect">
            <a:avLst/>
          </a:prstGeom>
        </p:spPr>
        <p:txBody>
          <a:bodyPr/>
          <a:lstStyle/>
          <a:p>
            <a:r>
              <a:rPr lang="en-US"/>
              <a:t>Title Slide Option 3</a:t>
            </a:r>
          </a:p>
        </p:txBody>
      </p:sp>
    </p:spTree>
    <p:extLst>
      <p:ext uri="{BB962C8B-B14F-4D97-AF65-F5344CB8AC3E}">
        <p14:creationId xmlns:p14="http://schemas.microsoft.com/office/powerpoint/2010/main" val="755957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353D-13E9-AB33-D44F-FB0047E11A76}"/>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3C03D638-1E25-6225-34E0-E0FF2416E8E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EE8A9D78-DF92-5CA9-5CF1-CA69DE3AE11F}"/>
              </a:ext>
            </a:extLst>
          </p:cNvPr>
          <p:cNvSpPr>
            <a:spLocks noGrp="1"/>
          </p:cNvSpPr>
          <p:nvPr>
            <p:ph type="body" sz="quarter" idx="1"/>
          </p:nvPr>
        </p:nvSpPr>
        <p:spPr>
          <a:prstGeom prst="rect">
            <a:avLst/>
          </a:prstGeom>
        </p:spPr>
        <p:txBody>
          <a:bodyPr/>
          <a:lstStyle/>
          <a:p>
            <a:r>
              <a:rPr lang="en-US" dirty="0"/>
              <a:t>Title Slide Option 2</a:t>
            </a:r>
            <a:endParaRPr dirty="0"/>
          </a:p>
        </p:txBody>
      </p:sp>
    </p:spTree>
    <p:extLst>
      <p:ext uri="{BB962C8B-B14F-4D97-AF65-F5344CB8AC3E}">
        <p14:creationId xmlns:p14="http://schemas.microsoft.com/office/powerpoint/2010/main" val="252028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lang="en-US"/>
              <a:t>Title Slide Option 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lang="en-US"/>
              <a:t>Title Slide Option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8DB3F-E4A5-A663-CAF3-A76A52E01343}"/>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6B44700F-4A77-CA23-8E37-6AB6F3555FD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A02CBB2B-BC1A-A7B3-220E-DE80103F0E4A}"/>
              </a:ext>
            </a:extLst>
          </p:cNvPr>
          <p:cNvSpPr>
            <a:spLocks noGrp="1"/>
          </p:cNvSpPr>
          <p:nvPr>
            <p:ph type="body" sz="quarter" idx="1"/>
          </p:nvPr>
        </p:nvSpPr>
        <p:spPr>
          <a:prstGeom prst="rect">
            <a:avLst/>
          </a:prstGeom>
        </p:spPr>
        <p:txBody>
          <a:bodyPr/>
          <a:lstStyle/>
          <a:p>
            <a:r>
              <a:rPr lang="en-US"/>
              <a:t>Title Slide Option 3</a:t>
            </a:r>
          </a:p>
        </p:txBody>
      </p:sp>
    </p:spTree>
    <p:extLst>
      <p:ext uri="{BB962C8B-B14F-4D97-AF65-F5344CB8AC3E}">
        <p14:creationId xmlns:p14="http://schemas.microsoft.com/office/powerpoint/2010/main" val="417315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C890A-3CF0-2553-7D7D-3EA1DCE28D63}"/>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5E650ECC-8C99-2A24-A466-0F66FECB7DDA}"/>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9DDDCA1D-8818-2E28-694C-92DA38D0A226}"/>
              </a:ext>
            </a:extLst>
          </p:cNvPr>
          <p:cNvSpPr>
            <a:spLocks noGrp="1"/>
          </p:cNvSpPr>
          <p:nvPr>
            <p:ph type="body" sz="quarter" idx="1"/>
          </p:nvPr>
        </p:nvSpPr>
        <p:spPr>
          <a:prstGeom prst="rect">
            <a:avLst/>
          </a:prstGeom>
        </p:spPr>
        <p:txBody>
          <a:bodyPr/>
          <a:lstStyle/>
          <a:p>
            <a:r>
              <a:rPr lang="en-US"/>
              <a:t>Title Slide Option 2</a:t>
            </a:r>
            <a:endParaRPr/>
          </a:p>
        </p:txBody>
      </p:sp>
    </p:spTree>
    <p:extLst>
      <p:ext uri="{BB962C8B-B14F-4D97-AF65-F5344CB8AC3E}">
        <p14:creationId xmlns:p14="http://schemas.microsoft.com/office/powerpoint/2010/main" val="169733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8C0FE-F04C-58E0-AC89-830F2E14F7FC}"/>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9B72C2F3-8F58-6963-84EF-8666770AB461}"/>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8F9C7A5E-1168-0ACD-313C-652BD3C88B9D}"/>
              </a:ext>
            </a:extLst>
          </p:cNvPr>
          <p:cNvSpPr>
            <a:spLocks noGrp="1"/>
          </p:cNvSpPr>
          <p:nvPr>
            <p:ph type="body" sz="quarter" idx="1"/>
          </p:nvPr>
        </p:nvSpPr>
        <p:spPr>
          <a:prstGeom prst="rect">
            <a:avLst/>
          </a:prstGeom>
        </p:spPr>
        <p:txBody>
          <a:bodyPr/>
          <a:lstStyle/>
          <a:p>
            <a:r>
              <a:rPr lang="en-US"/>
              <a:t>Title Slide Option 2</a:t>
            </a:r>
            <a:endParaRPr/>
          </a:p>
        </p:txBody>
      </p:sp>
    </p:spTree>
    <p:extLst>
      <p:ext uri="{BB962C8B-B14F-4D97-AF65-F5344CB8AC3E}">
        <p14:creationId xmlns:p14="http://schemas.microsoft.com/office/powerpoint/2010/main" val="343979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DA8AA-39DC-F8E8-054D-9F57A7B115F6}"/>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7C1CBB12-45B1-AB27-4B75-89100D353BDF}"/>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FC94F027-8103-127B-973F-8FCA0FA7B462}"/>
              </a:ext>
            </a:extLst>
          </p:cNvPr>
          <p:cNvSpPr>
            <a:spLocks noGrp="1"/>
          </p:cNvSpPr>
          <p:nvPr>
            <p:ph type="body" sz="quarter" idx="1"/>
          </p:nvPr>
        </p:nvSpPr>
        <p:spPr>
          <a:prstGeom prst="rect">
            <a:avLst/>
          </a:prstGeom>
        </p:spPr>
        <p:txBody>
          <a:bodyPr/>
          <a:lstStyle/>
          <a:p>
            <a:r>
              <a:rPr lang="en-US"/>
              <a:t>Title Slide Option 2</a:t>
            </a:r>
            <a:endParaRPr/>
          </a:p>
        </p:txBody>
      </p:sp>
    </p:spTree>
    <p:extLst>
      <p:ext uri="{BB962C8B-B14F-4D97-AF65-F5344CB8AC3E}">
        <p14:creationId xmlns:p14="http://schemas.microsoft.com/office/powerpoint/2010/main" val="364735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E168F-99AA-F18C-8E53-F113A8FDA477}"/>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8A513946-5EDC-B5E6-89D3-BDEB0171C91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8268CC13-66FF-8631-B6B2-764F9755278A}"/>
              </a:ext>
            </a:extLst>
          </p:cNvPr>
          <p:cNvSpPr>
            <a:spLocks noGrp="1"/>
          </p:cNvSpPr>
          <p:nvPr>
            <p:ph type="body" sz="quarter" idx="1"/>
          </p:nvPr>
        </p:nvSpPr>
        <p:spPr>
          <a:prstGeom prst="rect">
            <a:avLst/>
          </a:prstGeom>
        </p:spPr>
        <p:txBody>
          <a:bodyPr/>
          <a:lstStyle/>
          <a:p>
            <a:r>
              <a:rPr lang="en-US"/>
              <a:t>Title Slide Option 2</a:t>
            </a:r>
            <a:endParaRPr/>
          </a:p>
        </p:txBody>
      </p:sp>
    </p:spTree>
    <p:extLst>
      <p:ext uri="{BB962C8B-B14F-4D97-AF65-F5344CB8AC3E}">
        <p14:creationId xmlns:p14="http://schemas.microsoft.com/office/powerpoint/2010/main" val="102805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0F175-3223-DC8D-CE28-59B46BB4ED0E}"/>
            </a:ext>
          </a:extLst>
        </p:cNvPr>
        <p:cNvGrpSpPr/>
        <p:nvPr/>
      </p:nvGrpSpPr>
      <p:grpSpPr>
        <a:xfrm>
          <a:off x="0" y="0"/>
          <a:ext cx="0" cy="0"/>
          <a:chOff x="0" y="0"/>
          <a:chExt cx="0" cy="0"/>
        </a:xfrm>
      </p:grpSpPr>
      <p:sp>
        <p:nvSpPr>
          <p:cNvPr id="254" name="Shape 254">
            <a:extLst>
              <a:ext uri="{FF2B5EF4-FFF2-40B4-BE49-F238E27FC236}">
                <a16:creationId xmlns:a16="http://schemas.microsoft.com/office/drawing/2014/main" id="{1A82F0CC-2D31-D9B3-4B9D-BDF595E5CD70}"/>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a:extLst>
              <a:ext uri="{FF2B5EF4-FFF2-40B4-BE49-F238E27FC236}">
                <a16:creationId xmlns:a16="http://schemas.microsoft.com/office/drawing/2014/main" id="{BD60763C-DA55-5D3E-8B26-7EFDC432B152}"/>
              </a:ext>
            </a:extLst>
          </p:cNvPr>
          <p:cNvSpPr>
            <a:spLocks noGrp="1"/>
          </p:cNvSpPr>
          <p:nvPr>
            <p:ph type="body" sz="quarter" idx="1"/>
          </p:nvPr>
        </p:nvSpPr>
        <p:spPr>
          <a:prstGeom prst="rect">
            <a:avLst/>
          </a:prstGeom>
        </p:spPr>
        <p:txBody>
          <a:bodyPr/>
          <a:lstStyle/>
          <a:p>
            <a:r>
              <a:rPr lang="en-US"/>
              <a:t>Title Slide Option 3</a:t>
            </a:r>
          </a:p>
        </p:txBody>
      </p:sp>
    </p:spTree>
    <p:extLst>
      <p:ext uri="{BB962C8B-B14F-4D97-AF65-F5344CB8AC3E}">
        <p14:creationId xmlns:p14="http://schemas.microsoft.com/office/powerpoint/2010/main" val="213826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838200" y="2237829"/>
            <a:ext cx="10515600" cy="33676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Picture w Light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7367543" y="1745183"/>
            <a:ext cx="4550480" cy="41811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993284" y="1745183"/>
            <a:ext cx="6219174" cy="4181134"/>
          </a:xfrm>
          <a:prstGeom prst="rect">
            <a:avLst/>
          </a:prstGeom>
        </p:spPr>
        <p:txBody>
          <a:bodyPr lIns="91439" rIns="91439">
            <a:noAutofit/>
          </a:bodyPr>
          <a:lstStyle/>
          <a:p>
            <a:endParaRPr/>
          </a:p>
        </p:txBody>
      </p:sp>
    </p:spTree>
    <p:extLst>
      <p:ext uri="{BB962C8B-B14F-4D97-AF65-F5344CB8AC3E}">
        <p14:creationId xmlns:p14="http://schemas.microsoft.com/office/powerpoint/2010/main" val="40747259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ple Pictures">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1414524" y="1745183"/>
            <a:ext cx="4550480" cy="4181133"/>
          </a:xfrm>
          <a:prstGeom prst="rect">
            <a:avLst/>
          </a:prstGeom>
        </p:spPr>
        <p:txBody>
          <a:bodyPr lIns="91439" rIns="91439">
            <a:noAutofit/>
          </a:bodyPr>
          <a:lstStyle/>
          <a:p>
            <a:endParaRPr/>
          </a:p>
        </p:txBody>
      </p:sp>
      <p:sp>
        <p:nvSpPr>
          <p:cNvPr id="6" name="Image">
            <a:extLst>
              <a:ext uri="{FF2B5EF4-FFF2-40B4-BE49-F238E27FC236}">
                <a16:creationId xmlns:a16="http://schemas.microsoft.com/office/drawing/2014/main" id="{CEA4D4EE-FDE2-47E7-86D7-4E2C26E04DE3}"/>
              </a:ext>
            </a:extLst>
          </p:cNvPr>
          <p:cNvSpPr>
            <a:spLocks noGrp="1"/>
          </p:cNvSpPr>
          <p:nvPr>
            <p:ph type="pic" sz="half" idx="22"/>
          </p:nvPr>
        </p:nvSpPr>
        <p:spPr>
          <a:xfrm>
            <a:off x="6370836" y="1745183"/>
            <a:ext cx="4550480" cy="4181133"/>
          </a:xfrm>
          <a:prstGeom prst="rect">
            <a:avLst/>
          </a:prstGeom>
        </p:spPr>
        <p:txBody>
          <a:bodyPr lIns="91439" rIns="91439">
            <a:noAutofit/>
          </a:bodyPr>
          <a:lstStyle/>
          <a:p>
            <a:endParaRPr/>
          </a:p>
        </p:txBody>
      </p:sp>
    </p:spTree>
    <p:extLst>
      <p:ext uri="{BB962C8B-B14F-4D97-AF65-F5344CB8AC3E}">
        <p14:creationId xmlns:p14="http://schemas.microsoft.com/office/powerpoint/2010/main" val="24303759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ple Pictures w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2198671" y="1900719"/>
            <a:ext cx="3457742" cy="2259799"/>
          </a:xfrm>
          <a:prstGeom prst="rect">
            <a:avLst/>
          </a:prstGeom>
        </p:spPr>
        <p:txBody>
          <a:bodyPr lIns="91439" rIns="91439">
            <a:noAutofit/>
          </a:bodyPr>
          <a:lstStyle/>
          <a:p>
            <a:endParaRPr/>
          </a:p>
        </p:txBody>
      </p:sp>
      <p:sp>
        <p:nvSpPr>
          <p:cNvPr id="7" name="Image">
            <a:extLst>
              <a:ext uri="{FF2B5EF4-FFF2-40B4-BE49-F238E27FC236}">
                <a16:creationId xmlns:a16="http://schemas.microsoft.com/office/drawing/2014/main" id="{AF98E56D-FB1B-4231-A350-14DED643A39C}"/>
              </a:ext>
            </a:extLst>
          </p:cNvPr>
          <p:cNvSpPr>
            <a:spLocks noGrp="1"/>
          </p:cNvSpPr>
          <p:nvPr>
            <p:ph type="pic" sz="half" idx="22"/>
          </p:nvPr>
        </p:nvSpPr>
        <p:spPr>
          <a:xfrm>
            <a:off x="6165604" y="1900719"/>
            <a:ext cx="3457742" cy="2259799"/>
          </a:xfrm>
          <a:prstGeom prst="rect">
            <a:avLst/>
          </a:prstGeom>
        </p:spPr>
        <p:txBody>
          <a:bodyPr lIns="91439" rIns="91439">
            <a:noAutofit/>
          </a:bodyPr>
          <a:lstStyle/>
          <a:p>
            <a:endParaRPr/>
          </a:p>
        </p:txBody>
      </p:sp>
      <p:sp>
        <p:nvSpPr>
          <p:cNvPr id="4" name="Text Placeholder 3">
            <a:extLst>
              <a:ext uri="{FF2B5EF4-FFF2-40B4-BE49-F238E27FC236}">
                <a16:creationId xmlns:a16="http://schemas.microsoft.com/office/drawing/2014/main" id="{6B6ABC29-0B0E-48C6-85C0-23BFB88B53D5}"/>
              </a:ext>
            </a:extLst>
          </p:cNvPr>
          <p:cNvSpPr>
            <a:spLocks noGrp="1"/>
          </p:cNvSpPr>
          <p:nvPr>
            <p:ph type="body" sz="quarter" idx="23"/>
          </p:nvPr>
        </p:nvSpPr>
        <p:spPr>
          <a:xfrm>
            <a:off x="2198671" y="4427538"/>
            <a:ext cx="3457742" cy="1498778"/>
          </a:xfrm>
        </p:spPr>
        <p:txBody>
          <a:bodyPr>
            <a:noAutofit/>
          </a:bodyPr>
          <a:lstStyle>
            <a:lvl1pPr marL="0" indent="0">
              <a:buNone/>
              <a:defRPr sz="1900">
                <a:latin typeface="Proxima Soft"/>
              </a:defRPr>
            </a:lvl1pPr>
            <a:lvl2pPr>
              <a:defRPr sz="1900">
                <a:latin typeface="Proxima Soft"/>
              </a:defRPr>
            </a:lvl2pPr>
            <a:lvl3pPr>
              <a:defRPr sz="1900">
                <a:latin typeface="Proxima Soft"/>
              </a:defRPr>
            </a:lvl3pPr>
            <a:lvl4pPr>
              <a:defRPr sz="1900">
                <a:latin typeface="Proxima Soft"/>
              </a:defRPr>
            </a:lvl4pPr>
            <a:lvl5pPr>
              <a:defRPr sz="1900">
                <a:latin typeface="Proxima Soft"/>
              </a:defRPr>
            </a:lvl5pPr>
          </a:lstStyle>
          <a:p>
            <a:pPr lvl="0"/>
            <a:r>
              <a:rPr lang="en-US"/>
              <a:t>Click to edit</a:t>
            </a:r>
          </a:p>
        </p:txBody>
      </p:sp>
      <p:sp>
        <p:nvSpPr>
          <p:cNvPr id="13" name="Text Placeholder 12">
            <a:extLst>
              <a:ext uri="{FF2B5EF4-FFF2-40B4-BE49-F238E27FC236}">
                <a16:creationId xmlns:a16="http://schemas.microsoft.com/office/drawing/2014/main" id="{9BEF8C2B-AF7B-4621-A4E5-7E0472D99968}"/>
              </a:ext>
            </a:extLst>
          </p:cNvPr>
          <p:cNvSpPr>
            <a:spLocks noGrp="1"/>
          </p:cNvSpPr>
          <p:nvPr>
            <p:ph type="body" sz="quarter" idx="24"/>
          </p:nvPr>
        </p:nvSpPr>
        <p:spPr>
          <a:xfrm>
            <a:off x="6165604" y="4427538"/>
            <a:ext cx="3457742" cy="1498600"/>
          </a:xfrm>
        </p:spPr>
        <p:txBody>
          <a:bodyPr>
            <a:norm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14626855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571985" y="240151"/>
            <a:ext cx="11048029" cy="5513377"/>
          </a:xfrm>
          <a:prstGeom prst="rect">
            <a:avLst/>
          </a:prstGeom>
        </p:spPr>
        <p:txBody>
          <a:bodyPr lIns="91439" rIns="91439">
            <a:noAutofit/>
          </a:bodyPr>
          <a:lstStyle/>
          <a:p>
            <a:endParaRPr/>
          </a:p>
        </p:txBody>
      </p:sp>
    </p:spTree>
    <p:extLst>
      <p:ext uri="{BB962C8B-B14F-4D97-AF65-F5344CB8AC3E}">
        <p14:creationId xmlns:p14="http://schemas.microsoft.com/office/powerpoint/2010/main" val="229271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xfrm>
            <a:off x="1243952" y="3001844"/>
            <a:ext cx="10624198" cy="1031891"/>
          </a:xfrm>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pic>
        <p:nvPicPr>
          <p:cNvPr id="3" name="Picture 2" descr="Icon&#10;&#10;Description automatically generated">
            <a:extLst>
              <a:ext uri="{FF2B5EF4-FFF2-40B4-BE49-F238E27FC236}">
                <a16:creationId xmlns:a16="http://schemas.microsoft.com/office/drawing/2014/main" id="{C052653F-9C2F-46C9-AEF8-DA88D0DEB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
        <p:nvSpPr>
          <p:cNvPr id="6" name="Text Placeholder 5">
            <a:extLst>
              <a:ext uri="{FF2B5EF4-FFF2-40B4-BE49-F238E27FC236}">
                <a16:creationId xmlns:a16="http://schemas.microsoft.com/office/drawing/2014/main" id="{7FE2CA71-C02F-40DF-A1D6-A137082344EA}"/>
              </a:ext>
            </a:extLst>
          </p:cNvPr>
          <p:cNvSpPr>
            <a:spLocks noGrp="1"/>
          </p:cNvSpPr>
          <p:nvPr>
            <p:ph type="body" sz="quarter" idx="10"/>
          </p:nvPr>
        </p:nvSpPr>
        <p:spPr>
          <a:xfrm>
            <a:off x="1244600" y="4162425"/>
            <a:ext cx="10623550" cy="342900"/>
          </a:xfrm>
        </p:spPr>
        <p:txBody>
          <a:bodyPr>
            <a:no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6970896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4AB2-BD1A-4B65-9C06-D19D9A1BBFA4}"/>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5" name="Image" descr="Image">
            <a:extLst>
              <a:ext uri="{FF2B5EF4-FFF2-40B4-BE49-F238E27FC236}">
                <a16:creationId xmlns:a16="http://schemas.microsoft.com/office/drawing/2014/main" id="{206140EB-CC65-4E4B-A009-DAF1DFCA8E28}"/>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
        <p:nvSpPr>
          <p:cNvPr id="7" name="Chart Placeholder 6">
            <a:extLst>
              <a:ext uri="{FF2B5EF4-FFF2-40B4-BE49-F238E27FC236}">
                <a16:creationId xmlns:a16="http://schemas.microsoft.com/office/drawing/2014/main" id="{681EC9BA-98E6-4D6E-8995-A558EC6E70F0}"/>
              </a:ext>
            </a:extLst>
          </p:cNvPr>
          <p:cNvSpPr>
            <a:spLocks noGrp="1"/>
          </p:cNvSpPr>
          <p:nvPr>
            <p:ph type="chart" sz="quarter" idx="10"/>
          </p:nvPr>
        </p:nvSpPr>
        <p:spPr>
          <a:xfrm>
            <a:off x="838200" y="1981200"/>
            <a:ext cx="10515600" cy="3752850"/>
          </a:xfrm>
        </p:spPr>
        <p:txBody>
          <a:bodyPr/>
          <a:lstStyle/>
          <a:p>
            <a:endParaRPr lang="en-US"/>
          </a:p>
        </p:txBody>
      </p:sp>
    </p:spTree>
    <p:extLst>
      <p:ext uri="{BB962C8B-B14F-4D97-AF65-F5344CB8AC3E}">
        <p14:creationId xmlns:p14="http://schemas.microsoft.com/office/powerpoint/2010/main" val="257080192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151-2F4D-44F0-81EC-671E8E5DBD68}"/>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3" name="Image" descr="Image">
            <a:extLst>
              <a:ext uri="{FF2B5EF4-FFF2-40B4-BE49-F238E27FC236}">
                <a16:creationId xmlns:a16="http://schemas.microsoft.com/office/drawing/2014/main" id="{2541BF16-EA33-4F25-9A47-5D62AFF72930}"/>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26613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3" r:id="rId5"/>
    <p:sldLayoutId id="2147483651" r:id="rId6"/>
    <p:sldLayoutId id="2147483656" r:id="rId7"/>
    <p:sldLayoutId id="2147483649"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1_D29AD1D0.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16_23CED85C.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hyperlink" Target="https://providernews.anthem.com/new-york/articles/reimbursement-policy-update-virtual-visits-professional-and-8-18862" TargetMode="External"/><Relationship Id="rId3" Type="http://schemas.openxmlformats.org/officeDocument/2006/relationships/image" Target="../media/image14.png"/><Relationship Id="rId7" Type="http://schemas.openxmlformats.org/officeDocument/2006/relationships/hyperlink" Target="https://www.ngsmedicare.com/remote-monitoring-services?lob=93619&amp;state=97300&amp;rgion=93623&amp;selectedArticleId=4521902"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www.cms.gov/medicare/payment/prospective-payment-systems/federally-qualified-health-centers-fqhc-center" TargetMode="External"/><Relationship Id="rId5" Type="http://schemas.openxmlformats.org/officeDocument/2006/relationships/hyperlink" Target="https://linkprotect.cudasvc.com/url?a=https%3a%2f%2fwww.nachc.org%2fwp-content%2fuploads%2f2024%2f04%2fRPM_RTM-Reimbursement-Tips.pdf&amp;c=E,1,8q6rhEWfxLJlDsJPBB-vtReYfLdtw4HP8TDkQlFN4nZ3aFsTXpSvKosMwAfu8ntpoEb8iFsaeEu_bhmnZRjsxQ6WEtTD-9QfL2DEKJrKtiHj&amp;typo=1" TargetMode="External"/><Relationship Id="rId10" Type="http://schemas.openxmlformats.org/officeDocument/2006/relationships/hyperlink" Target="https://www.emblemhealth.com/content/dam/emblemhealth/pdfs/provider/reimbursement-policies/telehealth-virtual-care-services-reimbursement-policy-emblemhealth.pdf" TargetMode="External"/><Relationship Id="rId4" Type="http://schemas.openxmlformats.org/officeDocument/2006/relationships/hyperlink" Target="chrome-extension://efaidnbmnnnibpcajpcglclefindmkaj/https:/www.cms.gov/files/document/mln901705-telehealth-remote-patient-monitoring.pdf" TargetMode="External"/><Relationship Id="rId9" Type="http://schemas.openxmlformats.org/officeDocument/2006/relationships/hyperlink" Target="https://static.cigna.com/assets/chcp/pdf/coveragePolicies/medical/mm_0563_coveragepositioncriteria_remote_patient_monitoring_and_remote_therapeutic_monitoring.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elehealthclassroom.org/" TargetMode="Externa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visitor.r20.constantcontact.com/manage/optin?v=001CPZXBN9FC9r-TCKm4DttloZ1rAtFPdGI6lZIsXlawAfZ-XDNg24r3lZ4O1a265BlcxCksWOZb3HtHlPG-e4qDcxajnqxGuU1" TargetMode="External"/><Relationship Id="rId2" Type="http://schemas.openxmlformats.org/officeDocument/2006/relationships/hyperlink" Target="http://www.netrc.org/" TargetMode="Externa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hrsa.gov/rural-health/telehealth"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www.netr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1F_C81D27BD.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D_0.xml"/><Relationship Id="rId7" Type="http://schemas.openxmlformats.org/officeDocument/2006/relationships/hyperlink" Target="https://www.fda.gov/medical-device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F914-261C-44C4-AA8A-D99A8E08105A}"/>
              </a:ext>
            </a:extLst>
          </p:cNvPr>
          <p:cNvSpPr>
            <a:spLocks noGrp="1"/>
          </p:cNvSpPr>
          <p:nvPr>
            <p:ph type="title"/>
          </p:nvPr>
        </p:nvSpPr>
        <p:spPr/>
        <p:txBody>
          <a:bodyPr/>
          <a:lstStyle/>
          <a:p>
            <a:r>
              <a:rPr lang="en-US" dirty="0"/>
              <a:t>Remote Patient Monitoring (RPM) Billing and Reimbursement</a:t>
            </a:r>
          </a:p>
        </p:txBody>
      </p:sp>
      <p:sp>
        <p:nvSpPr>
          <p:cNvPr id="3" name="Text Placeholder 2">
            <a:extLst>
              <a:ext uri="{FF2B5EF4-FFF2-40B4-BE49-F238E27FC236}">
                <a16:creationId xmlns:a16="http://schemas.microsoft.com/office/drawing/2014/main" id="{6688D88B-D3D8-436E-86A4-C9EF477D8E03}"/>
              </a:ext>
            </a:extLst>
          </p:cNvPr>
          <p:cNvSpPr>
            <a:spLocks noGrp="1"/>
          </p:cNvSpPr>
          <p:nvPr>
            <p:ph type="body" sz="quarter" idx="10"/>
          </p:nvPr>
        </p:nvSpPr>
        <p:spPr/>
        <p:txBody>
          <a:bodyPr/>
          <a:lstStyle/>
          <a:p>
            <a:r>
              <a:rPr lang="en-US" sz="2400" dirty="0"/>
              <a:t>Christina R. Quinlan, NETRC Telehealth RCM Strategist</a:t>
            </a:r>
          </a:p>
          <a:p>
            <a:endParaRPr lang="en-US" sz="2400" dirty="0"/>
          </a:p>
          <a:p>
            <a:r>
              <a:rPr lang="en-US" sz="2400" dirty="0"/>
              <a:t>06/12/2025</a:t>
            </a:r>
          </a:p>
        </p:txBody>
      </p:sp>
    </p:spTree>
    <p:extLst>
      <p:ext uri="{BB962C8B-B14F-4D97-AF65-F5344CB8AC3E}">
        <p14:creationId xmlns:p14="http://schemas.microsoft.com/office/powerpoint/2010/main" val="240565145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89922-E41B-8253-6367-C02A384E003B}"/>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EB844671-B098-53F7-BF74-83AD2C759859}"/>
              </a:ext>
            </a:extLst>
          </p:cNvPr>
          <p:cNvSpPr txBox="1"/>
          <p:nvPr/>
        </p:nvSpPr>
        <p:spPr>
          <a:xfrm>
            <a:off x="4038261" y="405444"/>
            <a:ext cx="7488536"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Authorized Billing Providers</a:t>
            </a:r>
          </a:p>
        </p:txBody>
      </p:sp>
      <p:sp>
        <p:nvSpPr>
          <p:cNvPr id="253" name="Slide Number">
            <a:extLst>
              <a:ext uri="{FF2B5EF4-FFF2-40B4-BE49-F238E27FC236}">
                <a16:creationId xmlns:a16="http://schemas.microsoft.com/office/drawing/2014/main" id="{147E35A0-DAC4-1FD6-3B4B-63F04D78ABE5}"/>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10</a:t>
            </a:fld>
            <a:endParaRPr/>
          </a:p>
        </p:txBody>
      </p:sp>
      <p:pic>
        <p:nvPicPr>
          <p:cNvPr id="3" name="Picture 2" descr="Icon&#10;&#10;Description automatically generated">
            <a:extLst>
              <a:ext uri="{FF2B5EF4-FFF2-40B4-BE49-F238E27FC236}">
                <a16:creationId xmlns:a16="http://schemas.microsoft.com/office/drawing/2014/main" id="{3FDB9601-708C-C586-331B-46C7AFECC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3870037" cy="6858000"/>
          </a:xfrm>
          <a:prstGeom prst="rect">
            <a:avLst/>
          </a:prstGeom>
        </p:spPr>
      </p:pic>
      <p:sp>
        <p:nvSpPr>
          <p:cNvPr id="4" name="TextBox 3">
            <a:extLst>
              <a:ext uri="{FF2B5EF4-FFF2-40B4-BE49-F238E27FC236}">
                <a16:creationId xmlns:a16="http://schemas.microsoft.com/office/drawing/2014/main" id="{0116485B-0DA9-07F5-BDCF-F0E261766C28}"/>
              </a:ext>
            </a:extLst>
          </p:cNvPr>
          <p:cNvSpPr txBox="1"/>
          <p:nvPr/>
        </p:nvSpPr>
        <p:spPr>
          <a:xfrm>
            <a:off x="3971636" y="990219"/>
            <a:ext cx="7933852" cy="5570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Proxima Soft"/>
                <a:ea typeface="Calibri" panose="020F0502020204030204" pitchFamily="34" charset="0"/>
                <a:cs typeface="Calibri" panose="020F0502020204030204" pitchFamily="34" charset="0"/>
              </a:rPr>
              <a:t>Physicians:</a:t>
            </a:r>
          </a:p>
          <a:p>
            <a:pPr marL="285750" indent="-285750">
              <a:buFont typeface="Arial" panose="020B0604020202020204" pitchFamily="34" charset="0"/>
              <a:buChar char="•"/>
            </a:pPr>
            <a:r>
              <a:rPr lang="en-US" dirty="0">
                <a:latin typeface="Proxima Soft"/>
                <a:ea typeface="Calibri" panose="020F0502020204030204" pitchFamily="34" charset="0"/>
                <a:cs typeface="Calibri" panose="020F0502020204030204" pitchFamily="34" charset="0"/>
              </a:rPr>
              <a:t>Medical Doctor (MD)</a:t>
            </a:r>
          </a:p>
          <a:p>
            <a:pPr marL="285750" indent="-285750">
              <a:buFont typeface="Arial" panose="020B0604020202020204" pitchFamily="34" charset="0"/>
              <a:buChar char="•"/>
            </a:pPr>
            <a:r>
              <a:rPr lang="en-US" dirty="0">
                <a:latin typeface="Proxima Soft"/>
                <a:ea typeface="Calibri" panose="020F0502020204030204" pitchFamily="34" charset="0"/>
                <a:cs typeface="Calibri" panose="020F0502020204030204" pitchFamily="34" charset="0"/>
              </a:rPr>
              <a:t>Doctor of Osteopathic Medicine (DO)</a:t>
            </a:r>
          </a:p>
          <a:p>
            <a:r>
              <a:rPr lang="en-US" dirty="0">
                <a:latin typeface="Proxima Soft"/>
                <a:ea typeface="Calibri" panose="020F0502020204030204" pitchFamily="34" charset="0"/>
                <a:cs typeface="Calibri" panose="020F0502020204030204" pitchFamily="34" charset="0"/>
              </a:rPr>
              <a:t>Non-Physician Practitioners:</a:t>
            </a:r>
          </a:p>
          <a:p>
            <a:pPr marL="285750" indent="-285750">
              <a:buFont typeface="Arial" panose="020B0604020202020204" pitchFamily="34" charset="0"/>
              <a:buChar char="•"/>
            </a:pPr>
            <a:r>
              <a:rPr lang="en-US" dirty="0">
                <a:latin typeface="Proxima Soft"/>
                <a:ea typeface="Calibri" panose="020F0502020204030204" pitchFamily="34" charset="0"/>
                <a:cs typeface="Calibri" panose="020F0502020204030204" pitchFamily="34" charset="0"/>
              </a:rPr>
              <a:t>Nurse Practitioner (NP)</a:t>
            </a:r>
          </a:p>
          <a:p>
            <a:pPr marL="285750" indent="-285750">
              <a:buFont typeface="Arial" panose="020B0604020202020204" pitchFamily="34" charset="0"/>
              <a:buChar char="•"/>
            </a:pPr>
            <a:r>
              <a:rPr lang="en-US" dirty="0">
                <a:latin typeface="Proxima Soft"/>
                <a:ea typeface="Calibri" panose="020F0502020204030204" pitchFamily="34" charset="0"/>
                <a:cs typeface="Calibri" panose="020F0502020204030204" pitchFamily="34" charset="0"/>
              </a:rPr>
              <a:t>Physician Assistant (PA)</a:t>
            </a:r>
          </a:p>
          <a:p>
            <a:pPr marL="285750" indent="-285750">
              <a:buFont typeface="Arial" panose="020B0604020202020204" pitchFamily="34" charset="0"/>
              <a:buChar char="•"/>
            </a:pPr>
            <a:r>
              <a:rPr lang="en-US" dirty="0">
                <a:latin typeface="Proxima Soft"/>
                <a:ea typeface="Calibri" panose="020F0502020204030204" pitchFamily="34" charset="0"/>
                <a:cs typeface="Calibri" panose="020F0502020204030204" pitchFamily="34" charset="0"/>
              </a:rPr>
              <a:t>Certified Nurse Midwife (CNM)</a:t>
            </a:r>
          </a:p>
          <a:p>
            <a:endParaRPr lang="en-US" dirty="0">
              <a:latin typeface="Proxima Soft"/>
              <a:ea typeface="Calibri" panose="020F0502020204030204" pitchFamily="34" charset="0"/>
              <a:cs typeface="Calibri" panose="020F0502020204030204" pitchFamily="34" charset="0"/>
            </a:endParaRPr>
          </a:p>
          <a:p>
            <a:r>
              <a:rPr lang="en-US" i="1" dirty="0">
                <a:latin typeface="Proxima Soft"/>
                <a:ea typeface="Calibri" panose="020F0502020204030204" pitchFamily="34" charset="0"/>
                <a:cs typeface="Calibri" panose="020F0502020204030204" pitchFamily="34" charset="0"/>
              </a:rPr>
              <a:t>RPM services are part of the Evaluation and Management services category, and RPM providers must therefore be qualified to perform and bill for E/M level services.</a:t>
            </a:r>
          </a:p>
          <a:p>
            <a:endParaRPr lang="en-US" dirty="0">
              <a:latin typeface="Proxima Soft"/>
              <a:ea typeface="Calibri" panose="020F0502020204030204" pitchFamily="34" charset="0"/>
              <a:cs typeface="Calibri" panose="020F0502020204030204" pitchFamily="34" charset="0"/>
            </a:endParaRPr>
          </a:p>
          <a:p>
            <a:r>
              <a:rPr lang="en-US" dirty="0">
                <a:latin typeface="Proxima Soft"/>
              </a:rPr>
              <a:t>What they do: </a:t>
            </a:r>
          </a:p>
          <a:p>
            <a:pPr marL="285750" indent="-285750">
              <a:buFont typeface="Wingdings" panose="05000000000000000000" pitchFamily="2" charset="2"/>
              <a:buChar char="ü"/>
            </a:pPr>
            <a:r>
              <a:rPr lang="en-US" dirty="0">
                <a:latin typeface="Proxima Soft"/>
              </a:rPr>
              <a:t>Determine the medical necessity of RPM and order services. </a:t>
            </a:r>
          </a:p>
          <a:p>
            <a:pPr marL="285750" indent="-285750">
              <a:buFont typeface="Wingdings" panose="05000000000000000000" pitchFamily="2" charset="2"/>
              <a:buChar char="ü"/>
            </a:pPr>
            <a:r>
              <a:rPr lang="en-US" dirty="0">
                <a:latin typeface="Proxima Soft"/>
              </a:rPr>
              <a:t>Obtain patient consent for services (verbal or written). If not obtained by the billing provider, consent may also be obtained by auxiliary personnel under the general supervision of the billing provider.</a:t>
            </a:r>
          </a:p>
          <a:p>
            <a:pPr marL="285750" indent="-285750">
              <a:buFont typeface="Wingdings" panose="05000000000000000000" pitchFamily="2" charset="2"/>
              <a:buChar char="ü"/>
            </a:pPr>
            <a:r>
              <a:rPr lang="en-US" dirty="0">
                <a:latin typeface="Proxima Soft"/>
              </a:rPr>
              <a:t>Furnish services personally and/or via general supervision of auxiliary personnel as indicated by the service CPT code</a:t>
            </a:r>
            <a:endParaRPr lang="en-US" dirty="0">
              <a:latin typeface="Proxima Soft"/>
              <a:ea typeface="Calibri" panose="020F0502020204030204" pitchFamily="34" charset="0"/>
              <a:cs typeface="Calibri" panose="020F0502020204030204" pitchFamily="34" charset="0"/>
            </a:endParaRPr>
          </a:p>
          <a:p>
            <a:endParaRPr lang="en-US" sz="1400" dirty="0">
              <a:latin typeface="Proxima Sof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22920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FC3C1-5790-AF3E-38D9-FA16DE6DDA28}"/>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258097C3-7ED9-E92F-F2C3-B754FB7224D6}"/>
              </a:ext>
            </a:extLst>
          </p:cNvPr>
          <p:cNvSpPr txBox="1"/>
          <p:nvPr/>
        </p:nvSpPr>
        <p:spPr>
          <a:xfrm>
            <a:off x="4038261" y="405444"/>
            <a:ext cx="7488536"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Auxiliary Personnel</a:t>
            </a:r>
          </a:p>
        </p:txBody>
      </p:sp>
      <p:sp>
        <p:nvSpPr>
          <p:cNvPr id="253" name="Slide Number">
            <a:extLst>
              <a:ext uri="{FF2B5EF4-FFF2-40B4-BE49-F238E27FC236}">
                <a16:creationId xmlns:a16="http://schemas.microsoft.com/office/drawing/2014/main" id="{6964B96F-9C71-7EBB-11FF-B986E941DB62}"/>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11</a:t>
            </a:fld>
            <a:endParaRPr/>
          </a:p>
        </p:txBody>
      </p:sp>
      <p:pic>
        <p:nvPicPr>
          <p:cNvPr id="3" name="Picture 2" descr="Icon&#10;&#10;Description automatically generated">
            <a:extLst>
              <a:ext uri="{FF2B5EF4-FFF2-40B4-BE49-F238E27FC236}">
                <a16:creationId xmlns:a16="http://schemas.microsoft.com/office/drawing/2014/main" id="{43A1BAF9-E6FA-EABA-867C-05F477C8E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3870037" cy="6858000"/>
          </a:xfrm>
          <a:prstGeom prst="rect">
            <a:avLst/>
          </a:prstGeom>
        </p:spPr>
      </p:pic>
      <p:sp>
        <p:nvSpPr>
          <p:cNvPr id="4" name="TextBox 3">
            <a:extLst>
              <a:ext uri="{FF2B5EF4-FFF2-40B4-BE49-F238E27FC236}">
                <a16:creationId xmlns:a16="http://schemas.microsoft.com/office/drawing/2014/main" id="{AC6F48E9-A762-9F91-142B-7DC371407609}"/>
              </a:ext>
            </a:extLst>
          </p:cNvPr>
          <p:cNvSpPr txBox="1"/>
          <p:nvPr/>
        </p:nvSpPr>
        <p:spPr>
          <a:xfrm>
            <a:off x="3971636" y="990219"/>
            <a:ext cx="7933852"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mj-lt"/>
                <a:ea typeface="Calibri" panose="020F0502020204030204" pitchFamily="34" charset="0"/>
                <a:cs typeface="Calibri" panose="020F0502020204030204" pitchFamily="34" charset="0"/>
              </a:rPr>
              <a:t>Who they are (examples):</a:t>
            </a:r>
          </a:p>
          <a:p>
            <a:endParaRPr lang="en-US" dirty="0">
              <a:latin typeface="+mj-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mj-lt"/>
                <a:ea typeface="Calibri" panose="020F0502020204030204" pitchFamily="34" charset="0"/>
                <a:cs typeface="Calibri" panose="020F0502020204030204" pitchFamily="34" charset="0"/>
              </a:rPr>
              <a:t>Community Health Workers</a:t>
            </a:r>
          </a:p>
          <a:p>
            <a:pPr marL="285750" indent="-285750">
              <a:buFont typeface="Arial" panose="020B0604020202020204" pitchFamily="34" charset="0"/>
              <a:buChar char="•"/>
            </a:pPr>
            <a:r>
              <a:rPr lang="en-US" dirty="0">
                <a:latin typeface="+mj-lt"/>
                <a:ea typeface="Calibri" panose="020F0502020204030204" pitchFamily="34" charset="0"/>
                <a:cs typeface="Calibri" panose="020F0502020204030204" pitchFamily="34" charset="0"/>
              </a:rPr>
              <a:t>Nurses (nurse care manager, Clinical Nurse Specialist (CNS), Registered Nurse (RN), Licensed Practical Nurse (LPN))</a:t>
            </a:r>
          </a:p>
          <a:p>
            <a:pPr marL="285750" indent="-285750">
              <a:buFont typeface="Arial" panose="020B0604020202020204" pitchFamily="34" charset="0"/>
              <a:buChar char="•"/>
            </a:pPr>
            <a:r>
              <a:rPr lang="en-US" dirty="0">
                <a:latin typeface="+mj-lt"/>
                <a:ea typeface="Calibri" panose="020F0502020204030204" pitchFamily="34" charset="0"/>
                <a:cs typeface="Calibri" panose="020F0502020204030204" pitchFamily="34" charset="0"/>
              </a:rPr>
              <a:t>Medical Assistants</a:t>
            </a:r>
          </a:p>
          <a:p>
            <a:pPr marL="285750" indent="-285750">
              <a:buFont typeface="Arial" panose="020B0604020202020204" pitchFamily="34" charset="0"/>
              <a:buChar char="•"/>
            </a:pPr>
            <a:r>
              <a:rPr lang="en-US" dirty="0">
                <a:latin typeface="+mj-lt"/>
                <a:ea typeface="Calibri" panose="020F0502020204030204" pitchFamily="34" charset="0"/>
                <a:cs typeface="Calibri" panose="020F0502020204030204" pitchFamily="34" charset="0"/>
              </a:rPr>
              <a:t>Clinical Pharmacists</a:t>
            </a:r>
          </a:p>
          <a:p>
            <a:endParaRPr lang="en-US" dirty="0">
              <a:latin typeface="+mj-lt"/>
              <a:ea typeface="Calibri" panose="020F0502020204030204" pitchFamily="34" charset="0"/>
              <a:cs typeface="Calibri" panose="020F0502020204030204" pitchFamily="34" charset="0"/>
            </a:endParaRPr>
          </a:p>
          <a:p>
            <a:r>
              <a:rPr lang="en-US" dirty="0">
                <a:latin typeface="+mj-lt"/>
                <a:ea typeface="Calibri" panose="020F0502020204030204" pitchFamily="34" charset="0"/>
                <a:cs typeface="Calibri" panose="020F0502020204030204" pitchFamily="34" charset="0"/>
              </a:rPr>
              <a:t>What they do:</a:t>
            </a:r>
          </a:p>
          <a:p>
            <a:endParaRPr lang="en-US" dirty="0">
              <a:latin typeface="+mj-lt"/>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a:latin typeface="+mj-lt"/>
                <a:ea typeface="Calibri" panose="020F0502020204030204" pitchFamily="34" charset="0"/>
                <a:cs typeface="Calibri" panose="020F0502020204030204" pitchFamily="34" charset="0"/>
              </a:rPr>
              <a:t>Obtain patient consent for services (verbal or written)</a:t>
            </a:r>
          </a:p>
          <a:p>
            <a:pPr marL="285750" indent="-285750">
              <a:buFont typeface="Wingdings" panose="05000000000000000000" pitchFamily="2" charset="2"/>
              <a:buChar char="ü"/>
            </a:pPr>
            <a:r>
              <a:rPr lang="en-US" dirty="0">
                <a:latin typeface="+mj-lt"/>
                <a:ea typeface="Calibri" panose="020F0502020204030204" pitchFamily="34" charset="0"/>
                <a:cs typeface="Calibri" panose="020F0502020204030204" pitchFamily="34" charset="0"/>
              </a:rPr>
              <a:t>Set-up equipment</a:t>
            </a:r>
          </a:p>
          <a:p>
            <a:pPr marL="285750" indent="-285750">
              <a:buFont typeface="Wingdings" panose="05000000000000000000" pitchFamily="2" charset="2"/>
              <a:buChar char="ü"/>
            </a:pPr>
            <a:r>
              <a:rPr lang="en-US" dirty="0">
                <a:latin typeface="+mj-lt"/>
                <a:ea typeface="Calibri" panose="020F0502020204030204" pitchFamily="34" charset="0"/>
                <a:cs typeface="Calibri" panose="020F0502020204030204" pitchFamily="34" charset="0"/>
              </a:rPr>
              <a:t>Provide patient education</a:t>
            </a:r>
          </a:p>
          <a:p>
            <a:pPr marL="285750" indent="-285750">
              <a:buFont typeface="Wingdings" panose="05000000000000000000" pitchFamily="2" charset="2"/>
              <a:buChar char="ü"/>
            </a:pPr>
            <a:r>
              <a:rPr lang="en-US" dirty="0">
                <a:latin typeface="+mj-lt"/>
                <a:ea typeface="Calibri" panose="020F0502020204030204" pitchFamily="34" charset="0"/>
                <a:cs typeface="Calibri" panose="020F0502020204030204" pitchFamily="34" charset="0"/>
              </a:rPr>
              <a:t>Continuous monitoring of devices and data collection</a:t>
            </a:r>
          </a:p>
          <a:p>
            <a:pPr marL="285750" indent="-285750">
              <a:buFont typeface="Wingdings" panose="05000000000000000000" pitchFamily="2" charset="2"/>
              <a:buChar char="ü"/>
            </a:pPr>
            <a:r>
              <a:rPr lang="en-US" dirty="0">
                <a:latin typeface="+mj-lt"/>
                <a:ea typeface="Calibri" panose="020F0502020204030204" pitchFamily="34" charset="0"/>
                <a:cs typeface="Calibri" panose="020F0502020204030204" pitchFamily="34" charset="0"/>
              </a:rPr>
              <a:t>Provide RPM Treatment Management Services – collects, reviews, interprets, reports, and manages data under a patient’s treatment plan (may NOT provide RTM Treatment Management Services outside of treatment plan)</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9595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39BFF-D294-41C7-A1BD-DCFC2C4DC17F}"/>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7E042C2A-D382-E246-DC9B-2651D661E1F2}"/>
              </a:ext>
            </a:extLst>
          </p:cNvPr>
          <p:cNvSpPr txBox="1"/>
          <p:nvPr/>
        </p:nvSpPr>
        <p:spPr>
          <a:xfrm>
            <a:off x="2524043" y="0"/>
            <a:ext cx="7488536"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CMS FQHC RPM Billing &amp; Reimbursement</a:t>
            </a:r>
          </a:p>
        </p:txBody>
      </p:sp>
      <p:sp>
        <p:nvSpPr>
          <p:cNvPr id="253" name="Slide Number">
            <a:extLst>
              <a:ext uri="{FF2B5EF4-FFF2-40B4-BE49-F238E27FC236}">
                <a16:creationId xmlns:a16="http://schemas.microsoft.com/office/drawing/2014/main" id="{BED22B4F-6AF0-49A1-3FFE-51CB01787569}"/>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12</a:t>
            </a:fld>
            <a:endParaRPr/>
          </a:p>
        </p:txBody>
      </p:sp>
      <p:graphicFrame>
        <p:nvGraphicFramePr>
          <p:cNvPr id="7" name="Table 6">
            <a:extLst>
              <a:ext uri="{FF2B5EF4-FFF2-40B4-BE49-F238E27FC236}">
                <a16:creationId xmlns:a16="http://schemas.microsoft.com/office/drawing/2014/main" id="{E9B478C0-1145-4D4F-31B6-A140CA3E096E}"/>
              </a:ext>
            </a:extLst>
          </p:cNvPr>
          <p:cNvGraphicFramePr>
            <a:graphicFrameLocks noGrp="1"/>
          </p:cNvGraphicFramePr>
          <p:nvPr>
            <p:extLst>
              <p:ext uri="{D42A27DB-BD31-4B8C-83A1-F6EECF244321}">
                <p14:modId xmlns:p14="http://schemas.microsoft.com/office/powerpoint/2010/main" val="4024916537"/>
              </p:ext>
            </p:extLst>
          </p:nvPr>
        </p:nvGraphicFramePr>
        <p:xfrm>
          <a:off x="530352" y="624462"/>
          <a:ext cx="10927081" cy="6233538"/>
        </p:xfrm>
        <a:graphic>
          <a:graphicData uri="http://schemas.openxmlformats.org/drawingml/2006/table">
            <a:tbl>
              <a:tblPr/>
              <a:tblGrid>
                <a:gridCol w="1211237">
                  <a:extLst>
                    <a:ext uri="{9D8B030D-6E8A-4147-A177-3AD203B41FA5}">
                      <a16:colId xmlns:a16="http://schemas.microsoft.com/office/drawing/2014/main" val="339397861"/>
                    </a:ext>
                  </a:extLst>
                </a:gridCol>
                <a:gridCol w="4895354">
                  <a:extLst>
                    <a:ext uri="{9D8B030D-6E8A-4147-A177-3AD203B41FA5}">
                      <a16:colId xmlns:a16="http://schemas.microsoft.com/office/drawing/2014/main" val="1487793721"/>
                    </a:ext>
                  </a:extLst>
                </a:gridCol>
                <a:gridCol w="1752906">
                  <a:extLst>
                    <a:ext uri="{9D8B030D-6E8A-4147-A177-3AD203B41FA5}">
                      <a16:colId xmlns:a16="http://schemas.microsoft.com/office/drawing/2014/main" val="3653530108"/>
                    </a:ext>
                  </a:extLst>
                </a:gridCol>
                <a:gridCol w="3067584">
                  <a:extLst>
                    <a:ext uri="{9D8B030D-6E8A-4147-A177-3AD203B41FA5}">
                      <a16:colId xmlns:a16="http://schemas.microsoft.com/office/drawing/2014/main" val="72181772"/>
                    </a:ext>
                  </a:extLst>
                </a:gridCol>
              </a:tblGrid>
              <a:tr h="166155">
                <a:tc>
                  <a:txBody>
                    <a:bodyPr/>
                    <a:lstStyle/>
                    <a:p>
                      <a:pPr algn="l" fontAlgn="b"/>
                      <a:r>
                        <a:rPr lang="en-US" sz="1100" b="0" i="0" u="none" strike="noStrike" dirty="0">
                          <a:solidFill>
                            <a:srgbClr val="000000"/>
                          </a:solidFill>
                          <a:effectLst/>
                          <a:latin typeface="Aptos Narrow" panose="020B0004020202020204" pitchFamily="34" charset="0"/>
                        </a:rPr>
                        <a:t>CPT Code</a:t>
                      </a:r>
                    </a:p>
                  </a:txBody>
                  <a:tcPr marL="5143" marR="5143" marT="5143" marB="0" anchor="b">
                    <a:lnL>
                      <a:noFill/>
                    </a:lnL>
                    <a:lnR>
                      <a:noFill/>
                    </a:lnR>
                    <a:lnT>
                      <a:noFill/>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Aptos Narrow" panose="020B0004020202020204" pitchFamily="34" charset="0"/>
                        </a:rPr>
                        <a:t>Service Elements</a:t>
                      </a:r>
                    </a:p>
                  </a:txBody>
                  <a:tcPr marL="5143" marR="5143" marT="5143" marB="0" anchor="b">
                    <a:lnL>
                      <a:noFill/>
                    </a:lnL>
                    <a:lnR>
                      <a:noFill/>
                    </a:lnR>
                    <a:lnT>
                      <a:noFill/>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Aptos Narrow" panose="020B0004020202020204" pitchFamily="34" charset="0"/>
                        </a:rPr>
                        <a:t>Service Provider</a:t>
                      </a:r>
                    </a:p>
                  </a:txBody>
                  <a:tcPr marL="5143" marR="5143" marT="5143" marB="0" anchor="b">
                    <a:lnL>
                      <a:noFill/>
                    </a:lnL>
                    <a:lnR>
                      <a:noFill/>
                    </a:lnR>
                    <a:lnT>
                      <a:noFill/>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100" b="0" i="0" u="none" strike="noStrike" dirty="0">
                          <a:solidFill>
                            <a:srgbClr val="000000"/>
                          </a:solidFill>
                          <a:effectLst/>
                          <a:latin typeface="Aptos Narrow" panose="020B0004020202020204" pitchFamily="34" charset="0"/>
                        </a:rPr>
                        <a:t>FQHC Medicare Billing Code &amp; Rate</a:t>
                      </a:r>
                    </a:p>
                  </a:txBody>
                  <a:tcPr marL="5143" marR="5143" marT="5143" marB="0" anchor="b">
                    <a:lnL>
                      <a:noFill/>
                    </a:lnL>
                    <a:lnR>
                      <a:noFill/>
                    </a:lnR>
                    <a:lnT>
                      <a:noFill/>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37955187"/>
                  </a:ext>
                </a:extLst>
              </a:tr>
              <a:tr h="1133408">
                <a:tc>
                  <a:txBody>
                    <a:bodyPr/>
                    <a:lstStyle/>
                    <a:p>
                      <a:pPr algn="r" fontAlgn="t"/>
                      <a:r>
                        <a:rPr lang="en-US" sz="1100" b="0" i="0" u="none" strike="noStrike" dirty="0">
                          <a:solidFill>
                            <a:srgbClr val="000000"/>
                          </a:solidFill>
                          <a:effectLst/>
                          <a:latin typeface="Aptos Narrow" panose="020B0004020202020204" pitchFamily="34" charset="0"/>
                        </a:rPr>
                        <a:t>99091</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The collection and interpretation of physiologic data (e.g., ECG, blood pressure, glucose monitoring) digitally stored and/or transmitted by the patient and/or caregiver to the physician or other qualified health care professional. The code requires a minimum of 30 minutes of interpretation and review. </a:t>
                      </a:r>
                      <a:br>
                        <a:rPr lang="en-US" sz="1100" b="0" i="0" u="none" strike="noStrike" dirty="0">
                          <a:solidFill>
                            <a:srgbClr val="000000"/>
                          </a:solidFill>
                          <a:effectLst/>
                          <a:latin typeface="Aptos Narrow" panose="020B0004020202020204" pitchFamily="34" charset="0"/>
                        </a:rPr>
                      </a:b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Note: Do not report 99091 during the same calendar month as 99457, 99458 or on the same day as other E/M services</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Authorized billing provider only</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CPT 99091: $51.57</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or </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G0511: $54.67</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(only valid through September 30th, 2025,</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for FQHCs transitioning to</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individual codes)</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7046705"/>
                  </a:ext>
                </a:extLst>
              </a:tr>
              <a:tr h="1294617">
                <a:tc>
                  <a:txBody>
                    <a:bodyPr/>
                    <a:lstStyle/>
                    <a:p>
                      <a:pPr algn="r" fontAlgn="t"/>
                      <a:r>
                        <a:rPr lang="en-US" sz="1100" b="0" i="0" u="none" strike="noStrike">
                          <a:solidFill>
                            <a:srgbClr val="000000"/>
                          </a:solidFill>
                          <a:effectLst/>
                          <a:latin typeface="Aptos Narrow" panose="020B0004020202020204" pitchFamily="34" charset="0"/>
                        </a:rPr>
                        <a:t>99453</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Initial device set-up and patient education on equipment use. </a:t>
                      </a:r>
                    </a:p>
                    <a:p>
                      <a:pPr algn="l" fontAlgn="t"/>
                      <a:endParaRPr lang="en-US" sz="1100" b="0" i="0" u="none" strike="noStrike" dirty="0">
                        <a:solidFill>
                          <a:srgbClr val="000000"/>
                        </a:solidFill>
                        <a:effectLst/>
                        <a:latin typeface="Aptos Narrow" panose="020B0004020202020204" pitchFamily="34" charset="0"/>
                      </a:endParaRPr>
                    </a:p>
                    <a:p>
                      <a:pPr algn="l" fontAlgn="t"/>
                      <a:r>
                        <a:rPr lang="en-US" sz="1100" b="0" i="0" u="none" strike="noStrike" dirty="0">
                          <a:solidFill>
                            <a:srgbClr val="000000"/>
                          </a:solidFill>
                          <a:effectLst/>
                          <a:latin typeface="Aptos Narrow" panose="020B0004020202020204" pitchFamily="34" charset="0"/>
                        </a:rPr>
                        <a:t>Note: Medical device as defined by Section 201(h) of the Federal Food, Drug, and Cosmetic Act.</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Examples: •Blood pressure cuffs •Glucometers •Pulse oximeters •Weight scales •Sleep/activity monitors</a:t>
                      </a:r>
                    </a:p>
                    <a:p>
                      <a:pPr algn="l" fontAlgn="t"/>
                      <a:endParaRPr lang="en-US" sz="1100" b="0" i="0" u="none" strike="noStrike" dirty="0">
                        <a:solidFill>
                          <a:srgbClr val="000000"/>
                        </a:solidFill>
                        <a:effectLst/>
                        <a:latin typeface="Aptos Narrow" panose="020B0004020202020204" pitchFamily="34" charset="0"/>
                      </a:endParaRPr>
                    </a:p>
                    <a:p>
                      <a:pPr algn="l" fontAlgn="t"/>
                      <a:r>
                        <a:rPr lang="en-US" sz="1100" b="0" i="0" u="none" strike="noStrike" dirty="0">
                          <a:solidFill>
                            <a:srgbClr val="000000"/>
                          </a:solidFill>
                          <a:effectLst/>
                          <a:latin typeface="Aptos Narrow" panose="020B0004020202020204" pitchFamily="34" charset="0"/>
                        </a:rPr>
                        <a:t>Billed only once per episode of care. </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Authorized billing provider and/or auxiliary personnel under general supervision</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CPT 99453: $19.73</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or </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G0511: $54.67</a:t>
                      </a:r>
                      <a:br>
                        <a:rPr lang="en-US" sz="1100" b="0" i="0"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(only valid through September 30th, 2025,</a:t>
                      </a:r>
                      <a:br>
                        <a:rPr lang="en-US" sz="1100" b="0" i="1"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for FQHCs transitioning to</a:t>
                      </a:r>
                      <a:br>
                        <a:rPr lang="en-US" sz="1100" b="0" i="1"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individual codes)</a:t>
                      </a:r>
                      <a:br>
                        <a:rPr lang="en-US" sz="1100" b="0" i="1"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                          </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9512868"/>
                  </a:ext>
                </a:extLst>
              </a:tr>
              <a:tr h="1133408">
                <a:tc>
                  <a:txBody>
                    <a:bodyPr/>
                    <a:lstStyle/>
                    <a:p>
                      <a:pPr algn="r" fontAlgn="t"/>
                      <a:r>
                        <a:rPr lang="en-US" sz="1100" b="0" i="0" u="none" strike="noStrike">
                          <a:solidFill>
                            <a:srgbClr val="000000"/>
                          </a:solidFill>
                          <a:effectLst/>
                          <a:latin typeface="Aptos Narrow" panose="020B0004020202020204" pitchFamily="34" charset="0"/>
                        </a:rPr>
                        <a:t>99454</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The supply and use of device(s) to monitor and record physiological patient data. May be reported once per 30 days and includes scheduled (e.g. daily) recording(s) and/or programmed alert transmissions. </a:t>
                      </a:r>
                      <a:br>
                        <a:rPr lang="en-US" sz="1100" b="0" i="0" u="none" strike="noStrike" dirty="0">
                          <a:solidFill>
                            <a:srgbClr val="000000"/>
                          </a:solidFill>
                          <a:effectLst/>
                          <a:latin typeface="Aptos Narrow" panose="020B0004020202020204" pitchFamily="34" charset="0"/>
                        </a:rPr>
                      </a:b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Note: Requires at least 16 days of data collection in a 30-day period before it can be billed.  Device must automatically upload data; manual logs are not acceptable.</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Authorized billing provider and/or auxiliary personnel under general supervision</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CPT 99454: $43.02</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or </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G0511: $54.67</a:t>
                      </a:r>
                      <a:br>
                        <a:rPr lang="en-US" sz="1100" b="0" i="0"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(only valid through September 30th, 2025,</a:t>
                      </a:r>
                      <a:br>
                        <a:rPr lang="en-US" sz="1100" b="0" i="1"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for FQHCs transitioning to</a:t>
                      </a:r>
                      <a:br>
                        <a:rPr lang="en-US" sz="1100" b="0" i="1"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individual codes)</a:t>
                      </a:r>
                      <a:br>
                        <a:rPr lang="en-US" sz="1100" b="0" i="1"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                          </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033712"/>
                  </a:ext>
                </a:extLst>
              </a:tr>
              <a:tr h="1133408">
                <a:tc>
                  <a:txBody>
                    <a:bodyPr/>
                    <a:lstStyle/>
                    <a:p>
                      <a:pPr algn="r" fontAlgn="t"/>
                      <a:r>
                        <a:rPr lang="en-US" sz="1100" b="0" i="0" u="none" strike="noStrike">
                          <a:solidFill>
                            <a:srgbClr val="000000"/>
                          </a:solidFill>
                          <a:effectLst/>
                          <a:latin typeface="Aptos Narrow" panose="020B0004020202020204" pitchFamily="34" charset="0"/>
                        </a:rPr>
                        <a:t>99457</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RPM Treatment Management Services (TMS), clinical staff/ physician/other qualified health care professional time in a calendar month requiring a live interactive communication with the patient/caregiver during the month, first 20 minutes. </a:t>
                      </a:r>
                    </a:p>
                    <a:p>
                      <a:pPr algn="l" fontAlgn="t"/>
                      <a:endParaRPr lang="en-US" sz="1100" b="0" i="0" u="none" strike="noStrike" dirty="0">
                        <a:solidFill>
                          <a:srgbClr val="000000"/>
                        </a:solidFill>
                        <a:effectLst/>
                        <a:latin typeface="Aptos Narrow" panose="020B0004020202020204" pitchFamily="34" charset="0"/>
                      </a:endParaRPr>
                    </a:p>
                    <a:p>
                      <a:pPr algn="l" fontAlgn="t"/>
                      <a:r>
                        <a:rPr lang="en-US" sz="1100" b="0" i="0" u="none" strike="noStrike" dirty="0">
                          <a:solidFill>
                            <a:srgbClr val="000000"/>
                          </a:solidFill>
                          <a:effectLst/>
                          <a:latin typeface="Aptos Narrow" panose="020B0004020202020204" pitchFamily="34" charset="0"/>
                        </a:rPr>
                        <a:t>Note: Includes management of a patient centered treatment plan via interactive communication and via non-face-to-face activities during the 30 days of the service period.</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a:solidFill>
                            <a:srgbClr val="000000"/>
                          </a:solidFill>
                          <a:effectLst/>
                          <a:latin typeface="Aptos Narrow" panose="020B0004020202020204" pitchFamily="34" charset="0"/>
                        </a:rPr>
                        <a:t>Authorized billing provider and/or auxiliary personnel under general supervision</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CPT 99454: $47.87</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or </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G0511: $54.67</a:t>
                      </a:r>
                      <a:br>
                        <a:rPr lang="en-US" sz="1100" b="0" i="0"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(only valid through September 30th, 2025,</a:t>
                      </a:r>
                      <a:br>
                        <a:rPr lang="en-US" sz="1100" b="0" i="1"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for FQHCs transitioning to</a:t>
                      </a:r>
                      <a:br>
                        <a:rPr lang="en-US" sz="1100" b="0" i="1"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individual codes)</a:t>
                      </a:r>
                      <a:br>
                        <a:rPr lang="en-US" sz="1100" b="0" i="1"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                          </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899505"/>
                  </a:ext>
                </a:extLst>
              </a:tr>
              <a:tr h="1133408">
                <a:tc>
                  <a:txBody>
                    <a:bodyPr/>
                    <a:lstStyle/>
                    <a:p>
                      <a:pPr algn="r" fontAlgn="t"/>
                      <a:r>
                        <a:rPr lang="en-US" sz="1100" b="0" i="0" u="none" strike="noStrike">
                          <a:solidFill>
                            <a:srgbClr val="000000"/>
                          </a:solidFill>
                          <a:effectLst/>
                          <a:latin typeface="Aptos Narrow" panose="020B0004020202020204" pitchFamily="34" charset="0"/>
                        </a:rPr>
                        <a:t>99458</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Each </a:t>
                      </a:r>
                      <a:r>
                        <a:rPr lang="en-US" sz="1100" b="0" i="0" u="none" strike="noStrike" dirty="0" err="1">
                          <a:solidFill>
                            <a:srgbClr val="000000"/>
                          </a:solidFill>
                          <a:effectLst/>
                          <a:latin typeface="Aptos Narrow" panose="020B0004020202020204" pitchFamily="34" charset="0"/>
                        </a:rPr>
                        <a:t>add’tl</a:t>
                      </a:r>
                      <a:r>
                        <a:rPr lang="en-US" sz="1100" b="0" i="0" u="none" strike="noStrike" dirty="0">
                          <a:solidFill>
                            <a:srgbClr val="000000"/>
                          </a:solidFill>
                          <a:effectLst/>
                          <a:latin typeface="Aptos Narrow" panose="020B0004020202020204" pitchFamily="34" charset="0"/>
                        </a:rPr>
                        <a:t> 20 minutes of RPM TMS</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Authorized billing provider and/or auxiliary personnel under general supervision</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Aptos Narrow" panose="020B0004020202020204" pitchFamily="34" charset="0"/>
                        </a:rPr>
                        <a:t>CPT 99454: $38.49</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or </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G0511: $54.67</a:t>
                      </a:r>
                      <a:br>
                        <a:rPr lang="en-US" sz="1100" b="0" i="0"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(only valid through September 30th, 2025,</a:t>
                      </a:r>
                      <a:br>
                        <a:rPr lang="en-US" sz="1100" b="0" i="1"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for FQHCs transitioning to</a:t>
                      </a:r>
                      <a:br>
                        <a:rPr lang="en-US" sz="1100" b="0" i="1" u="none" strike="noStrike" dirty="0">
                          <a:solidFill>
                            <a:srgbClr val="000000"/>
                          </a:solidFill>
                          <a:effectLst/>
                          <a:latin typeface="Aptos Narrow" panose="020B0004020202020204" pitchFamily="34" charset="0"/>
                        </a:rPr>
                      </a:br>
                      <a:r>
                        <a:rPr lang="en-US" sz="1100" b="0" i="1" u="none" strike="noStrike" dirty="0">
                          <a:solidFill>
                            <a:srgbClr val="000000"/>
                          </a:solidFill>
                          <a:effectLst/>
                          <a:latin typeface="Aptos Narrow" panose="020B0004020202020204" pitchFamily="34" charset="0"/>
                        </a:rPr>
                        <a:t>individual codes)</a:t>
                      </a:r>
                      <a:br>
                        <a:rPr lang="en-US" sz="1100" b="0" i="1"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                          </a:t>
                      </a:r>
                    </a:p>
                  </a:txBody>
                  <a:tcPr marL="5143" marR="5143" marT="51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052263"/>
                  </a:ext>
                </a:extLst>
              </a:tr>
            </a:tbl>
          </a:graphicData>
        </a:graphic>
      </p:graphicFrame>
    </p:spTree>
    <p:extLst>
      <p:ext uri="{BB962C8B-B14F-4D97-AF65-F5344CB8AC3E}">
        <p14:creationId xmlns:p14="http://schemas.microsoft.com/office/powerpoint/2010/main" val="28669819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1A111-182F-352B-CDBE-315C759D5121}"/>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BBE19420-CE3B-0D8F-9896-7B72A6B397EE}"/>
              </a:ext>
            </a:extLst>
          </p:cNvPr>
          <p:cNvSpPr txBox="1"/>
          <p:nvPr/>
        </p:nvSpPr>
        <p:spPr>
          <a:xfrm>
            <a:off x="838200" y="365125"/>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ctr">
            <a:normAutofit/>
          </a:bodyPr>
          <a:lstStyle/>
          <a:p>
            <a:pPr>
              <a:spcAft>
                <a:spcPts val="600"/>
              </a:spcAft>
              <a:defRPr sz="1600" b="1">
                <a:latin typeface="Proxima Soft"/>
                <a:ea typeface="Proxima Soft"/>
                <a:cs typeface="Proxima Soft"/>
                <a:sym typeface="Proxima Soft"/>
              </a:defRPr>
            </a:pPr>
            <a:r>
              <a:rPr lang="en-US" sz="3200" b="1" i="0" u="none" strike="noStrike" cap="none" spc="0" baseline="0">
                <a:uFillTx/>
                <a:latin typeface="Proxima Soft"/>
                <a:ea typeface="Proxima Soft"/>
                <a:cs typeface="Proxima Soft"/>
                <a:sym typeface="Proxima Soft"/>
              </a:rPr>
              <a:t>NY Private Payer Reimbursement</a:t>
            </a:r>
          </a:p>
        </p:txBody>
      </p:sp>
      <p:sp>
        <p:nvSpPr>
          <p:cNvPr id="258" name="Text Placeholder 2">
            <a:extLst>
              <a:ext uri="{FF2B5EF4-FFF2-40B4-BE49-F238E27FC236}">
                <a16:creationId xmlns:a16="http://schemas.microsoft.com/office/drawing/2014/main" id="{322E2CF2-2778-07E4-B3D2-DA90FDADC6E8}"/>
              </a:ext>
            </a:extLst>
          </p:cNvPr>
          <p:cNvSpPr>
            <a:spLocks noGrp="1"/>
          </p:cNvSpPr>
          <p:nvPr>
            <p:ph type="body" idx="1"/>
          </p:nvPr>
        </p:nvSpPr>
        <p:spPr>
          <a:xfrm>
            <a:off x="838200" y="1690688"/>
            <a:ext cx="10515600" cy="4371784"/>
          </a:xfrm>
        </p:spPr>
        <p:txBody>
          <a:bodyPr>
            <a:normAutofit/>
          </a:bodyPr>
          <a:lstStyle/>
          <a:p>
            <a:pPr marL="0" indent="0">
              <a:buNone/>
            </a:pPr>
            <a:r>
              <a:rPr lang="en-US" dirty="0"/>
              <a:t>Best Practices for Private Payer/Commercial Billing:</a:t>
            </a:r>
          </a:p>
          <a:p>
            <a:pPr marL="457200" indent="-457200">
              <a:buFont typeface="+mj-lt"/>
              <a:buAutoNum type="arabicPeriod"/>
            </a:pPr>
            <a:r>
              <a:rPr lang="en-US" dirty="0"/>
              <a:t>Understand Payer/Plan-Specific Polices</a:t>
            </a:r>
          </a:p>
          <a:p>
            <a:pPr marL="685800" lvl="1" indent="-457200">
              <a:buFont typeface="Wingdings" panose="05000000000000000000" pitchFamily="2" charset="2"/>
              <a:buChar char="ü"/>
            </a:pPr>
            <a:r>
              <a:rPr lang="en-US" dirty="0"/>
              <a:t> Check online or call Provider-Relations for RPM coverage criteria, such as eligible conditions, patient limitations, and documentation requirements.</a:t>
            </a:r>
          </a:p>
          <a:p>
            <a:pPr marL="685800" lvl="1" indent="-457200">
              <a:buFont typeface="Wingdings" panose="05000000000000000000" pitchFamily="2" charset="2"/>
              <a:buChar char="ü"/>
            </a:pPr>
            <a:r>
              <a:rPr lang="en-US" dirty="0"/>
              <a:t>Check for the appropriate use of modifiers and follow payer guidelines.  Do they want HD for pregnancy?</a:t>
            </a:r>
          </a:p>
          <a:p>
            <a:pPr marL="685800" lvl="1" indent="-457200">
              <a:buFont typeface="Wingdings" panose="05000000000000000000" pitchFamily="2" charset="2"/>
              <a:buChar char="ü"/>
            </a:pPr>
            <a:r>
              <a:rPr lang="en-US" dirty="0"/>
              <a:t>Check for the appropriate place of service (POS).  Do they want POS 11 or 50?</a:t>
            </a:r>
          </a:p>
          <a:p>
            <a:pPr marL="685800" lvl="1" indent="-457200">
              <a:buFont typeface="Wingdings" panose="05000000000000000000" pitchFamily="2" charset="2"/>
              <a:buChar char="ü"/>
            </a:pPr>
            <a:r>
              <a:rPr lang="en-US" dirty="0"/>
              <a:t>Patient Responsibility</a:t>
            </a:r>
          </a:p>
          <a:p>
            <a:pPr marL="457200" indent="-457200">
              <a:buFont typeface="+mj-lt"/>
              <a:buAutoNum type="arabicPeriod"/>
            </a:pPr>
            <a:r>
              <a:rPr lang="en-US" dirty="0"/>
              <a:t>Track time meticulously- Maintain documentation for time-based codes</a:t>
            </a:r>
          </a:p>
          <a:p>
            <a:pPr marL="685800" lvl="1" indent="-457200">
              <a:buFont typeface="Wingdings" panose="05000000000000000000" pitchFamily="2" charset="2"/>
              <a:buChar char="ü"/>
            </a:pPr>
            <a:r>
              <a:rPr lang="en-US" dirty="0"/>
              <a:t>Check with your vendor for RPM-specific templates or modules that may assist with time tracking.</a:t>
            </a:r>
          </a:p>
        </p:txBody>
      </p:sp>
      <p:pic>
        <p:nvPicPr>
          <p:cNvPr id="4" name="Picture 3">
            <a:extLst>
              <a:ext uri="{FF2B5EF4-FFF2-40B4-BE49-F238E27FC236}">
                <a16:creationId xmlns:a16="http://schemas.microsoft.com/office/drawing/2014/main" id="{9AC029CF-DCCC-37B4-1133-1D9052CA99DF}"/>
              </a:ext>
            </a:extLst>
          </p:cNvPr>
          <p:cNvPicPr>
            <a:picLocks noChangeAspect="1"/>
          </p:cNvPicPr>
          <p:nvPr/>
        </p:nvPicPr>
        <p:blipFill>
          <a:blip r:embed="rId4"/>
          <a:stretch>
            <a:fillRect/>
          </a:stretch>
        </p:blipFill>
        <p:spPr>
          <a:xfrm>
            <a:off x="7484305" y="190603"/>
            <a:ext cx="4281715" cy="2106875"/>
          </a:xfrm>
          <a:prstGeom prst="rect">
            <a:avLst/>
          </a:prstGeom>
          <a:noFill/>
        </p:spPr>
      </p:pic>
      <p:sp>
        <p:nvSpPr>
          <p:cNvPr id="253" name="Slide Number" hidden="1">
            <a:extLst>
              <a:ext uri="{FF2B5EF4-FFF2-40B4-BE49-F238E27FC236}">
                <a16:creationId xmlns:a16="http://schemas.microsoft.com/office/drawing/2014/main" id="{15278333-3B3D-A7A5-3F7B-D4839AD6DB0C}"/>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a:spcAft>
                <a:spcPts val="600"/>
              </a:spcAft>
            </a:pPr>
            <a:fld id="{86CB4B4D-7CA3-9044-876B-883B54F8677D}" type="slidenum">
              <a:rPr/>
              <a:pPr>
                <a:spcAft>
                  <a:spcPts val="600"/>
                </a:spcAft>
              </a:pPr>
              <a:t>13</a:t>
            </a:fld>
            <a:endParaRPr/>
          </a:p>
        </p:txBody>
      </p:sp>
    </p:spTree>
    <p:extLst>
      <p:ext uri="{BB962C8B-B14F-4D97-AF65-F5344CB8AC3E}">
        <p14:creationId xmlns:p14="http://schemas.microsoft.com/office/powerpoint/2010/main" val="3533361616"/>
      </p:ext>
    </p:extLst>
  </p:cSld>
  <p:clrMapOvr>
    <a:masterClrMapping/>
  </p:clrMapOvr>
  <p:transition spd="med"/>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35579-B326-8F51-EAF3-2723AF6D4839}"/>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C9EDA9B7-4E28-4175-1E32-5BF21311394C}"/>
              </a:ext>
            </a:extLst>
          </p:cNvPr>
          <p:cNvSpPr txBox="1"/>
          <p:nvPr/>
        </p:nvSpPr>
        <p:spPr>
          <a:xfrm>
            <a:off x="2068588" y="463236"/>
            <a:ext cx="841074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Documentation &amp; Compliance Tips</a:t>
            </a:r>
          </a:p>
        </p:txBody>
      </p:sp>
      <p:sp>
        <p:nvSpPr>
          <p:cNvPr id="253" name="Slide Number">
            <a:extLst>
              <a:ext uri="{FF2B5EF4-FFF2-40B4-BE49-F238E27FC236}">
                <a16:creationId xmlns:a16="http://schemas.microsoft.com/office/drawing/2014/main" id="{EBA5493A-8BB0-D7BF-4788-402BBD44FF42}"/>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14</a:t>
            </a:fld>
            <a:endParaRPr/>
          </a:p>
        </p:txBody>
      </p:sp>
      <p:pic>
        <p:nvPicPr>
          <p:cNvPr id="8" name="Picture 7" descr="Icon&#10;&#10;Description automatically generated">
            <a:extLst>
              <a:ext uri="{FF2B5EF4-FFF2-40B4-BE49-F238E27FC236}">
                <a16:creationId xmlns:a16="http://schemas.microsoft.com/office/drawing/2014/main" id="{92E6AA64-2341-4D89-9831-043440065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2280942"/>
            <a:ext cx="1421958" cy="2288734"/>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C843B5AF-7CA1-952B-8A0A-7FE6F9744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9" y="4563037"/>
            <a:ext cx="1417107" cy="2296176"/>
          </a:xfrm>
          <a:prstGeom prst="rect">
            <a:avLst/>
          </a:prstGeom>
        </p:spPr>
      </p:pic>
      <p:pic>
        <p:nvPicPr>
          <p:cNvPr id="12" name="Picture 11" descr="Icon&#10;&#10;Description automatically generated">
            <a:extLst>
              <a:ext uri="{FF2B5EF4-FFF2-40B4-BE49-F238E27FC236}">
                <a16:creationId xmlns:a16="http://schemas.microsoft.com/office/drawing/2014/main" id="{C0571432-465F-F6E4-4545-298EB8BA98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414719" cy="2301434"/>
          </a:xfrm>
          <a:prstGeom prst="rect">
            <a:avLst/>
          </a:prstGeom>
        </p:spPr>
      </p:pic>
      <p:sp>
        <p:nvSpPr>
          <p:cNvPr id="2" name="TextBox 1">
            <a:extLst>
              <a:ext uri="{FF2B5EF4-FFF2-40B4-BE49-F238E27FC236}">
                <a16:creationId xmlns:a16="http://schemas.microsoft.com/office/drawing/2014/main" id="{95288FC9-7617-5876-8A18-4CDCF343B637}"/>
              </a:ext>
            </a:extLst>
          </p:cNvPr>
          <p:cNvSpPr txBox="1"/>
          <p:nvPr/>
        </p:nvSpPr>
        <p:spPr>
          <a:xfrm>
            <a:off x="2068587" y="1487053"/>
            <a:ext cx="8410743"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lnSpc>
                <a:spcPct val="150000"/>
              </a:lnSpc>
              <a:buFont typeface="Arial" panose="020B0604020202020204" pitchFamily="34" charset="0"/>
              <a:buChar char="•"/>
            </a:pPr>
            <a:r>
              <a:rPr lang="en-US" sz="2400" dirty="0">
                <a:latin typeface="Proxima Soft"/>
              </a:rPr>
              <a:t>Patient consent and education documented</a:t>
            </a:r>
          </a:p>
          <a:p>
            <a:pPr marL="457200" indent="-457200">
              <a:lnSpc>
                <a:spcPct val="150000"/>
              </a:lnSpc>
              <a:buFont typeface="Arial" panose="020B0604020202020204" pitchFamily="34" charset="0"/>
              <a:buChar char="•"/>
            </a:pPr>
            <a:r>
              <a:rPr lang="en-US" sz="2400" dirty="0">
                <a:latin typeface="Proxima Soft"/>
              </a:rPr>
              <a:t>Device meets CMS standards</a:t>
            </a:r>
          </a:p>
          <a:p>
            <a:pPr marL="457200" indent="-457200">
              <a:lnSpc>
                <a:spcPct val="150000"/>
              </a:lnSpc>
              <a:buFont typeface="Arial" panose="020B0604020202020204" pitchFamily="34" charset="0"/>
              <a:buChar char="•"/>
            </a:pPr>
            <a:r>
              <a:rPr lang="en-US" sz="2400" dirty="0">
                <a:latin typeface="Proxima Soft"/>
              </a:rPr>
              <a:t>Daily data captured for 16+ days/month</a:t>
            </a:r>
          </a:p>
          <a:p>
            <a:pPr marL="457200" indent="-457200">
              <a:lnSpc>
                <a:spcPct val="150000"/>
              </a:lnSpc>
              <a:buFont typeface="Arial" panose="020B0604020202020204" pitchFamily="34" charset="0"/>
              <a:buChar char="•"/>
            </a:pPr>
            <a:r>
              <a:rPr lang="en-US" sz="2400" dirty="0">
                <a:latin typeface="Proxima Soft"/>
              </a:rPr>
              <a:t>Time logs for 99457/99458</a:t>
            </a:r>
          </a:p>
          <a:p>
            <a:pPr marL="457200" indent="-457200">
              <a:lnSpc>
                <a:spcPct val="150000"/>
              </a:lnSpc>
              <a:buFont typeface="Arial" panose="020B0604020202020204" pitchFamily="34" charset="0"/>
              <a:buChar char="•"/>
            </a:pPr>
            <a:r>
              <a:rPr lang="en-US" sz="2400" dirty="0">
                <a:latin typeface="Proxima Soft"/>
              </a:rPr>
              <a:t>HIPAA-compliant data storage &amp; communication</a:t>
            </a:r>
          </a:p>
          <a:p>
            <a:pPr marL="457200" indent="-457200">
              <a:lnSpc>
                <a:spcPct val="150000"/>
              </a:lnSpc>
              <a:buFont typeface="Arial" panose="020B0604020202020204" pitchFamily="34" charset="0"/>
              <a:buChar char="•"/>
            </a:pPr>
            <a:r>
              <a:rPr lang="en-US" sz="2400" dirty="0">
                <a:latin typeface="Proxima Soft"/>
              </a:rPr>
              <a:t>Ensure documentation complies with CMS and private payers</a:t>
            </a:r>
          </a:p>
        </p:txBody>
      </p:sp>
    </p:spTree>
    <p:extLst>
      <p:ext uri="{BB962C8B-B14F-4D97-AF65-F5344CB8AC3E}">
        <p14:creationId xmlns:p14="http://schemas.microsoft.com/office/powerpoint/2010/main" val="36387505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E644C-AD2C-C5CE-E603-20CCB835CDEC}"/>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9C001455-C302-C884-5839-1D84ECE9D5FB}"/>
              </a:ext>
            </a:extLst>
          </p:cNvPr>
          <p:cNvSpPr txBox="1"/>
          <p:nvPr/>
        </p:nvSpPr>
        <p:spPr>
          <a:xfrm>
            <a:off x="2068588" y="463236"/>
            <a:ext cx="841074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Common Billing Pitfalls</a:t>
            </a:r>
          </a:p>
        </p:txBody>
      </p:sp>
      <p:sp>
        <p:nvSpPr>
          <p:cNvPr id="253" name="Slide Number">
            <a:extLst>
              <a:ext uri="{FF2B5EF4-FFF2-40B4-BE49-F238E27FC236}">
                <a16:creationId xmlns:a16="http://schemas.microsoft.com/office/drawing/2014/main" id="{F8691542-EF9B-65A4-B93D-C5687F590C0B}"/>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15</a:t>
            </a:fld>
            <a:endParaRPr/>
          </a:p>
        </p:txBody>
      </p:sp>
      <p:pic>
        <p:nvPicPr>
          <p:cNvPr id="8" name="Picture 7" descr="Icon&#10;&#10;Description automatically generated">
            <a:extLst>
              <a:ext uri="{FF2B5EF4-FFF2-40B4-BE49-F238E27FC236}">
                <a16:creationId xmlns:a16="http://schemas.microsoft.com/office/drawing/2014/main" id="{2013599E-35F5-EC86-A083-4C4E4D3BD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2280942"/>
            <a:ext cx="1421958" cy="2288734"/>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D8705BD9-1E68-1FED-25E2-1A86FF348A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9" y="4563037"/>
            <a:ext cx="1417107" cy="2296176"/>
          </a:xfrm>
          <a:prstGeom prst="rect">
            <a:avLst/>
          </a:prstGeom>
        </p:spPr>
      </p:pic>
      <p:pic>
        <p:nvPicPr>
          <p:cNvPr id="12" name="Picture 11" descr="Icon&#10;&#10;Description automatically generated">
            <a:extLst>
              <a:ext uri="{FF2B5EF4-FFF2-40B4-BE49-F238E27FC236}">
                <a16:creationId xmlns:a16="http://schemas.microsoft.com/office/drawing/2014/main" id="{E0DA4320-8F3D-E2F3-166C-3E43730AE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414719" cy="2301434"/>
          </a:xfrm>
          <a:prstGeom prst="rect">
            <a:avLst/>
          </a:prstGeom>
        </p:spPr>
      </p:pic>
      <p:sp>
        <p:nvSpPr>
          <p:cNvPr id="3" name="TextBox 2">
            <a:extLst>
              <a:ext uri="{FF2B5EF4-FFF2-40B4-BE49-F238E27FC236}">
                <a16:creationId xmlns:a16="http://schemas.microsoft.com/office/drawing/2014/main" id="{8C50AA78-9EFD-58F7-BFFD-C2762F11F58C}"/>
              </a:ext>
            </a:extLst>
          </p:cNvPr>
          <p:cNvSpPr txBox="1"/>
          <p:nvPr/>
        </p:nvSpPr>
        <p:spPr>
          <a:xfrm>
            <a:off x="2068587" y="1436500"/>
            <a:ext cx="8015939" cy="36822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nSpc>
                <a:spcPct val="200000"/>
              </a:lnSpc>
              <a:buFont typeface="Arial" panose="020B0604020202020204" pitchFamily="34" charset="0"/>
              <a:buChar char="•"/>
            </a:pPr>
            <a:r>
              <a:rPr lang="en-US" sz="2400" dirty="0">
                <a:latin typeface="Proxima Soft"/>
              </a:rPr>
              <a:t>Billing without minimum data collection</a:t>
            </a:r>
          </a:p>
          <a:p>
            <a:pPr marL="285750" indent="-285750">
              <a:lnSpc>
                <a:spcPct val="200000"/>
              </a:lnSpc>
              <a:buFont typeface="Arial" panose="020B0604020202020204" pitchFamily="34" charset="0"/>
              <a:buChar char="•"/>
            </a:pPr>
            <a:r>
              <a:rPr lang="en-US" sz="2400" dirty="0">
                <a:latin typeface="Proxima Soft"/>
              </a:rPr>
              <a:t>Missing time documentation for 99457/99458</a:t>
            </a:r>
          </a:p>
          <a:p>
            <a:pPr marL="285750" indent="-285750">
              <a:lnSpc>
                <a:spcPct val="200000"/>
              </a:lnSpc>
              <a:buFont typeface="Arial" panose="020B0604020202020204" pitchFamily="34" charset="0"/>
              <a:buChar char="•"/>
            </a:pPr>
            <a:r>
              <a:rPr lang="en-US" sz="2400" dirty="0">
                <a:latin typeface="Proxima Soft"/>
              </a:rPr>
              <a:t>Not updating care plans or progress notes</a:t>
            </a:r>
          </a:p>
          <a:p>
            <a:pPr marL="285750" indent="-285750">
              <a:lnSpc>
                <a:spcPct val="200000"/>
              </a:lnSpc>
              <a:buFont typeface="Arial" panose="020B0604020202020204" pitchFamily="34" charset="0"/>
              <a:buChar char="•"/>
            </a:pPr>
            <a:r>
              <a:rPr lang="en-US" sz="2400" dirty="0">
                <a:latin typeface="Proxima Soft"/>
              </a:rPr>
              <a:t>Duplicate billing with RTM (Remote Therapeutic Monitoring)</a:t>
            </a:r>
          </a:p>
          <a:p>
            <a:pPr marL="285750" indent="-285750">
              <a:lnSpc>
                <a:spcPct val="200000"/>
              </a:lnSpc>
              <a:buFont typeface="Arial" panose="020B0604020202020204" pitchFamily="34" charset="0"/>
              <a:buChar char="•"/>
            </a:pPr>
            <a:r>
              <a:rPr lang="en-US" sz="2400" dirty="0">
                <a:latin typeface="Proxima Soft"/>
              </a:rPr>
              <a:t>Using non-FDA approved devices</a:t>
            </a:r>
          </a:p>
        </p:txBody>
      </p:sp>
    </p:spTree>
    <p:extLst>
      <p:ext uri="{BB962C8B-B14F-4D97-AF65-F5344CB8AC3E}">
        <p14:creationId xmlns:p14="http://schemas.microsoft.com/office/powerpoint/2010/main" val="1051166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F4E0-C409-19D5-B5ED-B84C2D3938DA}"/>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2E2CDEC4-EBFF-75F0-D94E-94028E0E8CEE}"/>
              </a:ext>
            </a:extLst>
          </p:cNvPr>
          <p:cNvSpPr txBox="1"/>
          <p:nvPr/>
        </p:nvSpPr>
        <p:spPr>
          <a:xfrm>
            <a:off x="2068588" y="463236"/>
            <a:ext cx="841074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Opportunities for RPM Expansion</a:t>
            </a:r>
          </a:p>
        </p:txBody>
      </p:sp>
      <p:sp>
        <p:nvSpPr>
          <p:cNvPr id="253" name="Slide Number">
            <a:extLst>
              <a:ext uri="{FF2B5EF4-FFF2-40B4-BE49-F238E27FC236}">
                <a16:creationId xmlns:a16="http://schemas.microsoft.com/office/drawing/2014/main" id="{27609EF3-43E6-0ABD-151E-84930C3CE236}"/>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16</a:t>
            </a:fld>
            <a:endParaRPr/>
          </a:p>
        </p:txBody>
      </p:sp>
      <p:pic>
        <p:nvPicPr>
          <p:cNvPr id="8" name="Picture 7" descr="Icon&#10;&#10;Description automatically generated">
            <a:extLst>
              <a:ext uri="{FF2B5EF4-FFF2-40B4-BE49-F238E27FC236}">
                <a16:creationId xmlns:a16="http://schemas.microsoft.com/office/drawing/2014/main" id="{0A858BFA-CCF4-BF35-578C-68ABCC1128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 y="2280942"/>
            <a:ext cx="1421958" cy="2288734"/>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658BF23A-940B-A3FA-F098-E854E5325F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 y="4563037"/>
            <a:ext cx="1417107" cy="2296176"/>
          </a:xfrm>
          <a:prstGeom prst="rect">
            <a:avLst/>
          </a:prstGeom>
        </p:spPr>
      </p:pic>
      <p:pic>
        <p:nvPicPr>
          <p:cNvPr id="12" name="Picture 11" descr="Icon&#10;&#10;Description automatically generated">
            <a:extLst>
              <a:ext uri="{FF2B5EF4-FFF2-40B4-BE49-F238E27FC236}">
                <a16:creationId xmlns:a16="http://schemas.microsoft.com/office/drawing/2014/main" id="{547ABF49-CFF4-0D04-8F66-87B8CD5C43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414719" cy="2301434"/>
          </a:xfrm>
          <a:prstGeom prst="rect">
            <a:avLst/>
          </a:prstGeom>
        </p:spPr>
      </p:pic>
      <p:sp>
        <p:nvSpPr>
          <p:cNvPr id="3" name="TextBox 2">
            <a:extLst>
              <a:ext uri="{FF2B5EF4-FFF2-40B4-BE49-F238E27FC236}">
                <a16:creationId xmlns:a16="http://schemas.microsoft.com/office/drawing/2014/main" id="{C46463D1-B410-9869-3C65-6465107FB7C6}"/>
              </a:ext>
            </a:extLst>
          </p:cNvPr>
          <p:cNvSpPr txBox="1"/>
          <p:nvPr/>
        </p:nvSpPr>
        <p:spPr>
          <a:xfrm>
            <a:off x="1930042" y="1334947"/>
            <a:ext cx="7213957" cy="33590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nSpc>
                <a:spcPct val="150000"/>
              </a:lnSpc>
              <a:buFont typeface="Arial" panose="020B0604020202020204" pitchFamily="34" charset="0"/>
              <a:buChar char="•"/>
            </a:pPr>
            <a:r>
              <a:rPr lang="en-US" sz="2400" dirty="0">
                <a:latin typeface="Proxima Soft"/>
              </a:rPr>
              <a:t>Focus on populations with complex health needs: dual eligibles, seniors, diabetics</a:t>
            </a:r>
          </a:p>
          <a:p>
            <a:pPr marL="285750" indent="-285750">
              <a:lnSpc>
                <a:spcPct val="150000"/>
              </a:lnSpc>
              <a:buFont typeface="Arial" panose="020B0604020202020204" pitchFamily="34" charset="0"/>
              <a:buChar char="•"/>
            </a:pPr>
            <a:r>
              <a:rPr lang="en-US" sz="2400" dirty="0">
                <a:latin typeface="Proxima Soft"/>
              </a:rPr>
              <a:t>Use RPM for transitions of care (post-discharge monitoring)</a:t>
            </a:r>
          </a:p>
          <a:p>
            <a:pPr marL="285750" indent="-285750">
              <a:lnSpc>
                <a:spcPct val="150000"/>
              </a:lnSpc>
              <a:buFont typeface="Arial" panose="020B0604020202020204" pitchFamily="34" charset="0"/>
              <a:buChar char="•"/>
            </a:pPr>
            <a:r>
              <a:rPr lang="en-US" sz="2400" dirty="0">
                <a:latin typeface="Proxima Soft"/>
              </a:rPr>
              <a:t>Align with value-based care metrics</a:t>
            </a:r>
          </a:p>
          <a:p>
            <a:pPr marL="285750" indent="-285750">
              <a:lnSpc>
                <a:spcPct val="150000"/>
              </a:lnSpc>
              <a:buFont typeface="Arial" panose="020B0604020202020204" pitchFamily="34" charset="0"/>
              <a:buChar char="•"/>
            </a:pPr>
            <a:r>
              <a:rPr lang="en-US" sz="2400" dirty="0">
                <a:latin typeface="Proxima Soft"/>
              </a:rPr>
              <a:t>Partner with MCOs for coverage clarity and support</a:t>
            </a:r>
          </a:p>
        </p:txBody>
      </p:sp>
    </p:spTree>
    <p:extLst>
      <p:ext uri="{BB962C8B-B14F-4D97-AF65-F5344CB8AC3E}">
        <p14:creationId xmlns:p14="http://schemas.microsoft.com/office/powerpoint/2010/main" val="600758364"/>
      </p:ext>
    </p:extLst>
  </p:cSld>
  <p:clrMapOvr>
    <a:masterClrMapping/>
  </p:clrMapOvr>
  <p:transition spd="med"/>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7D0D6-3827-DFE1-53EA-5CEDB9BEB687}"/>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BC93F7A2-F89F-6924-B09E-A06FD51F30E6}"/>
              </a:ext>
            </a:extLst>
          </p:cNvPr>
          <p:cNvSpPr txBox="1"/>
          <p:nvPr/>
        </p:nvSpPr>
        <p:spPr>
          <a:xfrm>
            <a:off x="4416952" y="405444"/>
            <a:ext cx="7488536"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Resources:</a:t>
            </a:r>
          </a:p>
        </p:txBody>
      </p:sp>
      <p:sp>
        <p:nvSpPr>
          <p:cNvPr id="253" name="Slide Number">
            <a:extLst>
              <a:ext uri="{FF2B5EF4-FFF2-40B4-BE49-F238E27FC236}">
                <a16:creationId xmlns:a16="http://schemas.microsoft.com/office/drawing/2014/main" id="{479B908C-F657-054A-C0DA-0A3F5F44AF24}"/>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17</a:t>
            </a:fld>
            <a:endParaRPr/>
          </a:p>
        </p:txBody>
      </p:sp>
      <p:pic>
        <p:nvPicPr>
          <p:cNvPr id="3" name="Picture 2" descr="Icon&#10;&#10;Description automatically generated">
            <a:extLst>
              <a:ext uri="{FF2B5EF4-FFF2-40B4-BE49-F238E27FC236}">
                <a16:creationId xmlns:a16="http://schemas.microsoft.com/office/drawing/2014/main" id="{681F032A-BBB5-1C4E-BBD1-B6900803F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4215695" cy="6858000"/>
          </a:xfrm>
          <a:prstGeom prst="rect">
            <a:avLst/>
          </a:prstGeom>
        </p:spPr>
      </p:pic>
      <p:graphicFrame>
        <p:nvGraphicFramePr>
          <p:cNvPr id="2" name="Table 1">
            <a:extLst>
              <a:ext uri="{FF2B5EF4-FFF2-40B4-BE49-F238E27FC236}">
                <a16:creationId xmlns:a16="http://schemas.microsoft.com/office/drawing/2014/main" id="{DDBF25A9-376E-467F-2099-08071DDB3C7F}"/>
              </a:ext>
            </a:extLst>
          </p:cNvPr>
          <p:cNvGraphicFramePr>
            <a:graphicFrameLocks noGrp="1"/>
          </p:cNvGraphicFramePr>
          <p:nvPr>
            <p:extLst>
              <p:ext uri="{D42A27DB-BD31-4B8C-83A1-F6EECF244321}">
                <p14:modId xmlns:p14="http://schemas.microsoft.com/office/powerpoint/2010/main" val="1426183700"/>
              </p:ext>
            </p:extLst>
          </p:nvPr>
        </p:nvGraphicFramePr>
        <p:xfrm>
          <a:off x="4215694" y="990219"/>
          <a:ext cx="7488536" cy="5203618"/>
        </p:xfrm>
        <a:graphic>
          <a:graphicData uri="http://schemas.openxmlformats.org/drawingml/2006/table">
            <a:tbl>
              <a:tblPr firstRow="1" bandRow="1">
                <a:tableStyleId>{5940675A-B579-460E-94D1-54222C63F5DA}</a:tableStyleId>
              </a:tblPr>
              <a:tblGrid>
                <a:gridCol w="3721586">
                  <a:extLst>
                    <a:ext uri="{9D8B030D-6E8A-4147-A177-3AD203B41FA5}">
                      <a16:colId xmlns:a16="http://schemas.microsoft.com/office/drawing/2014/main" val="3415228437"/>
                    </a:ext>
                  </a:extLst>
                </a:gridCol>
                <a:gridCol w="3766950">
                  <a:extLst>
                    <a:ext uri="{9D8B030D-6E8A-4147-A177-3AD203B41FA5}">
                      <a16:colId xmlns:a16="http://schemas.microsoft.com/office/drawing/2014/main" val="2781907117"/>
                    </a:ext>
                  </a:extLst>
                </a:gridCol>
              </a:tblGrid>
              <a:tr h="743374">
                <a:tc>
                  <a:txBody>
                    <a:bodyPr/>
                    <a:lstStyle/>
                    <a:p>
                      <a:pPr algn="l"/>
                      <a:r>
                        <a:rPr lang="en-US" dirty="0"/>
                        <a:t>CMS MLN Telehealth &amp; Remote Patient Monitoring</a:t>
                      </a:r>
                    </a:p>
                  </a:txBody>
                  <a:tcPr/>
                </a:tc>
                <a:tc>
                  <a:txBody>
                    <a:bodyPr/>
                    <a:lstStyle/>
                    <a:p>
                      <a:pPr algn="l"/>
                      <a:r>
                        <a:rPr lang="en-US" sz="1050" dirty="0">
                          <a:hlinkClick r:id="rId4"/>
                        </a:rPr>
                        <a:t>https://www.cms.gov/files/document/mln901705-telehealth-remote-patient-monitoring.pdf</a:t>
                      </a:r>
                      <a:endParaRPr lang="en-US" sz="1050" dirty="0"/>
                    </a:p>
                  </a:txBody>
                  <a:tcPr/>
                </a:tc>
                <a:extLst>
                  <a:ext uri="{0D108BD9-81ED-4DB2-BD59-A6C34878D82A}">
                    <a16:rowId xmlns:a16="http://schemas.microsoft.com/office/drawing/2014/main" val="2304971965"/>
                  </a:ext>
                </a:extLst>
              </a:tr>
              <a:tr h="743374">
                <a:tc>
                  <a:txBody>
                    <a:bodyPr/>
                    <a:lstStyle/>
                    <a:p>
                      <a:pPr algn="l"/>
                      <a:r>
                        <a:rPr lang="en-US" dirty="0"/>
                        <a:t>NACHC RPM Reimbursement Tips</a:t>
                      </a:r>
                    </a:p>
                  </a:txBody>
                  <a:tcPr/>
                </a:tc>
                <a:tc>
                  <a:txBody>
                    <a:bodyPr/>
                    <a:lstStyle/>
                    <a:p>
                      <a:pPr algn="l"/>
                      <a:r>
                        <a:rPr lang="en-US" sz="1200" b="0" i="0" u="sng" strike="noStrike" cap="none" spc="0" baseline="0" dirty="0">
                          <a:solidFill>
                            <a:schemeClr val="tx1"/>
                          </a:solidFill>
                          <a:effectLst/>
                          <a:uFillTx/>
                          <a:latin typeface="+mn-lt"/>
                          <a:ea typeface="+mn-ea"/>
                          <a:cs typeface="+mn-cs"/>
                          <a:sym typeface="Century Gothic"/>
                          <a:hlinkClick r:id="rId5"/>
                        </a:rPr>
                        <a:t>https://www.nachc.org/wp-content/uploads/2024/04/RPM_RTM-Reimbursement-Tips.pdf</a:t>
                      </a:r>
                      <a:endParaRPr lang="en-US" sz="1050" dirty="0"/>
                    </a:p>
                  </a:txBody>
                  <a:tcPr/>
                </a:tc>
                <a:extLst>
                  <a:ext uri="{0D108BD9-81ED-4DB2-BD59-A6C34878D82A}">
                    <a16:rowId xmlns:a16="http://schemas.microsoft.com/office/drawing/2014/main" val="323405472"/>
                  </a:ext>
                </a:extLst>
              </a:tr>
              <a:tr h="743374">
                <a:tc>
                  <a:txBody>
                    <a:bodyPr/>
                    <a:lstStyle/>
                    <a:p>
                      <a:pPr algn="l"/>
                      <a:r>
                        <a:rPr lang="en-US" dirty="0"/>
                        <a:t>CMS FQHC</a:t>
                      </a:r>
                    </a:p>
                  </a:txBody>
                  <a:tcPr/>
                </a:tc>
                <a:tc>
                  <a:txBody>
                    <a:bodyPr/>
                    <a:lstStyle/>
                    <a:p>
                      <a:pPr algn="l"/>
                      <a:r>
                        <a:rPr lang="en-US" sz="1050" dirty="0">
                          <a:hlinkClick r:id="rId6"/>
                        </a:rPr>
                        <a:t>https://www.cms.gov/medicare/payment/prospective-payment-systems/federally-qualified-health-centers-fqhc-center</a:t>
                      </a:r>
                      <a:endParaRPr lang="en-US" sz="1050" dirty="0"/>
                    </a:p>
                  </a:txBody>
                  <a:tcPr/>
                </a:tc>
                <a:extLst>
                  <a:ext uri="{0D108BD9-81ED-4DB2-BD59-A6C34878D82A}">
                    <a16:rowId xmlns:a16="http://schemas.microsoft.com/office/drawing/2014/main" val="2050066529"/>
                  </a:ext>
                </a:extLst>
              </a:tr>
              <a:tr h="743374">
                <a:tc>
                  <a:txBody>
                    <a:bodyPr/>
                    <a:lstStyle/>
                    <a:p>
                      <a:pPr algn="l"/>
                      <a:r>
                        <a:rPr lang="en-US" dirty="0"/>
                        <a:t>NGS Medicare</a:t>
                      </a:r>
                    </a:p>
                  </a:txBody>
                  <a:tcPr/>
                </a:tc>
                <a:tc>
                  <a:txBody>
                    <a:bodyPr/>
                    <a:lstStyle/>
                    <a:p>
                      <a:pPr algn="l"/>
                      <a:r>
                        <a:rPr lang="en-US" sz="1050" dirty="0">
                          <a:hlinkClick r:id="rId7"/>
                        </a:rPr>
                        <a:t>https://www.ngsmedicare.com/remote-monitoring-services?lob=93619&amp;state=97300&amp;rgion=93623&amp;selectedArticleId=4521902</a:t>
                      </a:r>
                      <a:endParaRPr lang="en-US" sz="1050" dirty="0"/>
                    </a:p>
                  </a:txBody>
                  <a:tcPr/>
                </a:tc>
                <a:extLst>
                  <a:ext uri="{0D108BD9-81ED-4DB2-BD59-A6C34878D82A}">
                    <a16:rowId xmlns:a16="http://schemas.microsoft.com/office/drawing/2014/main" val="375993766"/>
                  </a:ext>
                </a:extLst>
              </a:tr>
              <a:tr h="743374">
                <a:tc>
                  <a:txBody>
                    <a:bodyPr/>
                    <a:lstStyle/>
                    <a:p>
                      <a:pPr algn="l"/>
                      <a:r>
                        <a:rPr lang="en-US" dirty="0"/>
                        <a:t>Anthem </a:t>
                      </a:r>
                    </a:p>
                  </a:txBody>
                  <a:tcPr/>
                </a:tc>
                <a:tc>
                  <a:txBody>
                    <a:bodyPr/>
                    <a:lstStyle/>
                    <a:p>
                      <a:pPr algn="l"/>
                      <a:r>
                        <a:rPr lang="en-US" sz="1050" dirty="0">
                          <a:hlinkClick r:id="rId8"/>
                        </a:rPr>
                        <a:t>https://providernews.anthem.com/new-york/articles/reimbursement-policy-update-virtual-visits-professional-and-8-18862</a:t>
                      </a:r>
                      <a:endParaRPr lang="en-US" sz="1050" dirty="0"/>
                    </a:p>
                  </a:txBody>
                  <a:tcPr/>
                </a:tc>
                <a:extLst>
                  <a:ext uri="{0D108BD9-81ED-4DB2-BD59-A6C34878D82A}">
                    <a16:rowId xmlns:a16="http://schemas.microsoft.com/office/drawing/2014/main" val="4163897027"/>
                  </a:ext>
                </a:extLst>
              </a:tr>
              <a:tr h="743374">
                <a:tc>
                  <a:txBody>
                    <a:bodyPr/>
                    <a:lstStyle/>
                    <a:p>
                      <a:pPr algn="l"/>
                      <a:r>
                        <a:rPr lang="en-US" dirty="0"/>
                        <a:t>Cigna</a:t>
                      </a:r>
                    </a:p>
                  </a:txBody>
                  <a:tcPr/>
                </a:tc>
                <a:tc>
                  <a:txBody>
                    <a:bodyPr/>
                    <a:lstStyle/>
                    <a:p>
                      <a:pPr algn="l"/>
                      <a:r>
                        <a:rPr lang="en-US" sz="1050" dirty="0">
                          <a:hlinkClick r:id="rId9"/>
                        </a:rPr>
                        <a:t>https://static.cigna.com/assets/chcp/pdf/coveragePolicies/medical/mm_0563_coveragepositioncriteria_remote_patient_monitoring_and_remote_therapeutic_monitoring.pdf</a:t>
                      </a:r>
                      <a:endParaRPr lang="en-US" sz="1050" dirty="0"/>
                    </a:p>
                  </a:txBody>
                  <a:tcPr/>
                </a:tc>
                <a:extLst>
                  <a:ext uri="{0D108BD9-81ED-4DB2-BD59-A6C34878D82A}">
                    <a16:rowId xmlns:a16="http://schemas.microsoft.com/office/drawing/2014/main" val="3021579253"/>
                  </a:ext>
                </a:extLst>
              </a:tr>
              <a:tr h="743374">
                <a:tc>
                  <a:txBody>
                    <a:bodyPr/>
                    <a:lstStyle/>
                    <a:p>
                      <a:pPr algn="l"/>
                      <a:r>
                        <a:rPr lang="en-US" dirty="0"/>
                        <a:t>Emblem Health</a:t>
                      </a:r>
                    </a:p>
                  </a:txBody>
                  <a:tcPr/>
                </a:tc>
                <a:tc>
                  <a:txBody>
                    <a:bodyPr/>
                    <a:lstStyle/>
                    <a:p>
                      <a:pPr algn="l"/>
                      <a:r>
                        <a:rPr lang="en-US" sz="1050">
                          <a:hlinkClick r:id="rId10"/>
                        </a:rPr>
                        <a:t>https</a:t>
                      </a:r>
                      <a:r>
                        <a:rPr lang="en-US" sz="1050" dirty="0">
                          <a:hlinkClick r:id="rId10"/>
                        </a:rPr>
                        <a:t>://www.emblemhealth.com/content/dam/emblemhealth/pdfs/provider/reimbursement-policies/telehealth-virtual-care-services-reimbursement-policy-emblemhealth.pdf</a:t>
                      </a:r>
                      <a:endParaRPr lang="en-US" sz="1050" dirty="0"/>
                    </a:p>
                  </a:txBody>
                  <a:tcPr/>
                </a:tc>
                <a:extLst>
                  <a:ext uri="{0D108BD9-81ED-4DB2-BD59-A6C34878D82A}">
                    <a16:rowId xmlns:a16="http://schemas.microsoft.com/office/drawing/2014/main" val="4077419774"/>
                  </a:ext>
                </a:extLst>
              </a:tr>
            </a:tbl>
          </a:graphicData>
        </a:graphic>
      </p:graphicFrame>
    </p:spTree>
    <p:extLst>
      <p:ext uri="{BB962C8B-B14F-4D97-AF65-F5344CB8AC3E}">
        <p14:creationId xmlns:p14="http://schemas.microsoft.com/office/powerpoint/2010/main" val="27414610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A6DC17-CE4D-7B6D-AEF5-90C5DD2767A0}"/>
              </a:ext>
            </a:extLst>
          </p:cNvPr>
          <p:cNvSpPr txBox="1"/>
          <p:nvPr/>
        </p:nvSpPr>
        <p:spPr>
          <a:xfrm>
            <a:off x="0" y="229263"/>
            <a:ext cx="121920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6221C"/>
                </a:solidFill>
                <a:effectLst/>
                <a:uLnTx/>
                <a:uFillTx/>
                <a:latin typeface="Segoe UI" panose="020B0502040204020203" pitchFamily="34" charset="0"/>
                <a:ea typeface="+mn-ea"/>
                <a:cs typeface="Segoe UI" panose="020B0502040204020203" pitchFamily="34" charset="0"/>
                <a:hlinkClick r:id="rId2"/>
              </a:rPr>
              <a:t>www.TelehealthClassroom.org</a:t>
            </a:r>
            <a:r>
              <a:rPr kumimoji="0" lang="en-US" sz="4500" b="1" i="0" u="none" strike="noStrike" kern="1200" cap="none" spc="0" normalizeH="0" baseline="0" noProof="0" dirty="0">
                <a:ln>
                  <a:noFill/>
                </a:ln>
                <a:solidFill>
                  <a:srgbClr val="16221C"/>
                </a:solidFill>
                <a:effectLst/>
                <a:uLnTx/>
                <a:uFillTx/>
                <a:latin typeface="Segoe UI" panose="020B0502040204020203" pitchFamily="34" charset="0"/>
                <a:ea typeface="+mn-ea"/>
                <a:cs typeface="Segoe UI" panose="020B0502040204020203" pitchFamily="34" charset="0"/>
              </a:rPr>
              <a:t> </a:t>
            </a:r>
          </a:p>
        </p:txBody>
      </p:sp>
      <p:pic>
        <p:nvPicPr>
          <p:cNvPr id="4" name="Picture 3">
            <a:extLst>
              <a:ext uri="{FF2B5EF4-FFF2-40B4-BE49-F238E27FC236}">
                <a16:creationId xmlns:a16="http://schemas.microsoft.com/office/drawing/2014/main" id="{25D25C3D-D7A6-BBBC-A2C0-5180D24AA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638" y="1674523"/>
            <a:ext cx="7065399" cy="4201700"/>
          </a:xfrm>
          <a:prstGeom prst="rect">
            <a:avLst/>
          </a:prstGeom>
        </p:spPr>
      </p:pic>
      <p:pic>
        <p:nvPicPr>
          <p:cNvPr id="5" name="Picture 4">
            <a:extLst>
              <a:ext uri="{FF2B5EF4-FFF2-40B4-BE49-F238E27FC236}">
                <a16:creationId xmlns:a16="http://schemas.microsoft.com/office/drawing/2014/main" id="{F1994405-CDE4-45D2-BC59-4A044123DE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75805">
            <a:off x="2199180" y="827298"/>
            <a:ext cx="4276436" cy="1394249"/>
          </a:xfrm>
          <a:prstGeom prst="rect">
            <a:avLst/>
          </a:prstGeom>
        </p:spPr>
      </p:pic>
      <p:sp>
        <p:nvSpPr>
          <p:cNvPr id="6" name="TextBox 5">
            <a:extLst>
              <a:ext uri="{FF2B5EF4-FFF2-40B4-BE49-F238E27FC236}">
                <a16:creationId xmlns:a16="http://schemas.microsoft.com/office/drawing/2014/main" id="{723F9CC7-0F93-3197-B000-561958D88FAC}"/>
              </a:ext>
            </a:extLst>
          </p:cNvPr>
          <p:cNvSpPr txBox="1"/>
          <p:nvPr/>
        </p:nvSpPr>
        <p:spPr>
          <a:xfrm>
            <a:off x="508810" y="2034752"/>
            <a:ext cx="3828588"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74A7C"/>
                </a:solidFill>
                <a:effectLst/>
                <a:uLnTx/>
                <a:uFillTx/>
                <a:latin typeface="Segoe UI" panose="020B0502040204020203" pitchFamily="34" charset="0"/>
                <a:ea typeface="+mn-ea"/>
                <a:cs typeface="Segoe UI" panose="020B0502040204020203" pitchFamily="34" charset="0"/>
              </a:rPr>
              <a:t>Telehealth Classroom is an </a:t>
            </a:r>
            <a:r>
              <a:rPr kumimoji="0" lang="en-US" sz="2200" b="1" i="0" u="none" strike="noStrike" kern="1200" cap="none" spc="0" normalizeH="0" baseline="0" noProof="0" dirty="0">
                <a:ln>
                  <a:noFill/>
                </a:ln>
                <a:solidFill>
                  <a:srgbClr val="174A7C"/>
                </a:solidFill>
                <a:effectLst/>
                <a:uLnTx/>
                <a:uFillTx/>
                <a:latin typeface="Segoe UI" panose="020B0502040204020203" pitchFamily="34" charset="0"/>
                <a:ea typeface="+mn-ea"/>
                <a:cs typeface="Segoe UI" panose="020B0502040204020203" pitchFamily="34" charset="0"/>
              </a:rPr>
              <a:t>open-access eLearning Portal</a:t>
            </a:r>
            <a:r>
              <a:rPr kumimoji="0" lang="en-US" sz="2200" b="0" i="0" u="none" strike="noStrike" kern="1200" cap="none" spc="0" normalizeH="0" baseline="0" noProof="0" dirty="0">
                <a:ln>
                  <a:noFill/>
                </a:ln>
                <a:solidFill>
                  <a:srgbClr val="174A7C"/>
                </a:solidFill>
                <a:effectLst/>
                <a:uLnTx/>
                <a:uFillTx/>
                <a:latin typeface="Segoe UI" panose="020B0502040204020203" pitchFamily="34" charset="0"/>
                <a:ea typeface="+mn-ea"/>
                <a:cs typeface="Segoe UI" panose="020B0502040204020203" pitchFamily="34" charset="0"/>
              </a:rPr>
              <a:t> developed by the federally funded Northeast Telehealth Resource Center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74A7C"/>
                </a:solidFill>
                <a:effectLst/>
                <a:uLnTx/>
                <a:uFillTx/>
                <a:latin typeface="Segoe UI" panose="020B0502040204020203" pitchFamily="34" charset="0"/>
                <a:ea typeface="+mn-ea"/>
                <a:cs typeface="Segoe UI" panose="020B0502040204020203" pitchFamily="34" charset="0"/>
              </a:rPr>
              <a:t>Courses available include: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174A7C"/>
                </a:solidFill>
                <a:effectLst/>
                <a:uLnTx/>
                <a:uFillTx/>
                <a:latin typeface="Segoe UI" panose="020B0502040204020203" pitchFamily="34" charset="0"/>
                <a:ea typeface="+mn-ea"/>
                <a:cs typeface="Segoe UI" panose="020B0502040204020203" pitchFamily="34" charset="0"/>
              </a:rPr>
              <a:t>Achieving Quality in Telehealth</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174A7C"/>
                </a:solidFill>
                <a:effectLst/>
                <a:uLnTx/>
                <a:uFillTx/>
                <a:latin typeface="Segoe UI" panose="020B0502040204020203" pitchFamily="34" charset="0"/>
                <a:ea typeface="+mn-ea"/>
                <a:cs typeface="Segoe UI" panose="020B0502040204020203" pitchFamily="34" charset="0"/>
              </a:rPr>
              <a:t>Telehealth Basics for Community Health Workers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3287194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Questions?</a:t>
            </a:r>
          </a:p>
        </p:txBody>
      </p:sp>
      <p:pic>
        <p:nvPicPr>
          <p:cNvPr id="7" name="Picture Placeholder 6" descr="A picture containing text, vector graphics&#10;&#10;Description automatically generated">
            <a:extLst>
              <a:ext uri="{FF2B5EF4-FFF2-40B4-BE49-F238E27FC236}">
                <a16:creationId xmlns:a16="http://schemas.microsoft.com/office/drawing/2014/main" id="{252F97F7-0B60-4611-BD23-007A70B4DD05}"/>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t="4047" b="4047"/>
          <a:stretch>
            <a:fillRect/>
          </a:stretch>
        </p:blipFill>
        <p:spPr/>
      </p:pic>
      <p:pic>
        <p:nvPicPr>
          <p:cNvPr id="9" name="Picture Placeholder 8" descr="A picture containing logo&#10;&#10;Description automatically generated">
            <a:extLst>
              <a:ext uri="{FF2B5EF4-FFF2-40B4-BE49-F238E27FC236}">
                <a16:creationId xmlns:a16="http://schemas.microsoft.com/office/drawing/2014/main" id="{611D5AD7-46EC-4502-8156-15E65C2DAF2B}"/>
              </a:ext>
            </a:extLst>
          </p:cNvPr>
          <p:cNvPicPr>
            <a:picLocks noGrp="1" noChangeAspect="1"/>
          </p:cNvPicPr>
          <p:nvPr>
            <p:ph type="pic" sz="half" idx="22"/>
          </p:nvPr>
        </p:nvPicPr>
        <p:blipFill>
          <a:blip r:embed="rId3">
            <a:extLst>
              <a:ext uri="{28A0092B-C50C-407E-A947-70E740481C1C}">
                <a14:useLocalDpi xmlns:a14="http://schemas.microsoft.com/office/drawing/2010/main" val="0"/>
              </a:ext>
            </a:extLst>
          </a:blip>
          <a:srcRect t="4063" b="4063"/>
          <a:stretch>
            <a:fillRect/>
          </a:stretch>
        </p:blipFill>
        <p:spPr/>
      </p:pic>
    </p:spTree>
    <p:extLst>
      <p:ext uri="{BB962C8B-B14F-4D97-AF65-F5344CB8AC3E}">
        <p14:creationId xmlns:p14="http://schemas.microsoft.com/office/powerpoint/2010/main" val="27748864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prstGeom prst="rect">
            <a:avLst/>
          </a:prstGeom>
        </p:spPr>
        <p:txBody>
          <a:bodyPr lIns="45719" tIns="45720" rIns="45719" bIns="45720" anchor="ctr">
            <a:normAutofit/>
          </a:bodyPr>
          <a:lstStyle/>
          <a:p>
            <a:r>
              <a:rPr lang="en-US" dirty="0"/>
              <a:t>Housekeeping</a:t>
            </a:r>
            <a:endParaRPr dirty="0"/>
          </a:p>
        </p:txBody>
      </p:sp>
      <p:sp>
        <p:nvSpPr>
          <p:cNvPr id="260" name="Content Placeholder 2"/>
          <p:cNvSpPr txBox="1">
            <a:spLocks noGrp="1"/>
          </p:cNvSpPr>
          <p:nvPr>
            <p:ph type="body" idx="1"/>
          </p:nvPr>
        </p:nvSpPr>
        <p:spPr>
          <a:xfrm>
            <a:off x="838200" y="2237829"/>
            <a:ext cx="6497548" cy="3367634"/>
          </a:xfrm>
          <a:prstGeom prst="rect">
            <a:avLst/>
          </a:prstGeom>
        </p:spPr>
        <p:txBody>
          <a:bodyPr/>
          <a:lstStyle/>
          <a:p>
            <a:pPr>
              <a:lnSpc>
                <a:spcPct val="136000"/>
              </a:lnSpc>
              <a:defRPr sz="1900"/>
            </a:pPr>
            <a:r>
              <a:rPr lang="en-US" dirty="0"/>
              <a:t>Phones have been muted to prevent background noise</a:t>
            </a:r>
          </a:p>
          <a:p>
            <a:pPr>
              <a:lnSpc>
                <a:spcPct val="136000"/>
              </a:lnSpc>
              <a:defRPr sz="1900"/>
            </a:pPr>
            <a:r>
              <a:rPr lang="en-US" dirty="0"/>
              <a:t>Use the chat box to type questions during the webinar </a:t>
            </a:r>
          </a:p>
          <a:p>
            <a:pPr>
              <a:lnSpc>
                <a:spcPct val="136000"/>
              </a:lnSpc>
              <a:defRPr sz="1900"/>
            </a:pPr>
            <a:r>
              <a:rPr lang="en-US" dirty="0"/>
              <a:t>This webinar is being recorded and will soon be available to all participants</a:t>
            </a:r>
          </a:p>
          <a:p>
            <a:pPr>
              <a:lnSpc>
                <a:spcPct val="136000"/>
              </a:lnSpc>
              <a:defRPr sz="1900"/>
            </a:pPr>
            <a:r>
              <a:rPr lang="en-US" dirty="0"/>
              <a:t>A webinar evaluation will be shared with participants </a:t>
            </a:r>
          </a:p>
        </p:txBody>
      </p:sp>
      <p:pic>
        <p:nvPicPr>
          <p:cNvPr id="5" name="Picture Placeholder 4" descr="A picture containing text&#10;&#10;Description automatically generated">
            <a:extLst>
              <a:ext uri="{FF2B5EF4-FFF2-40B4-BE49-F238E27FC236}">
                <a16:creationId xmlns:a16="http://schemas.microsoft.com/office/drawing/2014/main" id="{9BBEA540-9BDD-4896-A32D-743F5297CEBA}"/>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l="19" r="19"/>
          <a:stretch>
            <a:fillRect/>
          </a:stretch>
        </p:blipFill>
        <p:spPr>
          <a:xfrm>
            <a:off x="7548313" y="413032"/>
            <a:ext cx="4281715" cy="4281714"/>
          </a:xfrm>
        </p:spPr>
      </p:pic>
      <p:pic>
        <p:nvPicPr>
          <p:cNvPr id="2" name="Picture 1">
            <a:extLst>
              <a:ext uri="{FF2B5EF4-FFF2-40B4-BE49-F238E27FC236}">
                <a16:creationId xmlns:a16="http://schemas.microsoft.com/office/drawing/2014/main" id="{F551903E-314F-F06C-3DA5-7F28CAA03105}"/>
              </a:ext>
            </a:extLst>
          </p:cNvPr>
          <p:cNvPicPr>
            <a:picLocks noChangeAspect="1"/>
          </p:cNvPicPr>
          <p:nvPr/>
        </p:nvPicPr>
        <p:blipFill>
          <a:blip r:embed="rId4"/>
          <a:stretch>
            <a:fillRect/>
          </a:stretch>
        </p:blipFill>
        <p:spPr>
          <a:xfrm>
            <a:off x="0" y="4989889"/>
            <a:ext cx="12192000" cy="1214111"/>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8CA3FF-1D06-AAA4-D7C3-70BDFFD106EB}"/>
              </a:ext>
            </a:extLst>
          </p:cNvPr>
          <p:cNvSpPr txBox="1"/>
          <p:nvPr/>
        </p:nvSpPr>
        <p:spPr>
          <a:xfrm>
            <a:off x="6960134" y="2200600"/>
            <a:ext cx="3799743" cy="255454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74A7C"/>
                </a:solidFill>
                <a:effectLst/>
                <a:uLnTx/>
                <a:uFillTx/>
                <a:latin typeface="Calibri" panose="020F0502020204030204"/>
                <a:ea typeface="+mn-ea"/>
                <a:cs typeface="Arial"/>
                <a:sym typeface="Arial"/>
              </a:rPr>
              <a:t>Thank You!</a:t>
            </a:r>
          </a:p>
        </p:txBody>
      </p:sp>
      <p:sp>
        <p:nvSpPr>
          <p:cNvPr id="4" name="Rectangle 3">
            <a:extLst>
              <a:ext uri="{FF2B5EF4-FFF2-40B4-BE49-F238E27FC236}">
                <a16:creationId xmlns:a16="http://schemas.microsoft.com/office/drawing/2014/main" id="{DB7AE5AC-CCAA-25D7-3ECF-4CD6343C89EC}"/>
              </a:ext>
            </a:extLst>
          </p:cNvPr>
          <p:cNvSpPr/>
          <p:nvPr/>
        </p:nvSpPr>
        <p:spPr>
          <a:xfrm>
            <a:off x="265339" y="2510931"/>
            <a:ext cx="5356492" cy="34495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174A7C"/>
                </a:solidFill>
                <a:effectLst/>
                <a:uLnTx/>
                <a:uFillTx/>
                <a:latin typeface="Calibri" panose="020F0502020204030204" pitchFamily="34" charset="0"/>
                <a:ea typeface="+mn-ea"/>
                <a:cs typeface="Calibri" panose="020F0502020204030204" pitchFamily="34" charset="0"/>
                <a:sym typeface="Arial"/>
                <a:hlinkClick r:id="rId2"/>
              </a:rPr>
              <a:t>www.NETRC.org</a:t>
            </a:r>
            <a:br>
              <a:rPr kumimoji="0" lang="en-US" sz="3200" b="1" i="0" u="none" strike="noStrike" kern="0" cap="none" spc="0" normalizeH="0" baseline="0" noProof="0" dirty="0">
                <a:ln>
                  <a:noFill/>
                </a:ln>
                <a:solidFill>
                  <a:srgbClr val="174A7C"/>
                </a:solidFill>
                <a:effectLst/>
                <a:uLnTx/>
                <a:uFillTx/>
                <a:latin typeface="Calibri" panose="020F0502020204030204" pitchFamily="34" charset="0"/>
                <a:ea typeface="+mn-ea"/>
                <a:cs typeface="Calibri" panose="020F0502020204030204" pitchFamily="34" charset="0"/>
                <a:sym typeface="Arial"/>
              </a:rPr>
            </a:br>
            <a:r>
              <a:rPr kumimoji="0" lang="en-US" sz="3200" b="0" i="0" u="none" strike="noStrike" kern="0" cap="none" spc="0" normalizeH="0" baseline="0" noProof="0" dirty="0">
                <a:ln>
                  <a:noFill/>
                </a:ln>
                <a:solidFill>
                  <a:srgbClr val="174A7C"/>
                </a:solidFill>
                <a:effectLst/>
                <a:uLnTx/>
                <a:uFillTx/>
                <a:latin typeface="Calibri" panose="020F0502020204030204" pitchFamily="34" charset="0"/>
                <a:ea typeface="+mn-ea"/>
                <a:cs typeface="Calibri" panose="020F0502020204030204" pitchFamily="34" charset="0"/>
                <a:sym typeface="Arial"/>
              </a:rPr>
              <a:t>800-379-2021</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dirty="0">
              <a:ln>
                <a:noFill/>
              </a:ln>
              <a:solidFill>
                <a:srgbClr val="174A7C"/>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dirty="0">
              <a:ln>
                <a:noFill/>
              </a:ln>
              <a:solidFill>
                <a:srgbClr val="174A7C"/>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dirty="0">
              <a:ln>
                <a:noFill/>
              </a:ln>
              <a:solidFill>
                <a:srgbClr val="174A7C"/>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dirty="0">
              <a:ln>
                <a:noFill/>
              </a:ln>
              <a:solidFill>
                <a:srgbClr val="174A7C"/>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4">
            <a:hlinkClick r:id="rId3"/>
            <a:extLst>
              <a:ext uri="{FF2B5EF4-FFF2-40B4-BE49-F238E27FC236}">
                <a16:creationId xmlns:a16="http://schemas.microsoft.com/office/drawing/2014/main" id="{AB01D2F0-99E2-F3BD-9F52-52E261D721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445" y="4755145"/>
            <a:ext cx="1143000" cy="113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3FB3362E-983F-78F1-0DD9-A07F4A0B8F25}"/>
              </a:ext>
            </a:extLst>
          </p:cNvPr>
          <p:cNvSpPr txBox="1"/>
          <p:nvPr/>
        </p:nvSpPr>
        <p:spPr>
          <a:xfrm>
            <a:off x="339719" y="5916703"/>
            <a:ext cx="499478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dirty="0">
                <a:ln>
                  <a:noFill/>
                </a:ln>
                <a:solidFill>
                  <a:srgbClr val="C00000"/>
                </a:solidFill>
                <a:effectLst/>
                <a:uLnTx/>
                <a:uFillTx/>
                <a:latin typeface="Calibri" panose="020F0502020204030204"/>
                <a:ea typeface="+mn-ea"/>
                <a:cs typeface="+mn-cs"/>
              </a:rPr>
              <a:t>Join our newsletter!</a:t>
            </a:r>
          </a:p>
        </p:txBody>
      </p:sp>
      <p:pic>
        <p:nvPicPr>
          <p:cNvPr id="7" name="Picture 6">
            <a:extLst>
              <a:ext uri="{FF2B5EF4-FFF2-40B4-BE49-F238E27FC236}">
                <a16:creationId xmlns:a16="http://schemas.microsoft.com/office/drawing/2014/main" id="{518F65C9-E6CC-1B1E-E68A-286859AB78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393" y="513590"/>
            <a:ext cx="4322114" cy="1997341"/>
          </a:xfrm>
          <a:prstGeom prst="rect">
            <a:avLst/>
          </a:prstGeom>
        </p:spPr>
      </p:pic>
    </p:spTree>
    <p:extLst>
      <p:ext uri="{BB962C8B-B14F-4D97-AF65-F5344CB8AC3E}">
        <p14:creationId xmlns:p14="http://schemas.microsoft.com/office/powerpoint/2010/main" val="36495079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Please fill out our survey!</a:t>
            </a:r>
          </a:p>
        </p:txBody>
      </p:sp>
      <p:sp>
        <p:nvSpPr>
          <p:cNvPr id="11" name="Text Placeholder 10">
            <a:extLst>
              <a:ext uri="{FF2B5EF4-FFF2-40B4-BE49-F238E27FC236}">
                <a16:creationId xmlns:a16="http://schemas.microsoft.com/office/drawing/2014/main" id="{08F3ADF1-1C38-43E1-9984-3B88EF069528}"/>
              </a:ext>
            </a:extLst>
          </p:cNvPr>
          <p:cNvSpPr>
            <a:spLocks noGrp="1"/>
          </p:cNvSpPr>
          <p:nvPr>
            <p:ph type="body" idx="1"/>
          </p:nvPr>
        </p:nvSpPr>
        <p:spPr>
          <a:xfrm>
            <a:off x="838200" y="2237828"/>
            <a:ext cx="5490681" cy="3536247"/>
          </a:xfrm>
        </p:spPr>
        <p:txBody>
          <a:bodyPr/>
          <a:lstStyle/>
          <a:p>
            <a:pPr marL="0" indent="0">
              <a:buNone/>
            </a:pPr>
            <a:r>
              <a:rPr lang="en-US" dirty="0"/>
              <a:t>Please find the survey link in the chat. You will also receive it in a follow-up email along with this slide deck.</a:t>
            </a:r>
          </a:p>
          <a:p>
            <a:pPr marL="0" indent="0">
              <a:buNone/>
            </a:pPr>
            <a:r>
              <a:rPr lang="en-US" dirty="0"/>
              <a:t>Completing your survey helps us to provide relevant and helpful information. Thank you in advance!</a:t>
            </a:r>
          </a:p>
        </p:txBody>
      </p:sp>
      <p:pic>
        <p:nvPicPr>
          <p:cNvPr id="10" name="Picture Placeholder 9">
            <a:extLst>
              <a:ext uri="{FF2B5EF4-FFF2-40B4-BE49-F238E27FC236}">
                <a16:creationId xmlns:a16="http://schemas.microsoft.com/office/drawing/2014/main" id="{5C7F9376-E80E-47DC-AC97-318AA19D9E9D}"/>
              </a:ext>
            </a:extLst>
          </p:cNvPr>
          <p:cNvPicPr>
            <a:picLocks noGrp="1" noChangeAspect="1"/>
          </p:cNvPicPr>
          <p:nvPr>
            <p:ph type="pic" sz="half" idx="21"/>
          </p:nvPr>
        </p:nvPicPr>
        <p:blipFill rotWithShape="1">
          <a:blip r:embed="rId2">
            <a:extLst>
              <a:ext uri="{28A0092B-C50C-407E-A947-70E740481C1C}">
                <a14:useLocalDpi xmlns:a14="http://schemas.microsoft.com/office/drawing/2010/main" val="0"/>
              </a:ext>
            </a:extLst>
          </a:blip>
          <a:srcRect l="19" r="19"/>
          <a:stretch/>
        </p:blipFill>
        <p:spPr>
          <a:xfrm>
            <a:off x="6439295" y="383344"/>
            <a:ext cx="5390733" cy="5390732"/>
          </a:xfrm>
        </p:spPr>
      </p:pic>
    </p:spTree>
    <p:extLst>
      <p:ext uri="{BB962C8B-B14F-4D97-AF65-F5344CB8AC3E}">
        <p14:creationId xmlns:p14="http://schemas.microsoft.com/office/powerpoint/2010/main" val="33362417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56AF-B473-7DD2-4E7B-A924B4B000E2}"/>
              </a:ext>
            </a:extLst>
          </p:cNvPr>
          <p:cNvSpPr>
            <a:spLocks noGrp="1"/>
          </p:cNvSpPr>
          <p:nvPr>
            <p:ph type="title"/>
          </p:nvPr>
        </p:nvSpPr>
        <p:spPr>
          <a:xfrm>
            <a:off x="880248" y="194117"/>
            <a:ext cx="10515600" cy="1325563"/>
          </a:xfrm>
        </p:spPr>
        <p:txBody>
          <a:bodyPr/>
          <a:lstStyle/>
          <a:p>
            <a:r>
              <a:rPr lang="en-US" dirty="0"/>
              <a:t>Northeast Telehealth Resource Center</a:t>
            </a:r>
          </a:p>
        </p:txBody>
      </p:sp>
      <p:pic>
        <p:nvPicPr>
          <p:cNvPr id="7" name="Picture 6">
            <a:extLst>
              <a:ext uri="{FF2B5EF4-FFF2-40B4-BE49-F238E27FC236}">
                <a16:creationId xmlns:a16="http://schemas.microsoft.com/office/drawing/2014/main" id="{128A6A3B-ED5D-82E3-B9C9-6337996BF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397" y="2847721"/>
            <a:ext cx="2727866" cy="834930"/>
          </a:xfrm>
          <a:prstGeom prst="rect">
            <a:avLst/>
          </a:prstGeom>
        </p:spPr>
      </p:pic>
      <p:pic>
        <p:nvPicPr>
          <p:cNvPr id="8" name="Picture 7">
            <a:extLst>
              <a:ext uri="{FF2B5EF4-FFF2-40B4-BE49-F238E27FC236}">
                <a16:creationId xmlns:a16="http://schemas.microsoft.com/office/drawing/2014/main" id="{3D20E40F-872E-BD6B-690A-3924C2442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397" y="3471944"/>
            <a:ext cx="2657632" cy="2440995"/>
          </a:xfrm>
          <a:prstGeom prst="rect">
            <a:avLst/>
          </a:prstGeom>
        </p:spPr>
      </p:pic>
      <p:pic>
        <p:nvPicPr>
          <p:cNvPr id="9" name="Picture 8">
            <a:extLst>
              <a:ext uri="{FF2B5EF4-FFF2-40B4-BE49-F238E27FC236}">
                <a16:creationId xmlns:a16="http://schemas.microsoft.com/office/drawing/2014/main" id="{819A7EE1-9809-F74C-371F-A2AE4DCD2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034" y="1356415"/>
            <a:ext cx="3880591" cy="1702013"/>
          </a:xfrm>
          <a:prstGeom prst="rect">
            <a:avLst/>
          </a:prstGeom>
        </p:spPr>
      </p:pic>
      <p:sp>
        <p:nvSpPr>
          <p:cNvPr id="10" name="Content Placeholder 2">
            <a:extLst>
              <a:ext uri="{FF2B5EF4-FFF2-40B4-BE49-F238E27FC236}">
                <a16:creationId xmlns:a16="http://schemas.microsoft.com/office/drawing/2014/main" id="{38970DC0-C16A-3592-95E9-4C875B03D9C8}"/>
              </a:ext>
            </a:extLst>
          </p:cNvPr>
          <p:cNvSpPr txBox="1">
            <a:spLocks/>
          </p:cNvSpPr>
          <p:nvPr/>
        </p:nvSpPr>
        <p:spPr>
          <a:xfrm>
            <a:off x="5044268" y="1469686"/>
            <a:ext cx="6756963" cy="19204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rgbClr val="174A7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74A7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74A7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
                <a:srgbClr val="1F497D"/>
              </a:buClr>
              <a:buSzTx/>
              <a:buFont typeface="Arial" pitchFamily="34" charset="0"/>
              <a:buNone/>
              <a:tabLst/>
              <a:defRPr/>
            </a:pPr>
            <a:r>
              <a:rPr kumimoji="0" lang="en-US" sz="2000" b="1" i="0" u="none" strike="noStrike" kern="1200" cap="none" spc="0" normalizeH="0" baseline="0" noProof="0" dirty="0">
                <a:ln>
                  <a:noFill/>
                </a:ln>
                <a:solidFill>
                  <a:srgbClr val="4F81BD">
                    <a:lumMod val="50000"/>
                  </a:srgbClr>
                </a:solidFill>
                <a:effectLst/>
                <a:uLnTx/>
                <a:uFillTx/>
                <a:latin typeface="Calibri"/>
                <a:ea typeface="+mn-ea"/>
                <a:cs typeface="Calibri" panose="020F0502020204030204" pitchFamily="34" charset="0"/>
              </a:rPr>
              <a:t>Disclosures and Acknowledgements:</a:t>
            </a:r>
          </a:p>
          <a:p>
            <a:pPr marL="257175" marR="0" lvl="0" indent="-257175" algn="l" defTabSz="685800" rtl="0" eaLnBrk="1" fontAlgn="auto" latinLnBrk="0" hangingPunct="1">
              <a:lnSpc>
                <a:spcPct val="100000"/>
              </a:lnSpc>
              <a:spcBef>
                <a:spcPct val="20000"/>
              </a:spcBef>
              <a:spcAft>
                <a:spcPts val="0"/>
              </a:spcAft>
              <a:buClr>
                <a:srgbClr val="1F497D"/>
              </a:buClr>
              <a:buSzTx/>
              <a:buFont typeface="Arial" pitchFamily="34" charset="0"/>
              <a:buChar char="•"/>
              <a:tabLst/>
              <a:defRPr/>
            </a:pPr>
            <a:r>
              <a:rPr kumimoji="0" lang="en-US" sz="1700" b="0" i="0" u="none" strike="noStrike" kern="1200" cap="none" spc="0" normalizeH="0" baseline="0" noProof="0" dirty="0">
                <a:ln>
                  <a:noFill/>
                </a:ln>
                <a:solidFill>
                  <a:srgbClr val="4F81BD">
                    <a:lumMod val="50000"/>
                  </a:srgbClr>
                </a:solidFill>
                <a:effectLst/>
                <a:uLnTx/>
                <a:uFillTx/>
                <a:latin typeface="Calibri"/>
                <a:ea typeface="+mn-ea"/>
                <a:cs typeface="Calibri" panose="020F0502020204030204" pitchFamily="34" charset="0"/>
              </a:rPr>
              <a:t>Any information provided by NETRC is for educational purposes only and should not be regarded as legal advice. </a:t>
            </a:r>
          </a:p>
          <a:p>
            <a:pPr marL="257175" marR="0" lvl="0" indent="-257175" algn="l" defTabSz="685800" rtl="0" eaLnBrk="1" fontAlgn="auto" latinLnBrk="0" hangingPunct="1">
              <a:lnSpc>
                <a:spcPct val="100000"/>
              </a:lnSpc>
              <a:spcBef>
                <a:spcPct val="20000"/>
              </a:spcBef>
              <a:spcAft>
                <a:spcPts val="0"/>
              </a:spcAft>
              <a:buClr>
                <a:srgbClr val="1F497D"/>
              </a:buClr>
              <a:buSzTx/>
              <a:buFont typeface="Arial" pitchFamily="34" charset="0"/>
              <a:buChar char="•"/>
              <a:tabLst/>
              <a:defRPr/>
            </a:pPr>
            <a:r>
              <a:rPr kumimoji="0" lang="en-US" sz="1700" b="0" i="0" u="none" strike="noStrike" kern="1200" cap="none" spc="0" normalizeH="0" baseline="0" noProof="0" dirty="0">
                <a:ln>
                  <a:noFill/>
                </a:ln>
                <a:solidFill>
                  <a:srgbClr val="4F81BD">
                    <a:lumMod val="50000"/>
                  </a:srgbClr>
                </a:solidFill>
                <a:effectLst/>
                <a:uLnTx/>
                <a:uFillTx/>
                <a:latin typeface="Calibri"/>
                <a:ea typeface="+mn-ea"/>
                <a:cs typeface="Calibri" panose="020F0502020204030204" pitchFamily="34" charset="0"/>
              </a:rPr>
              <a:t>Neither NETRC or the presenters have any financial interest, arrangement, or affiliation with any organizations related to telehealth commercial products or services</a:t>
            </a:r>
            <a:endParaRPr kumimoji="0" lang="en-US" sz="1700" b="0" i="0" u="none" strike="noStrike" kern="1200" cap="none" spc="0" normalizeH="0" baseline="0" noProof="0" dirty="0">
              <a:ln>
                <a:noFill/>
              </a:ln>
              <a:solidFill>
                <a:srgbClr val="254061"/>
              </a:solidFill>
              <a:effectLst/>
              <a:uLnTx/>
              <a:uFillTx/>
              <a:latin typeface="Calibri"/>
              <a:ea typeface="+mn-ea"/>
              <a:cs typeface="Calibri" panose="020F0502020204030204" pitchFamily="34" charset="0"/>
            </a:endParaRPr>
          </a:p>
        </p:txBody>
      </p:sp>
      <p:sp>
        <p:nvSpPr>
          <p:cNvPr id="11" name="Rectangle 10">
            <a:extLst>
              <a:ext uri="{FF2B5EF4-FFF2-40B4-BE49-F238E27FC236}">
                <a16:creationId xmlns:a16="http://schemas.microsoft.com/office/drawing/2014/main" id="{7942829C-31A4-8B5F-0226-67EAA481D39F}"/>
              </a:ext>
            </a:extLst>
          </p:cNvPr>
          <p:cNvSpPr/>
          <p:nvPr/>
        </p:nvSpPr>
        <p:spPr>
          <a:xfrm>
            <a:off x="5262401" y="4615736"/>
            <a:ext cx="6475113" cy="152595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a:ln>
                <a:noFill/>
              </a:ln>
              <a:solidFill>
                <a:srgbClr val="254061"/>
              </a:solidFill>
              <a:effectLst/>
              <a:uLnTx/>
              <a:uFillTx/>
              <a:latin typeface="Calibri" panose="020F0502020204030204"/>
              <a:ea typeface="ＭＳ Ｐゴシック" panose="020B0600070205080204" pitchFamily="34" charset="-128"/>
              <a:cs typeface="+mn-cs"/>
            </a:endParaRPr>
          </a:p>
        </p:txBody>
      </p:sp>
      <p:sp>
        <p:nvSpPr>
          <p:cNvPr id="12" name="Content Placeholder 2">
            <a:extLst>
              <a:ext uri="{FF2B5EF4-FFF2-40B4-BE49-F238E27FC236}">
                <a16:creationId xmlns:a16="http://schemas.microsoft.com/office/drawing/2014/main" id="{3C98D99E-B7BD-71DC-CA4A-F2AA391B7D45}"/>
              </a:ext>
            </a:extLst>
          </p:cNvPr>
          <p:cNvSpPr txBox="1">
            <a:spLocks/>
          </p:cNvSpPr>
          <p:nvPr/>
        </p:nvSpPr>
        <p:spPr>
          <a:xfrm>
            <a:off x="5302741" y="3475893"/>
            <a:ext cx="6093107" cy="12165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rgbClr val="174A7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74A7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74A7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
                <a:srgbClr val="1F497D"/>
              </a:buClr>
              <a:buSzTx/>
              <a:buFont typeface="Arial" pitchFamily="34" charset="0"/>
              <a:buNone/>
              <a:tabLst/>
              <a:defRPr/>
            </a:pPr>
            <a:r>
              <a:rPr kumimoji="0" lang="en-US" sz="1700" b="0" i="1" u="none" strike="noStrike" kern="1200" cap="none" spc="0" normalizeH="0" baseline="0" noProof="0" dirty="0">
                <a:ln>
                  <a:noFill/>
                </a:ln>
                <a:solidFill>
                  <a:srgbClr val="174A7C"/>
                </a:solidFill>
                <a:effectLst/>
                <a:uLnTx/>
                <a:uFillTx/>
                <a:latin typeface="Calibri" panose="020F0502020204030204"/>
                <a:ea typeface="+mn-ea"/>
                <a:cs typeface="+mn-cs"/>
              </a:rPr>
              <a:t>NETRC is made possible by grant GA5RH37459 from the </a:t>
            </a:r>
            <a:r>
              <a:rPr kumimoji="0" lang="en-US" sz="1700" b="0" i="1" u="none" strike="noStrike" kern="1200" cap="none" spc="0" normalizeH="0" baseline="0" noProof="0" dirty="0">
                <a:ln>
                  <a:noFill/>
                </a:ln>
                <a:solidFill>
                  <a:srgbClr val="174A7C"/>
                </a:solidFill>
                <a:effectLst/>
                <a:uLnTx/>
                <a:uFillTx/>
                <a:latin typeface="Calibri" panose="020F0502020204030204"/>
                <a:ea typeface="+mn-ea"/>
                <a:cs typeface="+mn-cs"/>
                <a:hlinkClick r:id="rId5"/>
              </a:rPr>
              <a:t>Federal Office for the Advancement of Telehealth</a:t>
            </a:r>
            <a:r>
              <a:rPr kumimoji="0" lang="en-US" sz="1700" b="0" i="1" u="none" strike="noStrike" kern="1200" cap="none" spc="0" normalizeH="0" baseline="0" noProof="0" dirty="0">
                <a:ln>
                  <a:noFill/>
                </a:ln>
                <a:solidFill>
                  <a:srgbClr val="174A7C"/>
                </a:solidFill>
                <a:effectLst/>
                <a:uLnTx/>
                <a:uFillTx/>
                <a:latin typeface="Calibri" panose="020F0502020204030204"/>
                <a:ea typeface="+mn-ea"/>
                <a:cs typeface="+mn-cs"/>
              </a:rPr>
              <a:t>, Health Resources and Services Administration, DHHS.</a:t>
            </a:r>
            <a:endParaRPr kumimoji="0" lang="en-US" sz="1700" b="0" i="1" u="none" strike="noStrike" kern="1200" cap="none" spc="0" normalizeH="0" baseline="0" noProof="0" dirty="0">
              <a:ln>
                <a:noFill/>
              </a:ln>
              <a:solidFill>
                <a:srgbClr val="4F81BD">
                  <a:lumMod val="50000"/>
                </a:srgbClr>
              </a:solidFill>
              <a:effectLst/>
              <a:uLnTx/>
              <a:uFillTx/>
              <a:latin typeface="Calibri"/>
              <a:ea typeface="+mn-ea"/>
              <a:cs typeface="Calibri" panose="020F0502020204030204" pitchFamily="34" charset="0"/>
            </a:endParaRPr>
          </a:p>
        </p:txBody>
      </p:sp>
      <p:sp>
        <p:nvSpPr>
          <p:cNvPr id="13" name="Text Placeholder 14">
            <a:extLst>
              <a:ext uri="{FF2B5EF4-FFF2-40B4-BE49-F238E27FC236}">
                <a16:creationId xmlns:a16="http://schemas.microsoft.com/office/drawing/2014/main" id="{68084B26-9913-8D65-4EBC-E3295DF41225}"/>
              </a:ext>
            </a:extLst>
          </p:cNvPr>
          <p:cNvSpPr txBox="1">
            <a:spLocks/>
          </p:cNvSpPr>
          <p:nvPr/>
        </p:nvSpPr>
        <p:spPr>
          <a:xfrm>
            <a:off x="5302741" y="5057211"/>
            <a:ext cx="6173789" cy="1003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rPr>
              <a:t>NETRC aims to increase access to quality health care services for rural and medically underserved populations through telehealth. We serve New England and New York, and are a proud member of the National Consortium of Telehealth Resource Centers.</a:t>
            </a:r>
          </a:p>
        </p:txBody>
      </p:sp>
      <p:sp>
        <p:nvSpPr>
          <p:cNvPr id="14" name="Text Placeholder 17">
            <a:extLst>
              <a:ext uri="{FF2B5EF4-FFF2-40B4-BE49-F238E27FC236}">
                <a16:creationId xmlns:a16="http://schemas.microsoft.com/office/drawing/2014/main" id="{616B18F3-0900-5134-004F-FD474346E225}"/>
              </a:ext>
            </a:extLst>
          </p:cNvPr>
          <p:cNvSpPr txBox="1">
            <a:spLocks/>
          </p:cNvSpPr>
          <p:nvPr/>
        </p:nvSpPr>
        <p:spPr>
          <a:xfrm>
            <a:off x="5302741" y="4683483"/>
            <a:ext cx="2040384" cy="2931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About Us:</a:t>
            </a:r>
            <a:endParaRPr kumimoji="1" lang="ja-JP" altLang="en-US" sz="20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6618114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0C78B8-27BD-6C7F-A02B-D6516E78D2CB}"/>
              </a:ext>
            </a:extLst>
          </p:cNvPr>
          <p:cNvSpPr>
            <a:spLocks noGrp="1"/>
          </p:cNvSpPr>
          <p:nvPr>
            <p:ph type="title"/>
          </p:nvPr>
        </p:nvSpPr>
        <p:spPr>
          <a:xfrm>
            <a:off x="466303" y="141502"/>
            <a:ext cx="10515600" cy="1325563"/>
          </a:xfrm>
        </p:spPr>
        <p:txBody>
          <a:bodyPr/>
          <a:lstStyle/>
          <a:p>
            <a:r>
              <a:rPr lang="en-US" dirty="0"/>
              <a:t>HRSA Funded Telehealth Resource Centers</a:t>
            </a:r>
            <a:br>
              <a:rPr lang="en-US" dirty="0"/>
            </a:br>
            <a:endParaRPr lang="en-US" dirty="0"/>
          </a:p>
        </p:txBody>
      </p:sp>
      <p:sp>
        <p:nvSpPr>
          <p:cNvPr id="6" name="Rectangle 5">
            <a:extLst>
              <a:ext uri="{FF2B5EF4-FFF2-40B4-BE49-F238E27FC236}">
                <a16:creationId xmlns:a16="http://schemas.microsoft.com/office/drawing/2014/main" id="{0061EF0F-50BE-BD0C-D49B-85B13A7D0B16}"/>
              </a:ext>
            </a:extLst>
          </p:cNvPr>
          <p:cNvSpPr/>
          <p:nvPr/>
        </p:nvSpPr>
        <p:spPr>
          <a:xfrm>
            <a:off x="9236856" y="4154549"/>
            <a:ext cx="2640394" cy="736687"/>
          </a:xfrm>
          <a:prstGeom prst="rect">
            <a:avLst/>
          </a:prstGeom>
          <a:solidFill>
            <a:schemeClr val="bg1">
              <a:lumMod val="95000"/>
            </a:schemeClr>
          </a:solidFill>
          <a:ln>
            <a:solidFill>
              <a:srgbClr val="EF6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33DAE8F4-D2F3-2E34-6E0F-CECE658A9E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9334" y="4340282"/>
            <a:ext cx="970322" cy="411174"/>
          </a:xfrm>
          <a:prstGeom prst="rect">
            <a:avLst/>
          </a:prstGeom>
        </p:spPr>
      </p:pic>
      <p:pic>
        <p:nvPicPr>
          <p:cNvPr id="21" name="Picture 20">
            <a:extLst>
              <a:ext uri="{FF2B5EF4-FFF2-40B4-BE49-F238E27FC236}">
                <a16:creationId xmlns:a16="http://schemas.microsoft.com/office/drawing/2014/main" id="{22159A84-9C52-0B19-663B-9CC41EFF0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596" y="6061065"/>
            <a:ext cx="2226072" cy="655433"/>
          </a:xfrm>
          <a:prstGeom prst="rect">
            <a:avLst/>
          </a:prstGeom>
        </p:spPr>
      </p:pic>
      <p:sp>
        <p:nvSpPr>
          <p:cNvPr id="22" name="TextBox 21">
            <a:extLst>
              <a:ext uri="{FF2B5EF4-FFF2-40B4-BE49-F238E27FC236}">
                <a16:creationId xmlns:a16="http://schemas.microsoft.com/office/drawing/2014/main" id="{A13FC50B-F7D2-F291-1B88-DF99F6D46CA1}"/>
              </a:ext>
            </a:extLst>
          </p:cNvPr>
          <p:cNvSpPr txBox="1"/>
          <p:nvPr/>
        </p:nvSpPr>
        <p:spPr>
          <a:xfrm>
            <a:off x="9236856" y="4933133"/>
            <a:ext cx="2635632" cy="241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all" spc="0" normalizeH="0" baseline="30000" noProof="0" dirty="0">
                <a:ln>
                  <a:noFill/>
                </a:ln>
                <a:solidFill>
                  <a:prstClr val="white"/>
                </a:solidFill>
                <a:effectLst/>
                <a:uLnTx/>
                <a:uFillTx/>
                <a:latin typeface="Oswald Regular" panose="02000503000000000000" pitchFamily="2" charset="0"/>
                <a:ea typeface="+mn-ea"/>
                <a:cs typeface="+mn-cs"/>
              </a:rPr>
              <a:t>2 national Resource Centers</a:t>
            </a:r>
          </a:p>
        </p:txBody>
      </p:sp>
      <p:pic>
        <p:nvPicPr>
          <p:cNvPr id="23" name="Picture 22">
            <a:extLst>
              <a:ext uri="{FF2B5EF4-FFF2-40B4-BE49-F238E27FC236}">
                <a16:creationId xmlns:a16="http://schemas.microsoft.com/office/drawing/2014/main" id="{0AA2EAB0-E896-739E-475B-9C71AE764D83}"/>
              </a:ext>
            </a:extLst>
          </p:cNvPr>
          <p:cNvPicPr>
            <a:picLocks noChangeAspect="1"/>
          </p:cNvPicPr>
          <p:nvPr/>
        </p:nvPicPr>
        <p:blipFill>
          <a:blip r:embed="rId4"/>
          <a:stretch>
            <a:fillRect/>
          </a:stretch>
        </p:blipFill>
        <p:spPr>
          <a:xfrm>
            <a:off x="10628166" y="4375108"/>
            <a:ext cx="1070574" cy="339126"/>
          </a:xfrm>
          <a:prstGeom prst="rect">
            <a:avLst/>
          </a:prstGeom>
        </p:spPr>
      </p:pic>
      <p:pic>
        <p:nvPicPr>
          <p:cNvPr id="24" name="Picture 23" descr="Map&#10;&#10;Description automatically generated">
            <a:extLst>
              <a:ext uri="{FF2B5EF4-FFF2-40B4-BE49-F238E27FC236}">
                <a16:creationId xmlns:a16="http://schemas.microsoft.com/office/drawing/2014/main" id="{BFC6A96B-2B31-D3FC-237E-E0C442FA51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2" y="775208"/>
            <a:ext cx="9607286" cy="6142364"/>
          </a:xfrm>
          <a:prstGeom prst="rect">
            <a:avLst/>
          </a:prstGeom>
        </p:spPr>
      </p:pic>
      <p:grpSp>
        <p:nvGrpSpPr>
          <p:cNvPr id="39" name="Group 38">
            <a:extLst>
              <a:ext uri="{FF2B5EF4-FFF2-40B4-BE49-F238E27FC236}">
                <a16:creationId xmlns:a16="http://schemas.microsoft.com/office/drawing/2014/main" id="{66F38941-3C7C-08BC-ED53-FE5A07C28EF2}"/>
              </a:ext>
            </a:extLst>
          </p:cNvPr>
          <p:cNvGrpSpPr/>
          <p:nvPr/>
        </p:nvGrpSpPr>
        <p:grpSpPr>
          <a:xfrm>
            <a:off x="9226233" y="2785632"/>
            <a:ext cx="2651018" cy="812911"/>
            <a:chOff x="3118527" y="5606164"/>
            <a:chExt cx="2651018" cy="812911"/>
          </a:xfrm>
        </p:grpSpPr>
        <p:sp>
          <p:nvSpPr>
            <p:cNvPr id="40" name="Rectangle 39">
              <a:extLst>
                <a:ext uri="{FF2B5EF4-FFF2-40B4-BE49-F238E27FC236}">
                  <a16:creationId xmlns:a16="http://schemas.microsoft.com/office/drawing/2014/main" id="{A59D698F-C6B5-99A2-BF17-C250C24FCB16}"/>
                </a:ext>
              </a:extLst>
            </p:cNvPr>
            <p:cNvSpPr/>
            <p:nvPr/>
          </p:nvSpPr>
          <p:spPr>
            <a:xfrm>
              <a:off x="3118527" y="6235954"/>
              <a:ext cx="852079" cy="183121"/>
            </a:xfrm>
            <a:prstGeom prst="rect">
              <a:avLst/>
            </a:prstGeom>
            <a:solidFill>
              <a:srgbClr val="344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843273D-1F28-53C7-8C7E-AA9E96AE2CA6}"/>
                </a:ext>
              </a:extLst>
            </p:cNvPr>
            <p:cNvSpPr/>
            <p:nvPr/>
          </p:nvSpPr>
          <p:spPr>
            <a:xfrm>
              <a:off x="4025872" y="6033441"/>
              <a:ext cx="852079" cy="183121"/>
            </a:xfrm>
            <a:prstGeom prst="rect">
              <a:avLst/>
            </a:prstGeom>
            <a:solidFill>
              <a:srgbClr val="852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2B035E5-1499-5E1B-230A-39D03D4F17FD}"/>
                </a:ext>
              </a:extLst>
            </p:cNvPr>
            <p:cNvSpPr/>
            <p:nvPr/>
          </p:nvSpPr>
          <p:spPr>
            <a:xfrm>
              <a:off x="4025872" y="5606164"/>
              <a:ext cx="852079" cy="183121"/>
            </a:xfrm>
            <a:prstGeom prst="rect">
              <a:avLst/>
            </a:prstGeom>
            <a:solidFill>
              <a:srgbClr val="849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AF7AA22F-6619-0D37-88E9-4133DD7378B1}"/>
                </a:ext>
              </a:extLst>
            </p:cNvPr>
            <p:cNvSpPr/>
            <p:nvPr/>
          </p:nvSpPr>
          <p:spPr>
            <a:xfrm>
              <a:off x="3118527" y="5606164"/>
              <a:ext cx="852079" cy="183121"/>
            </a:xfrm>
            <a:prstGeom prst="rect">
              <a:avLst/>
            </a:prstGeom>
            <a:solidFill>
              <a:srgbClr val="4AA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F7D58F7E-0EEB-841A-3CCC-38E9249C7AA4}"/>
                </a:ext>
              </a:extLst>
            </p:cNvPr>
            <p:cNvSpPr/>
            <p:nvPr/>
          </p:nvSpPr>
          <p:spPr>
            <a:xfrm>
              <a:off x="3118527" y="5819532"/>
              <a:ext cx="852079" cy="183121"/>
            </a:xfrm>
            <a:prstGeom prst="rect">
              <a:avLst/>
            </a:prstGeom>
            <a:solidFill>
              <a:srgbClr val="E98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13A319B5-043A-6DE8-D4A9-280839E8DE82}"/>
                </a:ext>
              </a:extLst>
            </p:cNvPr>
            <p:cNvSpPr/>
            <p:nvPr/>
          </p:nvSpPr>
          <p:spPr>
            <a:xfrm>
              <a:off x="3118527" y="6033441"/>
              <a:ext cx="852079" cy="183121"/>
            </a:xfrm>
            <a:prstGeom prst="rect">
              <a:avLst/>
            </a:prstGeom>
            <a:solidFill>
              <a:srgbClr val="B9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7BA9BAC-3D3D-95BF-8CE0-4A4C4C2D58FE}"/>
                </a:ext>
              </a:extLst>
            </p:cNvPr>
            <p:cNvSpPr/>
            <p:nvPr/>
          </p:nvSpPr>
          <p:spPr>
            <a:xfrm>
              <a:off x="4025872" y="6235954"/>
              <a:ext cx="852079" cy="183121"/>
            </a:xfrm>
            <a:prstGeom prst="rect">
              <a:avLst/>
            </a:prstGeom>
            <a:solidFill>
              <a:srgbClr val="6D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5B34327-BC9B-0F8A-DE6E-03411CC657F4}"/>
                </a:ext>
              </a:extLst>
            </p:cNvPr>
            <p:cNvSpPr/>
            <p:nvPr/>
          </p:nvSpPr>
          <p:spPr>
            <a:xfrm>
              <a:off x="4025872" y="5819532"/>
              <a:ext cx="852079" cy="183121"/>
            </a:xfrm>
            <a:prstGeom prst="rect">
              <a:avLst/>
            </a:prstGeom>
            <a:solidFill>
              <a:srgbClr val="39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6F01402B-CC07-6D70-B362-440A46BF6F36}"/>
                </a:ext>
              </a:extLst>
            </p:cNvPr>
            <p:cNvSpPr/>
            <p:nvPr/>
          </p:nvSpPr>
          <p:spPr>
            <a:xfrm>
              <a:off x="4917466" y="5606164"/>
              <a:ext cx="852079" cy="183121"/>
            </a:xfrm>
            <a:prstGeom prst="rect">
              <a:avLst/>
            </a:prstGeom>
            <a:solidFill>
              <a:srgbClr val="80A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03065825-F57E-5055-86AE-9786D0D07327}"/>
                </a:ext>
              </a:extLst>
            </p:cNvPr>
            <p:cNvSpPr/>
            <p:nvPr/>
          </p:nvSpPr>
          <p:spPr>
            <a:xfrm>
              <a:off x="4917466" y="5819532"/>
              <a:ext cx="852079" cy="183121"/>
            </a:xfrm>
            <a:prstGeom prst="rect">
              <a:avLst/>
            </a:prstGeom>
            <a:solidFill>
              <a:srgbClr val="BD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708FB2C9-DB26-EA00-D03A-EDBFA7D6F0C6}"/>
                </a:ext>
              </a:extLst>
            </p:cNvPr>
            <p:cNvSpPr/>
            <p:nvPr/>
          </p:nvSpPr>
          <p:spPr>
            <a:xfrm>
              <a:off x="4917466" y="6033441"/>
              <a:ext cx="852079" cy="183121"/>
            </a:xfrm>
            <a:prstGeom prst="rect">
              <a:avLst/>
            </a:prstGeom>
            <a:solidFill>
              <a:srgbClr val="705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DED4BB48-ACAC-34E4-563A-4941D56C523D}"/>
                </a:ext>
              </a:extLst>
            </p:cNvPr>
            <p:cNvSpPr/>
            <p:nvPr/>
          </p:nvSpPr>
          <p:spPr>
            <a:xfrm>
              <a:off x="4917466" y="6235954"/>
              <a:ext cx="852079" cy="183121"/>
            </a:xfrm>
            <a:prstGeom prst="rect">
              <a:avLst/>
            </a:prstGeom>
            <a:solidFill>
              <a:srgbClr val="5DD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EBD95CA7-AECE-6D9A-145E-89B567BAC91E}"/>
              </a:ext>
            </a:extLst>
          </p:cNvPr>
          <p:cNvGrpSpPr/>
          <p:nvPr/>
        </p:nvGrpSpPr>
        <p:grpSpPr>
          <a:xfrm>
            <a:off x="9222120" y="2740738"/>
            <a:ext cx="2650368" cy="902535"/>
            <a:chOff x="310949" y="4486846"/>
            <a:chExt cx="2650368" cy="902535"/>
          </a:xfrm>
        </p:grpSpPr>
        <p:sp>
          <p:nvSpPr>
            <p:cNvPr id="53" name="TextBox 52">
              <a:extLst>
                <a:ext uri="{FF2B5EF4-FFF2-40B4-BE49-F238E27FC236}">
                  <a16:creationId xmlns:a16="http://schemas.microsoft.com/office/drawing/2014/main" id="{36BEF9EB-4377-922E-7857-9AC5CF8FC15F}"/>
                </a:ext>
              </a:extLst>
            </p:cNvPr>
            <p:cNvSpPr txBox="1"/>
            <p:nvPr userDrawn="1"/>
          </p:nvSpPr>
          <p:spPr>
            <a:xfrm>
              <a:off x="311316" y="4494296"/>
              <a:ext cx="8520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NRTRC</a:t>
              </a:r>
            </a:p>
          </p:txBody>
        </p:sp>
        <p:sp>
          <p:nvSpPr>
            <p:cNvPr id="54" name="TextBox 53">
              <a:extLst>
                <a:ext uri="{FF2B5EF4-FFF2-40B4-BE49-F238E27FC236}">
                  <a16:creationId xmlns:a16="http://schemas.microsoft.com/office/drawing/2014/main" id="{F3121F80-73D9-8F70-314E-F9ECA6CB765B}"/>
                </a:ext>
              </a:extLst>
            </p:cNvPr>
            <p:cNvSpPr txBox="1"/>
            <p:nvPr/>
          </p:nvSpPr>
          <p:spPr>
            <a:xfrm>
              <a:off x="311315" y="4710743"/>
              <a:ext cx="8520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CTRC</a:t>
              </a:r>
            </a:p>
          </p:txBody>
        </p:sp>
        <p:sp>
          <p:nvSpPr>
            <p:cNvPr id="55" name="TextBox 54">
              <a:extLst>
                <a:ext uri="{FF2B5EF4-FFF2-40B4-BE49-F238E27FC236}">
                  <a16:creationId xmlns:a16="http://schemas.microsoft.com/office/drawing/2014/main" id="{7B1C5237-FE33-55A2-1CF8-F826B393C52D}"/>
                </a:ext>
              </a:extLst>
            </p:cNvPr>
            <p:cNvSpPr txBox="1"/>
            <p:nvPr/>
          </p:nvSpPr>
          <p:spPr>
            <a:xfrm>
              <a:off x="311314" y="4921843"/>
              <a:ext cx="85208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SWTRC</a:t>
              </a:r>
            </a:p>
          </p:txBody>
        </p:sp>
        <p:sp>
          <p:nvSpPr>
            <p:cNvPr id="56" name="TextBox 55">
              <a:extLst>
                <a:ext uri="{FF2B5EF4-FFF2-40B4-BE49-F238E27FC236}">
                  <a16:creationId xmlns:a16="http://schemas.microsoft.com/office/drawing/2014/main" id="{62121878-6194-908A-36AE-5C768542CA61}"/>
                </a:ext>
              </a:extLst>
            </p:cNvPr>
            <p:cNvSpPr txBox="1"/>
            <p:nvPr/>
          </p:nvSpPr>
          <p:spPr>
            <a:xfrm>
              <a:off x="310949" y="5127771"/>
              <a:ext cx="85244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PBTRC</a:t>
              </a:r>
            </a:p>
          </p:txBody>
        </p:sp>
        <p:sp>
          <p:nvSpPr>
            <p:cNvPr id="57" name="TextBox 56">
              <a:extLst>
                <a:ext uri="{FF2B5EF4-FFF2-40B4-BE49-F238E27FC236}">
                  <a16:creationId xmlns:a16="http://schemas.microsoft.com/office/drawing/2014/main" id="{6B67CB2C-2DD7-D492-9AF5-72006FC74C25}"/>
                </a:ext>
              </a:extLst>
            </p:cNvPr>
            <p:cNvSpPr txBox="1"/>
            <p:nvPr/>
          </p:nvSpPr>
          <p:spPr>
            <a:xfrm>
              <a:off x="1218658" y="5127771"/>
              <a:ext cx="8520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Oswald Regular" panose="02000503000000000000" pitchFamily="2" charset="0"/>
                  <a:ea typeface="+mn-ea"/>
                  <a:cs typeface="Arial" panose="020B0604020202020204" pitchFamily="34" charset="0"/>
                </a:rPr>
                <a:t>TexLa</a:t>
              </a:r>
              <a:endPar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endParaRPr>
            </a:p>
          </p:txBody>
        </p:sp>
        <p:sp>
          <p:nvSpPr>
            <p:cNvPr id="58" name="TextBox 57">
              <a:extLst>
                <a:ext uri="{FF2B5EF4-FFF2-40B4-BE49-F238E27FC236}">
                  <a16:creationId xmlns:a16="http://schemas.microsoft.com/office/drawing/2014/main" id="{EE00E9BD-5B3A-C734-6376-17CDD2518FBF}"/>
                </a:ext>
              </a:extLst>
            </p:cNvPr>
            <p:cNvSpPr txBox="1"/>
            <p:nvPr/>
          </p:nvSpPr>
          <p:spPr>
            <a:xfrm>
              <a:off x="1218658" y="4711756"/>
              <a:ext cx="8520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HTRC</a:t>
              </a:r>
            </a:p>
          </p:txBody>
        </p:sp>
        <p:sp>
          <p:nvSpPr>
            <p:cNvPr id="59" name="TextBox 58">
              <a:extLst>
                <a:ext uri="{FF2B5EF4-FFF2-40B4-BE49-F238E27FC236}">
                  <a16:creationId xmlns:a16="http://schemas.microsoft.com/office/drawing/2014/main" id="{D5091999-82B1-5FA6-6461-AE575AE612A1}"/>
                </a:ext>
              </a:extLst>
            </p:cNvPr>
            <p:cNvSpPr txBox="1"/>
            <p:nvPr/>
          </p:nvSpPr>
          <p:spPr>
            <a:xfrm>
              <a:off x="2109231" y="4921843"/>
              <a:ext cx="84827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MATRC</a:t>
              </a:r>
            </a:p>
          </p:txBody>
        </p:sp>
        <p:sp>
          <p:nvSpPr>
            <p:cNvPr id="60" name="TextBox 59">
              <a:extLst>
                <a:ext uri="{FF2B5EF4-FFF2-40B4-BE49-F238E27FC236}">
                  <a16:creationId xmlns:a16="http://schemas.microsoft.com/office/drawing/2014/main" id="{D3F05D6A-20D9-5539-A419-8D96A2988BB6}"/>
                </a:ext>
              </a:extLst>
            </p:cNvPr>
            <p:cNvSpPr txBox="1"/>
            <p:nvPr/>
          </p:nvSpPr>
          <p:spPr>
            <a:xfrm>
              <a:off x="2110252" y="4495196"/>
              <a:ext cx="8510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NETRC</a:t>
              </a:r>
            </a:p>
          </p:txBody>
        </p:sp>
        <p:sp>
          <p:nvSpPr>
            <p:cNvPr id="61" name="TextBox 60">
              <a:extLst>
                <a:ext uri="{FF2B5EF4-FFF2-40B4-BE49-F238E27FC236}">
                  <a16:creationId xmlns:a16="http://schemas.microsoft.com/office/drawing/2014/main" id="{AF62C42C-E614-ACB4-AD02-A111BB33885D}"/>
                </a:ext>
              </a:extLst>
            </p:cNvPr>
            <p:cNvSpPr txBox="1"/>
            <p:nvPr/>
          </p:nvSpPr>
          <p:spPr>
            <a:xfrm>
              <a:off x="2113035" y="4706871"/>
              <a:ext cx="84827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UMTRC</a:t>
              </a:r>
            </a:p>
          </p:txBody>
        </p:sp>
        <p:sp>
          <p:nvSpPr>
            <p:cNvPr id="62" name="TextBox 61">
              <a:extLst>
                <a:ext uri="{FF2B5EF4-FFF2-40B4-BE49-F238E27FC236}">
                  <a16:creationId xmlns:a16="http://schemas.microsoft.com/office/drawing/2014/main" id="{58A700F4-4DCE-861A-A848-BFE134F74F0E}"/>
                </a:ext>
              </a:extLst>
            </p:cNvPr>
            <p:cNvSpPr txBox="1"/>
            <p:nvPr/>
          </p:nvSpPr>
          <p:spPr>
            <a:xfrm>
              <a:off x="1218660" y="4486846"/>
              <a:ext cx="8520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Oswald Regular" panose="02000503000000000000" pitchFamily="2" charset="0"/>
                  <a:ea typeface="+mn-ea"/>
                  <a:cs typeface="Arial" panose="020B0604020202020204" pitchFamily="34" charset="0"/>
                </a:rPr>
                <a:t>gpTRAC</a:t>
              </a:r>
              <a:endPar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endParaRPr>
            </a:p>
          </p:txBody>
        </p:sp>
        <p:sp>
          <p:nvSpPr>
            <p:cNvPr id="63" name="TextBox 62">
              <a:extLst>
                <a:ext uri="{FF2B5EF4-FFF2-40B4-BE49-F238E27FC236}">
                  <a16:creationId xmlns:a16="http://schemas.microsoft.com/office/drawing/2014/main" id="{107DD51B-142C-51D1-103C-658EBBB6FDF0}"/>
                </a:ext>
              </a:extLst>
            </p:cNvPr>
            <p:cNvSpPr txBox="1"/>
            <p:nvPr/>
          </p:nvSpPr>
          <p:spPr>
            <a:xfrm>
              <a:off x="1218654" y="4921843"/>
              <a:ext cx="8520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SCTRC</a:t>
              </a:r>
            </a:p>
          </p:txBody>
        </p:sp>
        <p:sp>
          <p:nvSpPr>
            <p:cNvPr id="64" name="TextBox 63">
              <a:extLst>
                <a:ext uri="{FF2B5EF4-FFF2-40B4-BE49-F238E27FC236}">
                  <a16:creationId xmlns:a16="http://schemas.microsoft.com/office/drawing/2014/main" id="{73E84AA9-BC0C-BC7E-0C51-AD6059F4D20B}"/>
                </a:ext>
              </a:extLst>
            </p:cNvPr>
            <p:cNvSpPr txBox="1"/>
            <p:nvPr/>
          </p:nvSpPr>
          <p:spPr>
            <a:xfrm>
              <a:off x="2113035" y="5127771"/>
              <a:ext cx="84447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swald Regular" panose="02000503000000000000" pitchFamily="2" charset="0"/>
                  <a:ea typeface="+mn-ea"/>
                  <a:cs typeface="Arial" panose="020B0604020202020204" pitchFamily="34" charset="0"/>
                </a:rPr>
                <a:t>SETRC</a:t>
              </a:r>
            </a:p>
          </p:txBody>
        </p:sp>
      </p:grpSp>
      <p:sp>
        <p:nvSpPr>
          <p:cNvPr id="65" name="Rectangle 64">
            <a:extLst>
              <a:ext uri="{FF2B5EF4-FFF2-40B4-BE49-F238E27FC236}">
                <a16:creationId xmlns:a16="http://schemas.microsoft.com/office/drawing/2014/main" id="{7903E746-6460-624B-290F-A10D57E8F2D0}"/>
              </a:ext>
            </a:extLst>
          </p:cNvPr>
          <p:cNvSpPr/>
          <p:nvPr/>
        </p:nvSpPr>
        <p:spPr>
          <a:xfrm>
            <a:off x="9226233" y="3633890"/>
            <a:ext cx="2651017" cy="212500"/>
          </a:xfrm>
          <a:prstGeom prst="rect">
            <a:avLst/>
          </a:prstGeom>
          <a:solidFill>
            <a:srgbClr val="0C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FC5E215-CAD1-BCE8-6E86-11E495B08EB6}"/>
              </a:ext>
            </a:extLst>
          </p:cNvPr>
          <p:cNvSpPr/>
          <p:nvPr/>
        </p:nvSpPr>
        <p:spPr>
          <a:xfrm>
            <a:off x="9230693" y="4879759"/>
            <a:ext cx="2650361" cy="212500"/>
          </a:xfrm>
          <a:prstGeom prst="rect">
            <a:avLst/>
          </a:prstGeom>
          <a:solidFill>
            <a:srgbClr val="0C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0C6473CB-41F8-E3A8-C7DF-F17A4BC1B699}"/>
              </a:ext>
            </a:extLst>
          </p:cNvPr>
          <p:cNvSpPr txBox="1"/>
          <p:nvPr/>
        </p:nvSpPr>
        <p:spPr>
          <a:xfrm>
            <a:off x="9164289" y="4914193"/>
            <a:ext cx="2635632" cy="241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all" spc="0" normalizeH="0" baseline="30000" noProof="0" dirty="0">
                <a:ln>
                  <a:noFill/>
                </a:ln>
                <a:solidFill>
                  <a:prstClr val="white"/>
                </a:solidFill>
                <a:effectLst/>
                <a:uLnTx/>
                <a:uFillTx/>
                <a:latin typeface="Oswald Regular" panose="02000503000000000000" pitchFamily="2" charset="0"/>
                <a:ea typeface="+mn-ea"/>
                <a:cs typeface="+mn-cs"/>
              </a:rPr>
              <a:t>2 national Resource Centers</a:t>
            </a:r>
          </a:p>
        </p:txBody>
      </p:sp>
      <p:sp>
        <p:nvSpPr>
          <p:cNvPr id="70" name="TextBox 69">
            <a:extLst>
              <a:ext uri="{FF2B5EF4-FFF2-40B4-BE49-F238E27FC236}">
                <a16:creationId xmlns:a16="http://schemas.microsoft.com/office/drawing/2014/main" id="{26F737D3-28C1-78FC-6766-F0EB35D96205}"/>
              </a:ext>
            </a:extLst>
          </p:cNvPr>
          <p:cNvSpPr txBox="1"/>
          <p:nvPr/>
        </p:nvSpPr>
        <p:spPr>
          <a:xfrm>
            <a:off x="9234437" y="3684767"/>
            <a:ext cx="2650359" cy="241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all" spc="0" normalizeH="0" baseline="30000" noProof="0" dirty="0">
                <a:ln>
                  <a:noFill/>
                </a:ln>
                <a:solidFill>
                  <a:prstClr val="white"/>
                </a:solidFill>
                <a:effectLst/>
                <a:uLnTx/>
                <a:uFillTx/>
                <a:latin typeface="Oswald Regular" panose="02000503000000000000" pitchFamily="2" charset="0"/>
                <a:ea typeface="+mn-ea"/>
                <a:cs typeface="+mn-cs"/>
              </a:rPr>
              <a:t>12 regional Resource Centers</a:t>
            </a:r>
          </a:p>
        </p:txBody>
      </p:sp>
      <p:sp>
        <p:nvSpPr>
          <p:cNvPr id="71" name="TextBox 70">
            <a:extLst>
              <a:ext uri="{FF2B5EF4-FFF2-40B4-BE49-F238E27FC236}">
                <a16:creationId xmlns:a16="http://schemas.microsoft.com/office/drawing/2014/main" id="{1A249D6B-79A0-7629-004A-E060AD72048F}"/>
              </a:ext>
            </a:extLst>
          </p:cNvPr>
          <p:cNvSpPr txBox="1"/>
          <p:nvPr/>
        </p:nvSpPr>
        <p:spPr>
          <a:xfrm>
            <a:off x="0" y="979289"/>
            <a:ext cx="12188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srgbClr val="F38447"/>
                </a:solidFill>
                <a:effectLst/>
                <a:uLnTx/>
                <a:uFillTx/>
                <a:latin typeface="Oswald" panose="02000303000000000000" pitchFamily="2" charset="0"/>
                <a:ea typeface="+mn-ea"/>
                <a:cs typeface="+mn-cs"/>
              </a:rPr>
              <a:t>www.telehealthresourcecenter.org</a:t>
            </a:r>
          </a:p>
        </p:txBody>
      </p:sp>
    </p:spTree>
    <p:extLst>
      <p:ext uri="{BB962C8B-B14F-4D97-AF65-F5344CB8AC3E}">
        <p14:creationId xmlns:p14="http://schemas.microsoft.com/office/powerpoint/2010/main" val="8416029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CD2F-2F53-0DA4-FF1F-40C9CA3738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2F3741F-6F72-0739-D0DB-B7CD4B0B97C2}"/>
              </a:ext>
            </a:extLst>
          </p:cNvPr>
          <p:cNvPicPr>
            <a:picLocks noChangeAspect="1"/>
          </p:cNvPicPr>
          <p:nvPr/>
        </p:nvPicPr>
        <p:blipFill rotWithShape="1">
          <a:blip r:embed="rId2"/>
          <a:srcRect l="81" t="-10606" r="-81" b="20250"/>
          <a:stretch/>
        </p:blipFill>
        <p:spPr>
          <a:xfrm>
            <a:off x="-22992" y="-381528"/>
            <a:ext cx="12214991" cy="3105063"/>
          </a:xfrm>
          <a:prstGeom prst="rect">
            <a:avLst/>
          </a:prstGeom>
        </p:spPr>
      </p:pic>
      <p:pic>
        <p:nvPicPr>
          <p:cNvPr id="4" name="Picture Placeholder 4">
            <a:extLst>
              <a:ext uri="{FF2B5EF4-FFF2-40B4-BE49-F238E27FC236}">
                <a16:creationId xmlns:a16="http://schemas.microsoft.com/office/drawing/2014/main" id="{786A33E2-8E7D-B10E-26F2-593607936482}"/>
              </a:ext>
            </a:extLst>
          </p:cNvPr>
          <p:cNvPicPr>
            <a:picLocks noChangeAspect="1"/>
          </p:cNvPicPr>
          <p:nvPr/>
        </p:nvPicPr>
        <p:blipFill>
          <a:blip r:embed="rId3" cstate="print">
            <a:extLst>
              <a:ext uri="{28A0092B-C50C-407E-A947-70E740481C1C}">
                <a14:useLocalDpi xmlns:a14="http://schemas.microsoft.com/office/drawing/2010/main" val="0"/>
              </a:ext>
            </a:extLst>
          </a:blip>
          <a:srcRect t="28936" b="28936"/>
          <a:stretch>
            <a:fillRect/>
          </a:stretch>
        </p:blipFill>
        <p:spPr>
          <a:xfrm>
            <a:off x="0" y="2"/>
            <a:ext cx="12192000" cy="3428471"/>
          </a:xfrm>
        </p:spPr>
      </p:pic>
      <p:sp>
        <p:nvSpPr>
          <p:cNvPr id="5" name="Text Placeholder 23">
            <a:extLst>
              <a:ext uri="{FF2B5EF4-FFF2-40B4-BE49-F238E27FC236}">
                <a16:creationId xmlns:a16="http://schemas.microsoft.com/office/drawing/2014/main" id="{7DF50A20-881E-38B3-F9AB-83975EE641A7}"/>
              </a:ext>
            </a:extLst>
          </p:cNvPr>
          <p:cNvSpPr txBox="1">
            <a:spLocks/>
          </p:cNvSpPr>
          <p:nvPr/>
        </p:nvSpPr>
        <p:spPr>
          <a:xfrm>
            <a:off x="1253894" y="4135418"/>
            <a:ext cx="2999430" cy="1496453"/>
          </a:xfr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a:lstStyle>
          <a:p>
            <a:pPr hangingPunct="1"/>
            <a:r>
              <a:rPr lang="en-US" altLang="ja-JP" sz="1500" dirty="0">
                <a:solidFill>
                  <a:srgbClr val="1F4E79"/>
                </a:solidFill>
              </a:rPr>
              <a:t>We provide expert technical assistance to help build and enhance telehealth programs across the nation. Key focus areas include but are not limited to: telehealth policy, technology, business planning, workflow, etc.</a:t>
            </a:r>
          </a:p>
          <a:p>
            <a:pPr hangingPunct="1"/>
            <a:endParaRPr kumimoji="1" lang="ja-JP" altLang="en-US" sz="1500" dirty="0"/>
          </a:p>
        </p:txBody>
      </p:sp>
      <p:sp>
        <p:nvSpPr>
          <p:cNvPr id="6" name="Text Placeholder 25">
            <a:extLst>
              <a:ext uri="{FF2B5EF4-FFF2-40B4-BE49-F238E27FC236}">
                <a16:creationId xmlns:a16="http://schemas.microsoft.com/office/drawing/2014/main" id="{5A5B3821-2A53-5870-091D-5DCC5FF59699}"/>
              </a:ext>
            </a:extLst>
          </p:cNvPr>
          <p:cNvSpPr txBox="1">
            <a:spLocks/>
          </p:cNvSpPr>
          <p:nvPr/>
        </p:nvSpPr>
        <p:spPr>
          <a:xfrm>
            <a:off x="1981202" y="3502745"/>
            <a:ext cx="2103871" cy="293121"/>
          </a:xfr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a:lstStyle>
          <a:p>
            <a:pPr marL="0" indent="0" hangingPunct="1">
              <a:buNone/>
            </a:pPr>
            <a:r>
              <a:rPr kumimoji="1" lang="en-US" altLang="ja-JP" sz="1800" b="1" dirty="0">
                <a:solidFill>
                  <a:srgbClr val="1F4E79"/>
                </a:solidFill>
                <a:latin typeface="+mn-lt"/>
              </a:rPr>
              <a:t>Technical Assistance</a:t>
            </a:r>
            <a:endParaRPr kumimoji="1" lang="ja-JP" altLang="en-US" sz="1800" b="1" dirty="0">
              <a:solidFill>
                <a:srgbClr val="1F4E79"/>
              </a:solidFill>
              <a:latin typeface="+mn-lt"/>
            </a:endParaRPr>
          </a:p>
        </p:txBody>
      </p:sp>
      <p:sp>
        <p:nvSpPr>
          <p:cNvPr id="7" name="Text Placeholder 26">
            <a:extLst>
              <a:ext uri="{FF2B5EF4-FFF2-40B4-BE49-F238E27FC236}">
                <a16:creationId xmlns:a16="http://schemas.microsoft.com/office/drawing/2014/main" id="{B4B9B7CD-E7B8-929D-4104-406AD414D0B4}"/>
              </a:ext>
            </a:extLst>
          </p:cNvPr>
          <p:cNvSpPr txBox="1">
            <a:spLocks/>
          </p:cNvSpPr>
          <p:nvPr/>
        </p:nvSpPr>
        <p:spPr>
          <a:xfrm>
            <a:off x="4451330" y="3983679"/>
            <a:ext cx="3289340" cy="1204683"/>
          </a:xfr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a:lstStyle>
          <a:p>
            <a:pPr hangingPunct="1"/>
            <a:r>
              <a:rPr lang="en-US" altLang="ja-JP" sz="1500" dirty="0">
                <a:solidFill>
                  <a:srgbClr val="1F4E79"/>
                </a:solidFill>
              </a:rPr>
              <a:t>We develop educational materials and resources for health systems, providers and patients. Includes: designing/executing needs assessments, identifying funding sources, and assisting with telehealth technology selection are also among our specialties.</a:t>
            </a:r>
          </a:p>
          <a:p>
            <a:pPr hangingPunct="1"/>
            <a:endParaRPr kumimoji="1" lang="ja-JP" altLang="en-US" sz="1500" dirty="0"/>
          </a:p>
        </p:txBody>
      </p:sp>
      <p:sp>
        <p:nvSpPr>
          <p:cNvPr id="8" name="Text Placeholder 27">
            <a:extLst>
              <a:ext uri="{FF2B5EF4-FFF2-40B4-BE49-F238E27FC236}">
                <a16:creationId xmlns:a16="http://schemas.microsoft.com/office/drawing/2014/main" id="{2F8AF385-F025-4519-EDB8-921720C5BC2D}"/>
              </a:ext>
            </a:extLst>
          </p:cNvPr>
          <p:cNvSpPr txBox="1">
            <a:spLocks/>
          </p:cNvSpPr>
          <p:nvPr/>
        </p:nvSpPr>
        <p:spPr>
          <a:xfrm>
            <a:off x="4953002" y="3502745"/>
            <a:ext cx="2103871" cy="293121"/>
          </a:xfr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a:lstStyle>
          <a:p>
            <a:pPr marL="0" indent="0" hangingPunct="1">
              <a:buNone/>
            </a:pPr>
            <a:r>
              <a:rPr kumimoji="1" lang="en-US" altLang="ja-JP" sz="1800" b="1" dirty="0">
                <a:solidFill>
                  <a:srgbClr val="1F4E79"/>
                </a:solidFill>
                <a:latin typeface="+mn-lt"/>
              </a:rPr>
              <a:t>Education</a:t>
            </a:r>
            <a:endParaRPr kumimoji="1" lang="ja-JP" altLang="en-US" sz="1800" b="1" dirty="0">
              <a:solidFill>
                <a:srgbClr val="1F4E79"/>
              </a:solidFill>
              <a:latin typeface="+mn-lt"/>
            </a:endParaRPr>
          </a:p>
        </p:txBody>
      </p:sp>
      <p:sp>
        <p:nvSpPr>
          <p:cNvPr id="9" name="Text Placeholder 28">
            <a:extLst>
              <a:ext uri="{FF2B5EF4-FFF2-40B4-BE49-F238E27FC236}">
                <a16:creationId xmlns:a16="http://schemas.microsoft.com/office/drawing/2014/main" id="{C9CACF98-D6B4-FE88-C856-43512BCA4E21}"/>
              </a:ext>
            </a:extLst>
          </p:cNvPr>
          <p:cNvSpPr txBox="1">
            <a:spLocks/>
          </p:cNvSpPr>
          <p:nvPr/>
        </p:nvSpPr>
        <p:spPr>
          <a:xfrm>
            <a:off x="7848600" y="4135418"/>
            <a:ext cx="3089506" cy="1496453"/>
          </a:xfr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a:lstStyle>
          <a:p>
            <a:pPr hangingPunct="1"/>
            <a:r>
              <a:rPr lang="en-US" altLang="ja-JP" sz="1500" dirty="0">
                <a:solidFill>
                  <a:srgbClr val="1F4E79"/>
                </a:solidFill>
              </a:rPr>
              <a:t>We connect telehealth leaders at local, state, and federal levels to raise awareness and collaboratively produce specialized tools and templates for telehealth programs and providers.</a:t>
            </a:r>
            <a:endParaRPr kumimoji="1" lang="ja-JP" altLang="en-US" sz="1500" dirty="0">
              <a:solidFill>
                <a:srgbClr val="1F4E79"/>
              </a:solidFill>
            </a:endParaRPr>
          </a:p>
        </p:txBody>
      </p:sp>
      <p:sp>
        <p:nvSpPr>
          <p:cNvPr id="10" name="Text Placeholder 29">
            <a:extLst>
              <a:ext uri="{FF2B5EF4-FFF2-40B4-BE49-F238E27FC236}">
                <a16:creationId xmlns:a16="http://schemas.microsoft.com/office/drawing/2014/main" id="{2DBF6016-48DF-B8B4-28EB-52C6D964B853}"/>
              </a:ext>
            </a:extLst>
          </p:cNvPr>
          <p:cNvSpPr txBox="1">
            <a:spLocks/>
          </p:cNvSpPr>
          <p:nvPr/>
        </p:nvSpPr>
        <p:spPr>
          <a:xfrm>
            <a:off x="7848600" y="3502745"/>
            <a:ext cx="2103871" cy="293121"/>
          </a:xfr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a:lstStyle>
          <a:p>
            <a:pPr marL="0" indent="0" hangingPunct="1">
              <a:buNone/>
            </a:pPr>
            <a:r>
              <a:rPr kumimoji="1" lang="en-US" altLang="ja-JP" sz="1800" b="1" dirty="0">
                <a:solidFill>
                  <a:srgbClr val="1F4E79"/>
                </a:solidFill>
                <a:latin typeface="+mn-lt"/>
              </a:rPr>
              <a:t>Business Strategy</a:t>
            </a:r>
            <a:endParaRPr kumimoji="1" lang="ja-JP" altLang="en-US" sz="1800" b="1" dirty="0">
              <a:solidFill>
                <a:srgbClr val="1F4E79"/>
              </a:solidFill>
              <a:latin typeface="+mn-lt"/>
            </a:endParaRPr>
          </a:p>
        </p:txBody>
      </p:sp>
      <p:sp>
        <p:nvSpPr>
          <p:cNvPr id="11" name="Title 22">
            <a:extLst>
              <a:ext uri="{FF2B5EF4-FFF2-40B4-BE49-F238E27FC236}">
                <a16:creationId xmlns:a16="http://schemas.microsoft.com/office/drawing/2014/main" id="{66562AFF-AEC7-CAAA-1DAB-D6E234595C5E}"/>
              </a:ext>
            </a:extLst>
          </p:cNvPr>
          <p:cNvSpPr txBox="1">
            <a:spLocks/>
          </p:cNvSpPr>
          <p:nvPr/>
        </p:nvSpPr>
        <p:spPr>
          <a:xfrm>
            <a:off x="741890" y="2816806"/>
            <a:ext cx="7282994" cy="6786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fontScale="97500"/>
          </a:bodyPr>
          <a:lstStyle>
            <a:lvl1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0000"/>
                </a:solidFill>
                <a:uFillTx/>
                <a:latin typeface="Proxima Soft"/>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hangingPunct="1"/>
            <a:r>
              <a:rPr kumimoji="1" lang="en-US" altLang="ja-JP">
                <a:solidFill>
                  <a:srgbClr val="1F4E79"/>
                </a:solidFill>
                <a:latin typeface="+mn-lt"/>
              </a:rPr>
              <a:t>Our Federally Funded Services</a:t>
            </a:r>
            <a:endParaRPr kumimoji="1" lang="ja-JP" altLang="en-US" dirty="0">
              <a:solidFill>
                <a:srgbClr val="1F4E79"/>
              </a:solidFill>
              <a:latin typeface="+mn-lt"/>
            </a:endParaRPr>
          </a:p>
        </p:txBody>
      </p:sp>
      <p:grpSp>
        <p:nvGrpSpPr>
          <p:cNvPr id="12" name="Group 11">
            <a:extLst>
              <a:ext uri="{FF2B5EF4-FFF2-40B4-BE49-F238E27FC236}">
                <a16:creationId xmlns:a16="http://schemas.microsoft.com/office/drawing/2014/main" id="{BD9C22DE-0D65-65A4-64DC-935D48C6169E}"/>
              </a:ext>
            </a:extLst>
          </p:cNvPr>
          <p:cNvGrpSpPr/>
          <p:nvPr/>
        </p:nvGrpSpPr>
        <p:grpSpPr>
          <a:xfrm>
            <a:off x="2057400" y="594224"/>
            <a:ext cx="8154880" cy="1844176"/>
            <a:chOff x="533400" y="594224"/>
            <a:chExt cx="8154880" cy="1844176"/>
          </a:xfrm>
        </p:grpSpPr>
        <p:sp>
          <p:nvSpPr>
            <p:cNvPr id="13" name="Oval 12">
              <a:extLst>
                <a:ext uri="{FF2B5EF4-FFF2-40B4-BE49-F238E27FC236}">
                  <a16:creationId xmlns:a16="http://schemas.microsoft.com/office/drawing/2014/main" id="{BEF08BB5-B3C2-9E80-B804-3F5846477B95}"/>
                </a:ext>
              </a:extLst>
            </p:cNvPr>
            <p:cNvSpPr/>
            <p:nvPr/>
          </p:nvSpPr>
          <p:spPr>
            <a:xfrm>
              <a:off x="533400" y="609600"/>
              <a:ext cx="1981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Telehealth Protocols &amp; Workflows</a:t>
              </a:r>
            </a:p>
          </p:txBody>
        </p:sp>
        <p:sp>
          <p:nvSpPr>
            <p:cNvPr id="14" name="Oval 13">
              <a:extLst>
                <a:ext uri="{FF2B5EF4-FFF2-40B4-BE49-F238E27FC236}">
                  <a16:creationId xmlns:a16="http://schemas.microsoft.com/office/drawing/2014/main" id="{5D410FF5-6E8C-1895-F050-2550AC20D93A}"/>
                </a:ext>
              </a:extLst>
            </p:cNvPr>
            <p:cNvSpPr/>
            <p:nvPr/>
          </p:nvSpPr>
          <p:spPr>
            <a:xfrm>
              <a:off x="2590800" y="594224"/>
              <a:ext cx="1981200" cy="1828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Policy, Legal and Regulatory Factors </a:t>
              </a:r>
            </a:p>
          </p:txBody>
        </p:sp>
        <p:sp>
          <p:nvSpPr>
            <p:cNvPr id="15" name="Oval 14">
              <a:extLst>
                <a:ext uri="{FF2B5EF4-FFF2-40B4-BE49-F238E27FC236}">
                  <a16:creationId xmlns:a16="http://schemas.microsoft.com/office/drawing/2014/main" id="{318522BD-9CF5-55DA-51D8-EEE4CA8F960E}"/>
                </a:ext>
              </a:extLst>
            </p:cNvPr>
            <p:cNvSpPr/>
            <p:nvPr/>
          </p:nvSpPr>
          <p:spPr>
            <a:xfrm>
              <a:off x="4648200" y="609600"/>
              <a:ext cx="1981200" cy="1828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Technology Assessment</a:t>
              </a:r>
            </a:p>
          </p:txBody>
        </p:sp>
        <p:sp>
          <p:nvSpPr>
            <p:cNvPr id="16" name="Oval 15">
              <a:extLst>
                <a:ext uri="{FF2B5EF4-FFF2-40B4-BE49-F238E27FC236}">
                  <a16:creationId xmlns:a16="http://schemas.microsoft.com/office/drawing/2014/main" id="{26FC78E6-7500-E403-F2BC-6BB24F1D33B3}"/>
                </a:ext>
              </a:extLst>
            </p:cNvPr>
            <p:cNvSpPr/>
            <p:nvPr/>
          </p:nvSpPr>
          <p:spPr>
            <a:xfrm>
              <a:off x="6707080" y="609600"/>
              <a:ext cx="1981200" cy="1828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Business and Strategic Planning</a:t>
              </a:r>
            </a:p>
          </p:txBody>
        </p:sp>
      </p:grpSp>
      <p:pic>
        <p:nvPicPr>
          <p:cNvPr id="17" name="Picture Placeholder 4">
            <a:extLst>
              <a:ext uri="{FF2B5EF4-FFF2-40B4-BE49-F238E27FC236}">
                <a16:creationId xmlns:a16="http://schemas.microsoft.com/office/drawing/2014/main" id="{02FFB69A-7D2E-AAF7-066E-9418B58E01B3}"/>
              </a:ext>
            </a:extLst>
          </p:cNvPr>
          <p:cNvPicPr>
            <a:picLocks noChangeAspect="1"/>
          </p:cNvPicPr>
          <p:nvPr/>
        </p:nvPicPr>
        <p:blipFill>
          <a:blip r:embed="rId3" cstate="print">
            <a:extLst>
              <a:ext uri="{28A0092B-C50C-407E-A947-70E740481C1C}">
                <a14:useLocalDpi xmlns:a14="http://schemas.microsoft.com/office/drawing/2010/main" val="0"/>
              </a:ext>
            </a:extLst>
          </a:blip>
          <a:srcRect t="28936" b="28936"/>
          <a:stretch>
            <a:fillRect/>
          </a:stretch>
        </p:blipFill>
        <p:spPr>
          <a:xfrm>
            <a:off x="-1" y="1"/>
            <a:ext cx="12015019" cy="3378702"/>
          </a:xfrm>
          <a:solidFill>
            <a:schemeClr val="accent5">
              <a:lumMod val="40000"/>
              <a:lumOff val="60000"/>
            </a:schemeClr>
          </a:solidFill>
        </p:spPr>
      </p:pic>
      <p:sp>
        <p:nvSpPr>
          <p:cNvPr id="18" name="Content Placeholder 2">
            <a:extLst>
              <a:ext uri="{FF2B5EF4-FFF2-40B4-BE49-F238E27FC236}">
                <a16:creationId xmlns:a16="http://schemas.microsoft.com/office/drawing/2014/main" id="{EFCFBBDC-3E1D-016C-79ED-FBED31397E29}"/>
              </a:ext>
            </a:extLst>
          </p:cNvPr>
          <p:cNvSpPr txBox="1">
            <a:spLocks/>
          </p:cNvSpPr>
          <p:nvPr/>
        </p:nvSpPr>
        <p:spPr>
          <a:xfrm>
            <a:off x="6316780" y="5848648"/>
            <a:ext cx="6756963" cy="4707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rgbClr val="174A7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74A7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74A7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
                <a:srgbClr val="1F497D"/>
              </a:buClr>
              <a:buSzTx/>
              <a:buFont typeface="Arial" pitchFamily="34" charset="0"/>
              <a:buNone/>
              <a:tabLst/>
              <a:defRPr/>
            </a:pPr>
            <a:r>
              <a:rPr kumimoji="0" lang="en-US" sz="3200" b="1" i="0" u="none" strike="noStrike" kern="1200" cap="none" spc="0" normalizeH="0" baseline="0" noProof="0" dirty="0">
                <a:ln>
                  <a:noFill/>
                </a:ln>
                <a:solidFill>
                  <a:srgbClr val="4F81BD">
                    <a:lumMod val="50000"/>
                  </a:srgbClr>
                </a:solidFill>
                <a:effectLst/>
                <a:uLnTx/>
                <a:uFillTx/>
                <a:latin typeface="Calibri"/>
                <a:ea typeface="+mn-ea"/>
                <a:cs typeface="Calibri" panose="020F0502020204030204" pitchFamily="34" charset="0"/>
                <a:hlinkClick r:id="rId4"/>
              </a:rPr>
              <a:t>www.NETRC.org</a:t>
            </a:r>
            <a:r>
              <a:rPr kumimoji="0" lang="en-US" sz="3200" b="1" i="0" u="none" strike="noStrike" kern="1200" cap="none" spc="0" normalizeH="0" baseline="0" noProof="0" dirty="0">
                <a:ln>
                  <a:noFill/>
                </a:ln>
                <a:solidFill>
                  <a:srgbClr val="4F81BD">
                    <a:lumMod val="50000"/>
                  </a:srgbClr>
                </a:solidFill>
                <a:effectLst/>
                <a:uLnTx/>
                <a:uFillTx/>
                <a:latin typeface="Calibri"/>
                <a:ea typeface="+mn-ea"/>
                <a:cs typeface="Calibri" panose="020F0502020204030204" pitchFamily="34" charset="0"/>
              </a:rPr>
              <a:t>  </a:t>
            </a:r>
            <a:endParaRPr kumimoji="0" lang="en-US" sz="3200" b="1" i="0" u="none" strike="noStrike" kern="1200" cap="none" spc="0" normalizeH="0" baseline="0" noProof="0" dirty="0">
              <a:ln>
                <a:noFill/>
              </a:ln>
              <a:solidFill>
                <a:srgbClr val="254061"/>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1926461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p:nvPr/>
        </p:nvSpPr>
        <p:spPr>
          <a:xfrm>
            <a:off x="4416952" y="405444"/>
            <a:ext cx="5924397"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What is RPM?</a:t>
            </a:r>
          </a:p>
        </p:txBody>
      </p:sp>
      <p:sp>
        <p:nvSpPr>
          <p:cNvPr id="253" name="Slide Numbe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6</a:t>
            </a:fld>
            <a:endParaRPr/>
          </a:p>
        </p:txBody>
      </p:sp>
      <p:pic>
        <p:nvPicPr>
          <p:cNvPr id="3" name="Picture 2" descr="Icon&#10;&#10;Description automatically generated">
            <a:extLst>
              <a:ext uri="{FF2B5EF4-FFF2-40B4-BE49-F238E27FC236}">
                <a16:creationId xmlns:a16="http://schemas.microsoft.com/office/drawing/2014/main" id="{519F82DD-BD72-40DE-B55C-628B19BF9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4215695" cy="6858000"/>
          </a:xfrm>
          <a:prstGeom prst="rect">
            <a:avLst/>
          </a:prstGeom>
        </p:spPr>
      </p:pic>
      <p:sp>
        <p:nvSpPr>
          <p:cNvPr id="2" name="TextBox 1">
            <a:extLst>
              <a:ext uri="{FF2B5EF4-FFF2-40B4-BE49-F238E27FC236}">
                <a16:creationId xmlns:a16="http://schemas.microsoft.com/office/drawing/2014/main" id="{E06C56F3-572C-5F35-315B-7136C87AECA4}"/>
              </a:ext>
            </a:extLst>
          </p:cNvPr>
          <p:cNvSpPr txBox="1"/>
          <p:nvPr/>
        </p:nvSpPr>
        <p:spPr>
          <a:xfrm>
            <a:off x="4517136" y="1106424"/>
            <a:ext cx="7333488" cy="6186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latin typeface="Proxima Soft"/>
              </a:rPr>
              <a:t>Remote Patient Monitoring (RPM) involves the use of digital health technologies to collect medical data from individuals in one location and electronically transmit that information securely to healthcare providers in a different location.</a:t>
            </a:r>
          </a:p>
          <a:p>
            <a:endParaRPr kumimoji="0" lang="en-US" sz="2400" b="0" i="0" u="none" strike="noStrike" cap="none" spc="0" normalizeH="0" baseline="0" dirty="0">
              <a:ln>
                <a:noFill/>
              </a:ln>
              <a:solidFill>
                <a:srgbClr val="000000"/>
              </a:solidFill>
              <a:effectLst/>
              <a:uFillTx/>
              <a:latin typeface="Proxima Soft"/>
              <a:sym typeface="Century Gothic"/>
            </a:endParaRPr>
          </a:p>
          <a:p>
            <a:r>
              <a:rPr lang="en-US" sz="2400" dirty="0">
                <a:latin typeface="Proxima Soft"/>
              </a:rPr>
              <a:t>Commonly collected data includes:</a:t>
            </a:r>
          </a:p>
          <a:p>
            <a:pPr marL="342900" indent="-342900">
              <a:buFont typeface="Arial" panose="020B0604020202020204" pitchFamily="34" charset="0"/>
              <a:buChar char="•"/>
            </a:pPr>
            <a:r>
              <a:rPr lang="en-US" sz="2400" dirty="0">
                <a:latin typeface="Proxima Soft"/>
              </a:rPr>
              <a:t>Blood pressure</a:t>
            </a:r>
          </a:p>
          <a:p>
            <a:pPr marL="342900" indent="-342900">
              <a:buFont typeface="Arial" panose="020B0604020202020204" pitchFamily="34" charset="0"/>
              <a:buChar char="•"/>
            </a:pPr>
            <a:r>
              <a:rPr lang="en-US" sz="2400" dirty="0">
                <a:latin typeface="Proxima Soft"/>
              </a:rPr>
              <a:t>Blood glucose levels</a:t>
            </a:r>
          </a:p>
          <a:p>
            <a:pPr marL="342900" indent="-342900">
              <a:buFont typeface="Arial" panose="020B0604020202020204" pitchFamily="34" charset="0"/>
              <a:buChar char="•"/>
            </a:pPr>
            <a:r>
              <a:rPr lang="en-US" sz="2400" dirty="0">
                <a:latin typeface="Proxima Soft"/>
              </a:rPr>
              <a:t>Weight</a:t>
            </a:r>
          </a:p>
          <a:p>
            <a:pPr marL="342900" indent="-342900">
              <a:buFont typeface="Arial" panose="020B0604020202020204" pitchFamily="34" charset="0"/>
              <a:buChar char="•"/>
            </a:pPr>
            <a:r>
              <a:rPr lang="en-US" sz="2400" dirty="0">
                <a:latin typeface="Proxima Soft"/>
              </a:rPr>
              <a:t>Pulse oximetry (oxygen saturation)</a:t>
            </a:r>
          </a:p>
          <a:p>
            <a:pPr marL="285750" indent="-285750">
              <a:buFontTx/>
              <a:buChar char="-"/>
            </a:pPr>
            <a:endParaRPr lang="en-US" sz="2400" dirty="0">
              <a:latin typeface="Proxima Soft"/>
            </a:endParaRPr>
          </a:p>
          <a:p>
            <a:r>
              <a:rPr lang="en-US" sz="2400" dirty="0">
                <a:latin typeface="Proxima Soft"/>
              </a:rPr>
              <a:t>RPM helps reduce emergency room visits, enables early intervention, and enhances the management of chronic diseases.</a:t>
            </a:r>
          </a:p>
          <a:p>
            <a:endParaRPr lang="en-US" dirty="0">
              <a:latin typeface="Proxima Soft"/>
            </a:endParaRPr>
          </a:p>
          <a:p>
            <a:endParaRPr kumimoji="0" lang="en-US" sz="1800" b="0" i="0" u="none" strike="noStrike" cap="none" spc="0" normalizeH="0" baseline="0" dirty="0">
              <a:ln>
                <a:noFill/>
              </a:ln>
              <a:solidFill>
                <a:srgbClr val="000000"/>
              </a:solidFill>
              <a:effectLst/>
              <a:uFillTx/>
              <a:latin typeface="Proxima Soft"/>
              <a:sym typeface="Century Gothic"/>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A26FA-68DF-1A10-89E5-372910548C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BAF168-BFC4-CDD6-6D69-B6B762619DE4}"/>
              </a:ext>
            </a:extLst>
          </p:cNvPr>
          <p:cNvSpPr>
            <a:spLocks noGrp="1"/>
          </p:cNvSpPr>
          <p:nvPr>
            <p:ph type="title"/>
          </p:nvPr>
        </p:nvSpPr>
        <p:spPr/>
        <p:txBody>
          <a:bodyPr/>
          <a:lstStyle/>
          <a:p>
            <a:pPr algn="ctr"/>
            <a:r>
              <a:rPr lang="en-US" dirty="0"/>
              <a:t>RPM Reimbursement by Payer Type</a:t>
            </a:r>
          </a:p>
        </p:txBody>
      </p:sp>
      <p:sp>
        <p:nvSpPr>
          <p:cNvPr id="9" name="TextBox 8">
            <a:extLst>
              <a:ext uri="{FF2B5EF4-FFF2-40B4-BE49-F238E27FC236}">
                <a16:creationId xmlns:a16="http://schemas.microsoft.com/office/drawing/2014/main" id="{FDBCF758-1922-4DAB-DEF1-E3D573572175}"/>
              </a:ext>
            </a:extLst>
          </p:cNvPr>
          <p:cNvSpPr txBox="1"/>
          <p:nvPr/>
        </p:nvSpPr>
        <p:spPr>
          <a:xfrm>
            <a:off x="2733675" y="5178504"/>
            <a:ext cx="67246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Note:</a:t>
            </a:r>
            <a:r>
              <a:rPr lang="en-US" dirty="0"/>
              <a:t> Health centers should confirm RPM reimbursement with each payer and ensure documentation includes patient consent, device usage, and time tracking to meet billing requirements.</a:t>
            </a:r>
          </a:p>
        </p:txBody>
      </p:sp>
      <p:pic>
        <p:nvPicPr>
          <p:cNvPr id="1026" name="Picture 2" descr="To Help People on Medicare and Medicaid, We Must Pay Providers for  Integrating Care - Penn LDI">
            <a:extLst>
              <a:ext uri="{FF2B5EF4-FFF2-40B4-BE49-F238E27FC236}">
                <a16:creationId xmlns:a16="http://schemas.microsoft.com/office/drawing/2014/main" id="{D21896D6-D465-3362-B11A-C2611EE6B6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44" y="1853704"/>
            <a:ext cx="3728462" cy="2486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6104F55B-F552-3C95-D530-A88FE2F9C3DF}"/>
              </a:ext>
            </a:extLst>
          </p:cNvPr>
          <p:cNvGraphicFramePr>
            <a:graphicFrameLocks noGrp="1"/>
          </p:cNvGraphicFramePr>
          <p:nvPr>
            <p:extLst>
              <p:ext uri="{D42A27DB-BD31-4B8C-83A1-F6EECF244321}">
                <p14:modId xmlns:p14="http://schemas.microsoft.com/office/powerpoint/2010/main" val="2462029568"/>
              </p:ext>
            </p:extLst>
          </p:nvPr>
        </p:nvGraphicFramePr>
        <p:xfrm>
          <a:off x="3905250" y="2844423"/>
          <a:ext cx="8080881" cy="1737360"/>
        </p:xfrm>
        <a:graphic>
          <a:graphicData uri="http://schemas.openxmlformats.org/drawingml/2006/table">
            <a:tbl>
              <a:tblPr/>
              <a:tblGrid>
                <a:gridCol w="2171832">
                  <a:extLst>
                    <a:ext uri="{9D8B030D-6E8A-4147-A177-3AD203B41FA5}">
                      <a16:colId xmlns:a16="http://schemas.microsoft.com/office/drawing/2014/main" val="2178051087"/>
                    </a:ext>
                  </a:extLst>
                </a:gridCol>
                <a:gridCol w="5909049">
                  <a:extLst>
                    <a:ext uri="{9D8B030D-6E8A-4147-A177-3AD203B41FA5}">
                      <a16:colId xmlns:a16="http://schemas.microsoft.com/office/drawing/2014/main" val="619519843"/>
                    </a:ext>
                  </a:extLst>
                </a:gridCol>
              </a:tblGrid>
              <a:tr h="0">
                <a:tc>
                  <a:txBody>
                    <a:bodyPr/>
                    <a:lstStyle/>
                    <a:p>
                      <a:pPr algn="ctr"/>
                      <a:r>
                        <a:rPr lang="en-US" sz="1800" b="1" dirty="0">
                          <a:latin typeface="Proxima Soft"/>
                        </a:rPr>
                        <a:t>Payer</a:t>
                      </a:r>
                      <a:endParaRPr lang="en-US" sz="1800" dirty="0">
                        <a:latin typeface="Proxima Sof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latin typeface="Proxima Soft"/>
                        </a:rPr>
                        <a:t>RPM Coverage</a:t>
                      </a:r>
                      <a:endParaRPr lang="en-US" sz="1800" dirty="0">
                        <a:latin typeface="Proxima Sof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5740339"/>
                  </a:ext>
                </a:extLst>
              </a:tr>
              <a:tr h="0">
                <a:tc>
                  <a:txBody>
                    <a:bodyPr/>
                    <a:lstStyle/>
                    <a:p>
                      <a:pPr algn="ctr"/>
                      <a:r>
                        <a:rPr lang="en-US" sz="1800" b="1" dirty="0">
                          <a:latin typeface="Proxima Soft"/>
                        </a:rPr>
                        <a:t>Medicare</a:t>
                      </a:r>
                      <a:endParaRPr lang="en-US" sz="1800" dirty="0">
                        <a:latin typeface="Proxima Sof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Proxima Soft"/>
                        </a:rPr>
                        <a:t>✅ Covered — Reimbursed under specific CPT codes.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9406060"/>
                  </a:ext>
                </a:extLst>
              </a:tr>
              <a:tr h="0">
                <a:tc>
                  <a:txBody>
                    <a:bodyPr/>
                    <a:lstStyle/>
                    <a:p>
                      <a:pPr algn="ctr"/>
                      <a:r>
                        <a:rPr lang="en-US" sz="1800" b="1" dirty="0">
                          <a:latin typeface="Proxima Soft"/>
                        </a:rPr>
                        <a:t>Medicaid</a:t>
                      </a:r>
                      <a:endParaRPr lang="en-US" sz="1800" dirty="0">
                        <a:latin typeface="Proxima Sof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Proxima Soft"/>
                        </a:rPr>
                        <a:t>❌ Not covered in NYS. CHCANYS is advocating for coverage; DOH has submitted a request to CMS.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10446"/>
                  </a:ext>
                </a:extLst>
              </a:tr>
              <a:tr h="0">
                <a:tc>
                  <a:txBody>
                    <a:bodyPr/>
                    <a:lstStyle/>
                    <a:p>
                      <a:pPr algn="ctr"/>
                      <a:r>
                        <a:rPr lang="en-US" sz="1800" b="1" dirty="0">
                          <a:latin typeface="Proxima Soft"/>
                        </a:rPr>
                        <a:t>Commercial</a:t>
                      </a:r>
                      <a:endParaRPr lang="en-US" sz="1800" dirty="0">
                        <a:latin typeface="Proxima Sof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Proxima Soft"/>
                        </a:rPr>
                        <a:t>⚠️ Varies by plan — Confirm coverage with each payer.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537901"/>
                  </a:ext>
                </a:extLst>
              </a:tr>
            </a:tbl>
          </a:graphicData>
        </a:graphic>
      </p:graphicFrame>
    </p:spTree>
    <p:extLst>
      <p:ext uri="{BB962C8B-B14F-4D97-AF65-F5344CB8AC3E}">
        <p14:creationId xmlns:p14="http://schemas.microsoft.com/office/powerpoint/2010/main" val="3357353917"/>
      </p:ext>
    </p:extLst>
  </p:cSld>
  <p:clrMapOvr>
    <a:masterClrMapping/>
  </p:clrMapOvr>
  <p:transition spd="med"/>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p:nvPr/>
        </p:nvSpPr>
        <p:spPr>
          <a:xfrm>
            <a:off x="2068588" y="463236"/>
            <a:ext cx="841074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CMS FQHC RPM Requirements</a:t>
            </a:r>
          </a:p>
        </p:txBody>
      </p:sp>
      <p:sp>
        <p:nvSpPr>
          <p:cNvPr id="253" name="Slide Numbe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8</a:t>
            </a:fld>
            <a:endParaRPr/>
          </a:p>
        </p:txBody>
      </p:sp>
      <p:pic>
        <p:nvPicPr>
          <p:cNvPr id="8" name="Picture 7" descr="Icon&#10;&#10;Description automatically generated">
            <a:extLst>
              <a:ext uri="{FF2B5EF4-FFF2-40B4-BE49-F238E27FC236}">
                <a16:creationId xmlns:a16="http://schemas.microsoft.com/office/drawing/2014/main" id="{76BB80B7-FCCF-4067-8BE4-34B045985D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 y="2280942"/>
            <a:ext cx="1421958" cy="2288734"/>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8BDC1899-F1AC-4355-BDF7-6E42136AE8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 y="4563037"/>
            <a:ext cx="1417107" cy="2296176"/>
          </a:xfrm>
          <a:prstGeom prst="rect">
            <a:avLst/>
          </a:prstGeom>
        </p:spPr>
      </p:pic>
      <p:pic>
        <p:nvPicPr>
          <p:cNvPr id="12" name="Picture 11" descr="Icon&#10;&#10;Description automatically generated">
            <a:extLst>
              <a:ext uri="{FF2B5EF4-FFF2-40B4-BE49-F238E27FC236}">
                <a16:creationId xmlns:a16="http://schemas.microsoft.com/office/drawing/2014/main" id="{E069CA42-2528-445D-A117-9404D093EF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414719" cy="2301434"/>
          </a:xfrm>
          <a:prstGeom prst="rect">
            <a:avLst/>
          </a:prstGeom>
        </p:spPr>
      </p:pic>
      <p:sp>
        <p:nvSpPr>
          <p:cNvPr id="3" name="TextBox 2">
            <a:extLst>
              <a:ext uri="{FF2B5EF4-FFF2-40B4-BE49-F238E27FC236}">
                <a16:creationId xmlns:a16="http://schemas.microsoft.com/office/drawing/2014/main" id="{EA745A41-9200-3E9F-186D-D50A3507FA68}"/>
              </a:ext>
            </a:extLst>
          </p:cNvPr>
          <p:cNvSpPr txBox="1"/>
          <p:nvPr/>
        </p:nvSpPr>
        <p:spPr>
          <a:xfrm>
            <a:off x="2068588" y="1344168"/>
            <a:ext cx="9580868" cy="5570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Proxima Soft"/>
                <a:sym typeface="Century Gothic"/>
              </a:rPr>
              <a:t> </a:t>
            </a:r>
            <a:r>
              <a:rPr kumimoji="0" lang="en-US" sz="2400" b="0" i="0" u="none" strike="noStrike" cap="none" spc="0" normalizeH="0" baseline="0" dirty="0">
                <a:ln>
                  <a:noFill/>
                </a:ln>
                <a:solidFill>
                  <a:srgbClr val="000000"/>
                </a:solidFill>
                <a:effectLst/>
                <a:uFillTx/>
                <a:latin typeface="Proxima Soft"/>
                <a:sym typeface="Century Gothic"/>
              </a:rPr>
              <a:t>Medicare Part B beneficiaries.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000000"/>
              </a:solidFill>
              <a:effectLst/>
              <a:uFillTx/>
              <a:latin typeface="Proxima Soft"/>
              <a:sym typeface="Century Gothic"/>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i="0" u="none" strike="noStrike" cap="none" spc="0" normalizeH="0" baseline="0" dirty="0">
                <a:ln>
                  <a:noFill/>
                </a:ln>
                <a:solidFill>
                  <a:srgbClr val="000000"/>
                </a:solidFill>
                <a:effectLst/>
                <a:uFillTx/>
                <a:latin typeface="Proxima Soft"/>
                <a:sym typeface="Century Gothic"/>
              </a:rPr>
              <a:t>Provide consent for services.</a:t>
            </a:r>
          </a:p>
          <a:p>
            <a:pPr marL="342900" indent="-342900">
              <a:buFont typeface="Arial" panose="020B0604020202020204" pitchFamily="34" charset="0"/>
              <a:buChar char="•"/>
            </a:pPr>
            <a:r>
              <a:rPr lang="en-US" dirty="0">
                <a:latin typeface="Proxima Soft"/>
              </a:rPr>
              <a:t>Only physicians and non-physician practitioners eligible to provide evaluation and management services can bill RPM services</a:t>
            </a:r>
            <a:endParaRPr kumimoji="0" lang="en-US" i="0" u="none" strike="noStrike" cap="none" spc="0" normalizeH="0" baseline="0" dirty="0">
              <a:ln>
                <a:noFill/>
              </a:ln>
              <a:solidFill>
                <a:srgbClr val="000000"/>
              </a:solidFill>
              <a:effectLst/>
              <a:uFillTx/>
              <a:latin typeface="Proxima Soft"/>
              <a:sym typeface="Century Gothic"/>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i="0" u="none" strike="noStrike" cap="none" spc="0" normalizeH="0" baseline="0" dirty="0">
                <a:ln>
                  <a:noFill/>
                </a:ln>
                <a:solidFill>
                  <a:srgbClr val="000000"/>
                </a:solidFill>
                <a:effectLst/>
                <a:uFillTx/>
                <a:latin typeface="Proxima Soft"/>
                <a:sym typeface="Century Gothic"/>
              </a:rPr>
              <a:t>Have acute or chronic condition(s) for which the authorized billing provider determines that RPM services are medically necessary.</a:t>
            </a:r>
          </a:p>
          <a:p>
            <a:pPr marL="342900" indent="-342900">
              <a:buFont typeface="Arial" panose="020B0604020202020204" pitchFamily="34" charset="0"/>
              <a:buChar char="•"/>
            </a:pPr>
            <a:r>
              <a:rPr lang="en-US" dirty="0">
                <a:latin typeface="Proxima Soft"/>
              </a:rPr>
              <a:t>Only one practitioner can bill for RPM per patient in a 30-day period.</a:t>
            </a:r>
          </a:p>
          <a:p>
            <a:pPr marL="342900" indent="-342900">
              <a:buFont typeface="Arial" panose="020B0604020202020204" pitchFamily="34" charset="0"/>
              <a:buChar char="•"/>
            </a:pPr>
            <a:r>
              <a:rPr lang="en-US" dirty="0">
                <a:latin typeface="Proxima Soft"/>
              </a:rPr>
              <a:t>Monitoring must be medically reasonable and necessary</a:t>
            </a:r>
          </a:p>
          <a:p>
            <a:pPr marL="342900" indent="-342900">
              <a:buFont typeface="Arial" panose="020B0604020202020204" pitchFamily="34" charset="0"/>
              <a:buChar char="•"/>
            </a:pPr>
            <a:r>
              <a:rPr lang="en-US" dirty="0">
                <a:latin typeface="Proxima Soft"/>
              </a:rPr>
              <a:t>You must electronically collect physiologic data and automatically upload it to a secure location where the data can be available for analysis and interpretation by the billing practitioner</a:t>
            </a:r>
          </a:p>
          <a:p>
            <a:pPr marL="342900" indent="-342900">
              <a:buFont typeface="Arial" panose="020B0604020202020204" pitchFamily="34" charset="0"/>
              <a:buChar char="•"/>
            </a:pPr>
            <a:r>
              <a:rPr lang="en-US" dirty="0">
                <a:latin typeface="Proxima Soft"/>
              </a:rPr>
              <a:t>The device used to collect and transmit the data must meet the definition of a medical device as defined by the FDA. </a:t>
            </a:r>
            <a:r>
              <a:rPr lang="en-US" dirty="0">
                <a:latin typeface="Proxima Soft"/>
                <a:hlinkClick r:id="rId7"/>
              </a:rPr>
              <a:t>https://www.fda.gov/medical-devices</a:t>
            </a:r>
            <a:endParaRPr lang="en-US" dirty="0">
              <a:latin typeface="Proxima Soft"/>
            </a:endParaRPr>
          </a:p>
          <a:p>
            <a:pPr marL="342900" indent="-342900">
              <a:buFont typeface="Arial" panose="020B0604020202020204" pitchFamily="34" charset="0"/>
              <a:buChar char="•"/>
            </a:pPr>
            <a:r>
              <a:rPr lang="en-US" dirty="0">
                <a:latin typeface="Proxima Soft"/>
              </a:rPr>
              <a:t>Auxiliary personnel can provide RPM services under the general supervision of the billing practitioner</a:t>
            </a:r>
            <a:endParaRPr kumimoji="0" lang="en-US" i="0" u="none" strike="noStrike" cap="none" spc="0" normalizeH="0" baseline="0" dirty="0">
              <a:ln>
                <a:noFill/>
              </a:ln>
              <a:solidFill>
                <a:srgbClr val="000000"/>
              </a:solidFill>
              <a:effectLst/>
              <a:uFillTx/>
              <a:latin typeface="Proxima Soft"/>
              <a:sym typeface="Century Gothic"/>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Proxima Soft"/>
              </a:rPr>
              <a:t>Are considered by CMS to be e</a:t>
            </a:r>
            <a:r>
              <a:rPr kumimoji="0" lang="en-US" i="0" u="none" strike="noStrike" cap="none" spc="0" normalizeH="0" baseline="0" dirty="0">
                <a:ln>
                  <a:noFill/>
                </a:ln>
                <a:solidFill>
                  <a:srgbClr val="000000"/>
                </a:solidFill>
                <a:effectLst/>
                <a:uFillTx/>
                <a:latin typeface="Proxima Soft"/>
                <a:sym typeface="Century Gothic"/>
              </a:rPr>
              <a:t>stablished patients.</a:t>
            </a:r>
          </a:p>
          <a:p>
            <a:r>
              <a:rPr kumimoji="0" lang="en-US" sz="1400" b="0" i="1" u="none" strike="noStrike" cap="none" spc="0" normalizeH="0" baseline="0" dirty="0">
                <a:ln>
                  <a:noFill/>
                </a:ln>
                <a:solidFill>
                  <a:srgbClr val="000000"/>
                </a:solidFill>
                <a:effectLst/>
                <a:uFillTx/>
                <a:latin typeface="Proxima Soft"/>
                <a:sym typeface="Century Gothic"/>
              </a:rPr>
              <a:t>During the </a:t>
            </a:r>
            <a:r>
              <a:rPr lang="en-US" sz="1400" i="1" dirty="0">
                <a:latin typeface="Proxima Soft"/>
              </a:rPr>
              <a:t>COVID-19 Public Health Emergency (PHE), CMS allowed remote patient monitoring (RPM) services to be provided to both new </a:t>
            </a:r>
            <a:r>
              <a:rPr kumimoji="0" lang="en-US" sz="1400" b="0" i="1" u="none" strike="noStrike" cap="none" spc="0" normalizeH="0" baseline="0" dirty="0">
                <a:ln>
                  <a:noFill/>
                </a:ln>
                <a:solidFill>
                  <a:srgbClr val="000000"/>
                </a:solidFill>
                <a:effectLst/>
                <a:uFillTx/>
                <a:latin typeface="Proxima Soft"/>
                <a:sym typeface="Century Gothic"/>
              </a:rPr>
              <a:t>and established patients. Since the end of the PHE on May 11, 2023, CMS has clarified that RPM services are allowed for only established patients. Any patients who received initial RPM services during the COVID-19 PHE are considered by</a:t>
            </a:r>
          </a:p>
          <a:p>
            <a:pPr marL="0" marR="0" indent="0" algn="l" defTabSz="914400" rtl="0" fontAlgn="auto" latinLnBrk="0" hangingPunct="0">
              <a:lnSpc>
                <a:spcPct val="100000"/>
              </a:lnSpc>
              <a:spcBef>
                <a:spcPts val="0"/>
              </a:spcBef>
              <a:spcAft>
                <a:spcPts val="0"/>
              </a:spcAft>
              <a:buClrTx/>
              <a:buSzTx/>
              <a:buFontTx/>
              <a:buNone/>
              <a:tabLst/>
            </a:pPr>
            <a:r>
              <a:rPr kumimoji="0" lang="en-US" sz="1400" b="0" i="1" u="none" strike="noStrike" cap="none" spc="0" normalizeH="0" baseline="0" dirty="0">
                <a:ln>
                  <a:noFill/>
                </a:ln>
                <a:solidFill>
                  <a:srgbClr val="000000"/>
                </a:solidFill>
                <a:effectLst/>
                <a:uFillTx/>
                <a:latin typeface="Proxima Soft"/>
                <a:sym typeface="Century Gothic"/>
              </a:rPr>
              <a:t>CMS will be established for patients.</a:t>
            </a:r>
          </a:p>
        </p:txBody>
      </p:sp>
    </p:spTree>
  </p:cSld>
  <p:clrMapOvr>
    <a:masterClrMapping/>
  </p:clrMapOvr>
  <p:transition spd="med"/>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769CE-ACD1-B4ED-A7EB-620A4702016F}"/>
            </a:ext>
          </a:extLst>
        </p:cNvPr>
        <p:cNvGrpSpPr/>
        <p:nvPr/>
      </p:nvGrpSpPr>
      <p:grpSpPr>
        <a:xfrm>
          <a:off x="0" y="0"/>
          <a:ext cx="0" cy="0"/>
          <a:chOff x="0" y="0"/>
          <a:chExt cx="0" cy="0"/>
        </a:xfrm>
      </p:grpSpPr>
      <p:sp>
        <p:nvSpPr>
          <p:cNvPr id="250" name="Title 1">
            <a:extLst>
              <a:ext uri="{FF2B5EF4-FFF2-40B4-BE49-F238E27FC236}">
                <a16:creationId xmlns:a16="http://schemas.microsoft.com/office/drawing/2014/main" id="{80BE3AE1-E79D-82F4-8515-563F22FAF107}"/>
              </a:ext>
            </a:extLst>
          </p:cNvPr>
          <p:cNvSpPr txBox="1"/>
          <p:nvPr/>
        </p:nvSpPr>
        <p:spPr>
          <a:xfrm>
            <a:off x="1748548" y="106620"/>
            <a:ext cx="841074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CPT Codes for RPM</a:t>
            </a:r>
          </a:p>
        </p:txBody>
      </p:sp>
      <p:sp>
        <p:nvSpPr>
          <p:cNvPr id="253" name="Slide Number">
            <a:extLst>
              <a:ext uri="{FF2B5EF4-FFF2-40B4-BE49-F238E27FC236}">
                <a16:creationId xmlns:a16="http://schemas.microsoft.com/office/drawing/2014/main" id="{D13F4DCE-B1E8-335D-C49C-5B5D2F77C9A3}"/>
              </a:ext>
            </a:extLst>
          </p:cNvP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9</a:t>
            </a:fld>
            <a:endParaRPr/>
          </a:p>
        </p:txBody>
      </p:sp>
      <p:pic>
        <p:nvPicPr>
          <p:cNvPr id="8" name="Picture 7" descr="Icon&#10;&#10;Description automatically generated">
            <a:extLst>
              <a:ext uri="{FF2B5EF4-FFF2-40B4-BE49-F238E27FC236}">
                <a16:creationId xmlns:a16="http://schemas.microsoft.com/office/drawing/2014/main" id="{9D1039C9-4D73-C74F-D12E-933D7DF04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2280942"/>
            <a:ext cx="1421958" cy="2288734"/>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D8B1A421-07C2-9A18-33F6-F5A9F86B9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9" y="4563037"/>
            <a:ext cx="1417107" cy="2296176"/>
          </a:xfrm>
          <a:prstGeom prst="rect">
            <a:avLst/>
          </a:prstGeom>
        </p:spPr>
      </p:pic>
      <p:pic>
        <p:nvPicPr>
          <p:cNvPr id="12" name="Picture 11" descr="Icon&#10;&#10;Description automatically generated">
            <a:extLst>
              <a:ext uri="{FF2B5EF4-FFF2-40B4-BE49-F238E27FC236}">
                <a16:creationId xmlns:a16="http://schemas.microsoft.com/office/drawing/2014/main" id="{DF0BA3C5-30D3-5F84-3EC7-2512CAE403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414719" cy="2301434"/>
          </a:xfrm>
          <a:prstGeom prst="rect">
            <a:avLst/>
          </a:prstGeom>
        </p:spPr>
      </p:pic>
      <p:graphicFrame>
        <p:nvGraphicFramePr>
          <p:cNvPr id="4" name="Table 3">
            <a:extLst>
              <a:ext uri="{FF2B5EF4-FFF2-40B4-BE49-F238E27FC236}">
                <a16:creationId xmlns:a16="http://schemas.microsoft.com/office/drawing/2014/main" id="{02509173-E7B4-0799-881C-2C5E9373B076}"/>
              </a:ext>
            </a:extLst>
          </p:cNvPr>
          <p:cNvGraphicFramePr>
            <a:graphicFrameLocks noGrp="1"/>
          </p:cNvGraphicFramePr>
          <p:nvPr>
            <p:extLst>
              <p:ext uri="{D42A27DB-BD31-4B8C-83A1-F6EECF244321}">
                <p14:modId xmlns:p14="http://schemas.microsoft.com/office/powerpoint/2010/main" val="4206795635"/>
              </p:ext>
            </p:extLst>
          </p:nvPr>
        </p:nvGraphicFramePr>
        <p:xfrm>
          <a:off x="1421069" y="782834"/>
          <a:ext cx="9323132" cy="6075165"/>
        </p:xfrm>
        <a:graphic>
          <a:graphicData uri="http://schemas.openxmlformats.org/drawingml/2006/table">
            <a:tbl>
              <a:tblPr firstRow="1" bandRow="1">
                <a:tableStyleId>{2708684C-4D16-4618-839F-0558EEFCDFE6}</a:tableStyleId>
              </a:tblPr>
              <a:tblGrid>
                <a:gridCol w="1847064">
                  <a:extLst>
                    <a:ext uri="{9D8B030D-6E8A-4147-A177-3AD203B41FA5}">
                      <a16:colId xmlns:a16="http://schemas.microsoft.com/office/drawing/2014/main" val="4233257769"/>
                    </a:ext>
                  </a:extLst>
                </a:gridCol>
                <a:gridCol w="4150062">
                  <a:extLst>
                    <a:ext uri="{9D8B030D-6E8A-4147-A177-3AD203B41FA5}">
                      <a16:colId xmlns:a16="http://schemas.microsoft.com/office/drawing/2014/main" val="340327436"/>
                    </a:ext>
                  </a:extLst>
                </a:gridCol>
                <a:gridCol w="1846678">
                  <a:extLst>
                    <a:ext uri="{9D8B030D-6E8A-4147-A177-3AD203B41FA5}">
                      <a16:colId xmlns:a16="http://schemas.microsoft.com/office/drawing/2014/main" val="2722734450"/>
                    </a:ext>
                  </a:extLst>
                </a:gridCol>
                <a:gridCol w="1479328">
                  <a:extLst>
                    <a:ext uri="{9D8B030D-6E8A-4147-A177-3AD203B41FA5}">
                      <a16:colId xmlns:a16="http://schemas.microsoft.com/office/drawing/2014/main" val="282715474"/>
                    </a:ext>
                  </a:extLst>
                </a:gridCol>
              </a:tblGrid>
              <a:tr h="840823">
                <a:tc>
                  <a:txBody>
                    <a:bodyPr/>
                    <a:lstStyle/>
                    <a:p>
                      <a:pPr algn="ctr"/>
                      <a:r>
                        <a:rPr lang="en-US" sz="1800" dirty="0">
                          <a:latin typeface="Proxima Soft"/>
                        </a:rPr>
                        <a:t>CPT/HCPCS Code</a:t>
                      </a:r>
                    </a:p>
                  </a:txBody>
                  <a:tcPr/>
                </a:tc>
                <a:tc>
                  <a:txBody>
                    <a:bodyPr/>
                    <a:lstStyle/>
                    <a:p>
                      <a:pPr algn="ctr"/>
                      <a:r>
                        <a:rPr lang="en-US" sz="1800" dirty="0">
                          <a:latin typeface="Proxima Soft"/>
                        </a:rPr>
                        <a:t>Description</a:t>
                      </a:r>
                    </a:p>
                  </a:txBody>
                  <a:tcPr/>
                </a:tc>
                <a:tc>
                  <a:txBody>
                    <a:bodyPr/>
                    <a:lstStyle/>
                    <a:p>
                      <a:pPr algn="ctr"/>
                      <a:r>
                        <a:rPr lang="en-US" sz="1800" dirty="0">
                          <a:latin typeface="Proxima Soft"/>
                        </a:rPr>
                        <a:t>Time</a:t>
                      </a:r>
                    </a:p>
                  </a:txBody>
                  <a:tcPr/>
                </a:tc>
                <a:tc>
                  <a:txBody>
                    <a:bodyPr/>
                    <a:lstStyle/>
                    <a:p>
                      <a:pPr algn="ctr"/>
                      <a:r>
                        <a:rPr lang="en-US" sz="1800" dirty="0">
                          <a:latin typeface="Proxima Soft"/>
                        </a:rPr>
                        <a:t>Audio-Only Coverage</a:t>
                      </a:r>
                    </a:p>
                  </a:txBody>
                  <a:tcPr/>
                </a:tc>
                <a:extLst>
                  <a:ext uri="{0D108BD9-81ED-4DB2-BD59-A6C34878D82A}">
                    <a16:rowId xmlns:a16="http://schemas.microsoft.com/office/drawing/2014/main" val="54519849"/>
                  </a:ext>
                </a:extLst>
              </a:tr>
              <a:tr h="1200126">
                <a:tc>
                  <a:txBody>
                    <a:bodyPr/>
                    <a:lstStyle/>
                    <a:p>
                      <a:pPr algn="l"/>
                      <a:r>
                        <a:rPr lang="en-US" sz="1800" dirty="0">
                          <a:latin typeface="Proxima Soft"/>
                        </a:rPr>
                        <a:t>99091</a:t>
                      </a:r>
                    </a:p>
                  </a:txBody>
                  <a:tcPr/>
                </a:tc>
                <a:tc>
                  <a:txBody>
                    <a:bodyPr/>
                    <a:lstStyle/>
                    <a:p>
                      <a:pPr algn="l"/>
                      <a:r>
                        <a:rPr lang="en-US" sz="1800" dirty="0">
                          <a:latin typeface="Proxima Soft"/>
                        </a:rPr>
                        <a:t>Monthly Review of Data</a:t>
                      </a:r>
                    </a:p>
                  </a:txBody>
                  <a:tcPr/>
                </a:tc>
                <a:tc>
                  <a:txBody>
                    <a:bodyPr/>
                    <a:lstStyle/>
                    <a:p>
                      <a:pPr algn="l"/>
                      <a:r>
                        <a:rPr lang="en-US" sz="1800" dirty="0">
                          <a:latin typeface="Proxima Soft"/>
                        </a:rPr>
                        <a:t>30 minutes-can be billed again on day 31.</a:t>
                      </a:r>
                    </a:p>
                  </a:txBody>
                  <a:tcPr/>
                </a:tc>
                <a:tc>
                  <a:txBody>
                    <a:bodyPr/>
                    <a:lstStyle/>
                    <a:p>
                      <a:pPr algn="l"/>
                      <a:r>
                        <a:rPr lang="en-US" sz="1800" dirty="0">
                          <a:latin typeface="Proxima Soft"/>
                        </a:rPr>
                        <a:t>N/A</a:t>
                      </a:r>
                    </a:p>
                  </a:txBody>
                  <a:tcPr/>
                </a:tc>
                <a:extLst>
                  <a:ext uri="{0D108BD9-81ED-4DB2-BD59-A6C34878D82A}">
                    <a16:rowId xmlns:a16="http://schemas.microsoft.com/office/drawing/2014/main" val="1545560248"/>
                  </a:ext>
                </a:extLst>
              </a:tr>
              <a:tr h="923174">
                <a:tc>
                  <a:txBody>
                    <a:bodyPr/>
                    <a:lstStyle/>
                    <a:p>
                      <a:pPr algn="l"/>
                      <a:r>
                        <a:rPr lang="en-US" sz="1800" dirty="0">
                          <a:latin typeface="Proxima Soft"/>
                        </a:rPr>
                        <a:t>99453</a:t>
                      </a:r>
                    </a:p>
                  </a:txBody>
                  <a:tcPr/>
                </a:tc>
                <a:tc>
                  <a:txBody>
                    <a:bodyPr/>
                    <a:lstStyle/>
                    <a:p>
                      <a:pPr algn="l"/>
                      <a:r>
                        <a:rPr lang="en-US" sz="1800" dirty="0">
                          <a:latin typeface="Proxima Soft"/>
                        </a:rPr>
                        <a:t>Initial setup and monitoring-can only be billed once per patient per condition.</a:t>
                      </a:r>
                    </a:p>
                  </a:txBody>
                  <a:tcPr/>
                </a:tc>
                <a:tc>
                  <a:txBody>
                    <a:bodyPr/>
                    <a:lstStyle/>
                    <a:p>
                      <a:pPr algn="l"/>
                      <a:r>
                        <a:rPr lang="en-US" sz="1800" dirty="0">
                          <a:latin typeface="Proxima Soft"/>
                        </a:rPr>
                        <a:t>N/A</a:t>
                      </a:r>
                    </a:p>
                  </a:txBody>
                  <a:tcPr/>
                </a:tc>
                <a:tc>
                  <a:txBody>
                    <a:bodyPr/>
                    <a:lstStyle/>
                    <a:p>
                      <a:pPr algn="l"/>
                      <a:r>
                        <a:rPr lang="en-US" sz="1800" dirty="0">
                          <a:latin typeface="Proxima Soft"/>
                        </a:rPr>
                        <a:t>N/A</a:t>
                      </a:r>
                    </a:p>
                  </a:txBody>
                  <a:tcPr/>
                </a:tc>
                <a:extLst>
                  <a:ext uri="{0D108BD9-81ED-4DB2-BD59-A6C34878D82A}">
                    <a16:rowId xmlns:a16="http://schemas.microsoft.com/office/drawing/2014/main" val="1351782176"/>
                  </a:ext>
                </a:extLst>
              </a:tr>
              <a:tr h="1093068">
                <a:tc>
                  <a:txBody>
                    <a:bodyPr/>
                    <a:lstStyle/>
                    <a:p>
                      <a:pPr algn="l"/>
                      <a:r>
                        <a:rPr lang="en-US" sz="1800" dirty="0">
                          <a:latin typeface="Proxima Soft"/>
                        </a:rPr>
                        <a:t>99454</a:t>
                      </a:r>
                    </a:p>
                  </a:txBody>
                  <a:tcPr/>
                </a:tc>
                <a:tc>
                  <a:txBody>
                    <a:bodyPr/>
                    <a:lstStyle/>
                    <a:p>
                      <a:pPr algn="l"/>
                      <a:r>
                        <a:rPr lang="en-US" sz="1800" dirty="0">
                          <a:latin typeface="Proxima Soft"/>
                        </a:rPr>
                        <a:t>Monthly review of RPM data</a:t>
                      </a:r>
                    </a:p>
                  </a:txBody>
                  <a:tcPr/>
                </a:tc>
                <a:tc>
                  <a:txBody>
                    <a:bodyPr/>
                    <a:lstStyle/>
                    <a:p>
                      <a:pPr algn="l"/>
                      <a:r>
                        <a:rPr lang="en-US" sz="1800" dirty="0">
                          <a:latin typeface="Proxima Soft"/>
                        </a:rPr>
                        <a:t>16 or more days over a 30-day period</a:t>
                      </a:r>
                    </a:p>
                  </a:txBody>
                  <a:tcPr/>
                </a:tc>
                <a:tc>
                  <a:txBody>
                    <a:bodyPr/>
                    <a:lstStyle/>
                    <a:p>
                      <a:pPr algn="l"/>
                      <a:r>
                        <a:rPr lang="en-US" sz="1800" dirty="0">
                          <a:latin typeface="Proxima Soft"/>
                        </a:rPr>
                        <a:t>Yes</a:t>
                      </a:r>
                    </a:p>
                  </a:txBody>
                  <a:tcPr/>
                </a:tc>
                <a:extLst>
                  <a:ext uri="{0D108BD9-81ED-4DB2-BD59-A6C34878D82A}">
                    <a16:rowId xmlns:a16="http://schemas.microsoft.com/office/drawing/2014/main" val="886338965"/>
                  </a:ext>
                </a:extLst>
              </a:tr>
              <a:tr h="840823">
                <a:tc>
                  <a:txBody>
                    <a:bodyPr/>
                    <a:lstStyle/>
                    <a:p>
                      <a:pPr algn="l"/>
                      <a:r>
                        <a:rPr lang="en-US" sz="1800" dirty="0">
                          <a:latin typeface="Proxima Soft"/>
                        </a:rPr>
                        <a:t>99457</a:t>
                      </a:r>
                    </a:p>
                  </a:txBody>
                  <a:tcPr/>
                </a:tc>
                <a:tc>
                  <a:txBody>
                    <a:bodyPr/>
                    <a:lstStyle/>
                    <a:p>
                      <a:pPr algn="l"/>
                      <a:r>
                        <a:rPr lang="en-US" sz="1800" dirty="0">
                          <a:latin typeface="Proxima Soft"/>
                        </a:rPr>
                        <a:t>Patient-provider communication related to RPM data</a:t>
                      </a:r>
                    </a:p>
                  </a:txBody>
                  <a:tcPr/>
                </a:tc>
                <a:tc>
                  <a:txBody>
                    <a:bodyPr/>
                    <a:lstStyle/>
                    <a:p>
                      <a:pPr algn="l"/>
                      <a:r>
                        <a:rPr lang="en-US" sz="1800" dirty="0">
                          <a:latin typeface="Proxima Soft"/>
                        </a:rPr>
                        <a:t>20-minutes</a:t>
                      </a:r>
                    </a:p>
                  </a:txBody>
                  <a:tcPr/>
                </a:tc>
                <a:tc>
                  <a:txBody>
                    <a:bodyPr/>
                    <a:lstStyle/>
                    <a:p>
                      <a:pPr algn="l"/>
                      <a:r>
                        <a:rPr lang="en-US" sz="1800" dirty="0">
                          <a:latin typeface="Proxima Soft"/>
                        </a:rPr>
                        <a:t>Yes</a:t>
                      </a:r>
                    </a:p>
                  </a:txBody>
                  <a:tcPr/>
                </a:tc>
                <a:extLst>
                  <a:ext uri="{0D108BD9-81ED-4DB2-BD59-A6C34878D82A}">
                    <a16:rowId xmlns:a16="http://schemas.microsoft.com/office/drawing/2014/main" val="918733714"/>
                  </a:ext>
                </a:extLst>
              </a:tr>
              <a:tr h="1177151">
                <a:tc>
                  <a:txBody>
                    <a:bodyPr/>
                    <a:lstStyle/>
                    <a:p>
                      <a:pPr algn="l"/>
                      <a:r>
                        <a:rPr lang="en-US" sz="1800" dirty="0">
                          <a:latin typeface="Proxima Soft"/>
                        </a:rPr>
                        <a:t>99458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cap="none" spc="0" baseline="0" dirty="0">
                          <a:solidFill>
                            <a:schemeClr val="tx1"/>
                          </a:solidFill>
                          <a:uFillTx/>
                          <a:latin typeface="Proxima Soft"/>
                          <a:sym typeface="Century Gothic"/>
                        </a:rPr>
                        <a:t>Patient-provider communication related to RPM data</a:t>
                      </a:r>
                    </a:p>
                    <a:p>
                      <a:pPr algn="l"/>
                      <a:endParaRPr lang="en-US" sz="2400" dirty="0">
                        <a:latin typeface="Proxima Soft"/>
                      </a:endParaRPr>
                    </a:p>
                  </a:txBody>
                  <a:tcPr/>
                </a:tc>
                <a:tc>
                  <a:txBody>
                    <a:bodyPr/>
                    <a:lstStyle/>
                    <a:p>
                      <a:pPr algn="l"/>
                      <a:r>
                        <a:rPr lang="en-US" sz="1800" b="0" u="none" strike="noStrike" cap="none" spc="0" baseline="0" dirty="0">
                          <a:solidFill>
                            <a:schemeClr val="tx1"/>
                          </a:solidFill>
                          <a:uFillTx/>
                          <a:latin typeface="Proxima Soft"/>
                          <a:sym typeface="Century Gothic"/>
                        </a:rPr>
                        <a:t>Additional 20-minutes</a:t>
                      </a:r>
                      <a:endParaRPr lang="en-US" sz="1800" b="0" i="0" u="none" strike="noStrike" cap="none" spc="0" baseline="0" dirty="0">
                        <a:solidFill>
                          <a:schemeClr val="tx1"/>
                        </a:solidFill>
                        <a:uFillTx/>
                        <a:latin typeface="Proxima Soft"/>
                        <a:ea typeface="+mn-ea"/>
                        <a:cs typeface="+mn-cs"/>
                        <a:sym typeface="Century Gothic"/>
                      </a:endParaRPr>
                    </a:p>
                  </a:txBody>
                  <a:tcPr/>
                </a:tc>
                <a:tc>
                  <a:txBody>
                    <a:bodyPr/>
                    <a:lstStyle/>
                    <a:p>
                      <a:pPr algn="l"/>
                      <a:r>
                        <a:rPr lang="en-US" sz="1800" b="0" u="none" strike="noStrike" cap="none" spc="0" baseline="0" dirty="0">
                          <a:solidFill>
                            <a:schemeClr val="tx1"/>
                          </a:solidFill>
                          <a:uFillTx/>
                          <a:latin typeface="Proxima Soft"/>
                          <a:sym typeface="Century Gothic"/>
                        </a:rPr>
                        <a:t>Yes</a:t>
                      </a:r>
                      <a:endParaRPr lang="en-US" sz="1800" b="0" i="0" u="none" strike="noStrike" cap="none" spc="0" baseline="0" dirty="0">
                        <a:solidFill>
                          <a:schemeClr val="tx1"/>
                        </a:solidFill>
                        <a:uFillTx/>
                        <a:latin typeface="Proxima Soft"/>
                        <a:ea typeface="+mn-ea"/>
                        <a:cs typeface="+mn-cs"/>
                        <a:sym typeface="Century Gothic"/>
                      </a:endParaRPr>
                    </a:p>
                  </a:txBody>
                  <a:tcPr/>
                </a:tc>
                <a:extLst>
                  <a:ext uri="{0D108BD9-81ED-4DB2-BD59-A6C34878D82A}">
                    <a16:rowId xmlns:a16="http://schemas.microsoft.com/office/drawing/2014/main" val="53757748"/>
                  </a:ext>
                </a:extLst>
              </a:tr>
            </a:tbl>
          </a:graphicData>
        </a:graphic>
      </p:graphicFrame>
    </p:spTree>
    <p:extLst>
      <p:ext uri="{BB962C8B-B14F-4D97-AF65-F5344CB8AC3E}">
        <p14:creationId xmlns:p14="http://schemas.microsoft.com/office/powerpoint/2010/main" val="1852398416"/>
      </p:ext>
    </p:extLst>
  </p:cSld>
  <p:clrMapOvr>
    <a:masterClrMapping/>
  </p:clrMapOvr>
  <p:transition spd="med"/>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A3799D4943B745AF88F9EAE55998A8" ma:contentTypeVersion="18" ma:contentTypeDescription="Create a new document." ma:contentTypeScope="" ma:versionID="e1d1bbcfc71469556d0b9ac70d0b781f">
  <xsd:schema xmlns:xsd="http://www.w3.org/2001/XMLSchema" xmlns:xs="http://www.w3.org/2001/XMLSchema" xmlns:p="http://schemas.microsoft.com/office/2006/metadata/properties" xmlns:ns2="ad0ed42a-ddb1-49c2-b767-45ed578a45f0" xmlns:ns3="f6f0cf4d-9654-4a12-9e8e-13bd18a612d7" targetNamespace="http://schemas.microsoft.com/office/2006/metadata/properties" ma:root="true" ma:fieldsID="bffae5f6e598ecb7c748d3bbee17f022" ns2:_="" ns3:_="">
    <xsd:import namespace="ad0ed42a-ddb1-49c2-b767-45ed578a45f0"/>
    <xsd:import namespace="f6f0cf4d-9654-4a12-9e8e-13bd18a612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ed42a-ddb1-49c2-b767-45ed578a45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2963ac-bc47-45f0-9df5-d8c4f725b2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f0cf4d-9654-4a12-9e8e-13bd18a612d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28eb4cd-7891-44ae-927a-57dcfd5b31f8}" ma:internalName="TaxCatchAll" ma:showField="CatchAllData" ma:web="f6f0cf4d-9654-4a12-9e8e-13bd18a612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6f0cf4d-9654-4a12-9e8e-13bd18a612d7" xsi:nil="true"/>
    <lcf76f155ced4ddcb4097134ff3c332f xmlns="ad0ed42a-ddb1-49c2-b767-45ed578a45f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D4565-8977-40C0-B043-01866197D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ed42a-ddb1-49c2-b767-45ed578a45f0"/>
    <ds:schemaRef ds:uri="f6f0cf4d-9654-4a12-9e8e-13bd18a612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1CA0F0-9B1C-42E3-B253-D783DC25C45D}">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 ds:uri="fa6fd9dd-9091-4874-aacf-26b340a54b2b"/>
    <ds:schemaRef ds:uri="http://schemas.microsoft.com/office/infopath/2007/PartnerControls"/>
    <ds:schemaRef ds:uri="e5357ec9-2a1c-4326-821b-ba0ce15ec973"/>
    <ds:schemaRef ds:uri="http://schemas.microsoft.com/office/2006/metadata/properties"/>
    <ds:schemaRef ds:uri="35463c06-b69c-4029-95e5-a3aa4fc601cd"/>
    <ds:schemaRef ds:uri="d58d1ef0-11e9-4eef-97a7-96e77fb32f17"/>
    <ds:schemaRef ds:uri="f6f0cf4d-9654-4a12-9e8e-13bd18a612d7"/>
    <ds:schemaRef ds:uri="ad0ed42a-ddb1-49c2-b767-45ed578a45f0"/>
  </ds:schemaRefs>
</ds:datastoreItem>
</file>

<file path=customXml/itemProps3.xml><?xml version="1.0" encoding="utf-8"?>
<ds:datastoreItem xmlns:ds="http://schemas.openxmlformats.org/officeDocument/2006/customXml" ds:itemID="{0652D8D0-BD17-4977-B458-BF5478E8B5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TotalTime>
  <Words>2122</Words>
  <Application>Microsoft Office PowerPoint</Application>
  <PresentationFormat>Widescreen</PresentationFormat>
  <Paragraphs>243</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Remote Patient Monitoring (RPM) Billing and Reimbursement</vt:lpstr>
      <vt:lpstr>Housekeeping</vt:lpstr>
      <vt:lpstr>Northeast Telehealth Resource Center</vt:lpstr>
      <vt:lpstr>HRSA Funded Telehealth Resource Centers </vt:lpstr>
      <vt:lpstr>PowerPoint Presentation</vt:lpstr>
      <vt:lpstr>PowerPoint Presentation</vt:lpstr>
      <vt:lpstr>RPM Reimbursement by Payer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Please fill out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Woodman</dc:creator>
  <cp:lastModifiedBy>Charlotte Gunn</cp:lastModifiedBy>
  <cp:revision>41</cp:revision>
  <dcterms:modified xsi:type="dcterms:W3CDTF">2025-06-12T18:39:07Z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0x01010060A3799D4943B745AF88F9EAE55998A8</vt:lpwstr>
  </property>
  <property fmtid="{D5CDD505-2E9C-101B-9397-08002B2CF9AE}" pid="3" name="MediaServiceImageTags">
    <vt:lpwstr/>
  </property>
</Properties>
</file>