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 id="2147483697" r:id="rId5"/>
    <p:sldMasterId id="2147483658" r:id="rId6"/>
    <p:sldMasterId id="2147483678" r:id="rId7"/>
  </p:sldMasterIdLst>
  <p:notesMasterIdLst>
    <p:notesMasterId r:id="rId39"/>
  </p:notesMasterIdLst>
  <p:sldIdLst>
    <p:sldId id="268" r:id="rId8"/>
    <p:sldId id="269" r:id="rId9"/>
    <p:sldId id="26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71" r:id="rId30"/>
    <p:sldId id="272" r:id="rId31"/>
    <p:sldId id="273" r:id="rId32"/>
    <p:sldId id="274" r:id="rId33"/>
    <p:sldId id="275" r:id="rId34"/>
    <p:sldId id="276" r:id="rId35"/>
    <p:sldId id="277" r:id="rId36"/>
    <p:sldId id="265" r:id="rId37"/>
    <p:sldId id="26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5B5E50-3053-37ED-C0B2-05225527470C}" v="11" dt="2025-04-09T13:49:42.608"/>
    <p1510:client id="{7971277E-AF31-0DDA-A66C-6912243F6214}" v="9" dt="2025-04-10T15:52:57.0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13516A-94EA-4F20-AAD2-1A0109C3B5A0}"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5A6582EC-B5CA-4A1C-87BA-36B4DDD3CF73}">
      <dgm:prSet/>
      <dgm:spPr/>
      <dgm:t>
        <a:bodyPr/>
        <a:lstStyle/>
        <a:p>
          <a:r>
            <a:rPr lang="en-US"/>
            <a:t>Virtual Meetings </a:t>
          </a:r>
        </a:p>
        <a:p>
          <a:r>
            <a:rPr lang="en-US"/>
            <a:t>(12 Sessions)</a:t>
          </a:r>
        </a:p>
      </dgm:t>
    </dgm:pt>
    <dgm:pt modelId="{623A8AE1-B974-48B9-ACFB-C39744AAA79A}" type="parTrans" cxnId="{DAD66D1A-17F0-4415-841D-79CF14ECEAD6}">
      <dgm:prSet/>
      <dgm:spPr/>
      <dgm:t>
        <a:bodyPr/>
        <a:lstStyle/>
        <a:p>
          <a:endParaRPr lang="en-US"/>
        </a:p>
      </dgm:t>
    </dgm:pt>
    <dgm:pt modelId="{2863A467-6F9E-4405-936D-B4DDF8E68121}" type="sibTrans" cxnId="{DAD66D1A-17F0-4415-841D-79CF14ECEAD6}">
      <dgm:prSet/>
      <dgm:spPr/>
      <dgm:t>
        <a:bodyPr/>
        <a:lstStyle/>
        <a:p>
          <a:endParaRPr lang="en-US"/>
        </a:p>
      </dgm:t>
    </dgm:pt>
    <dgm:pt modelId="{AAF35795-A06D-4FE0-A2D4-2BF417D21EBD}">
      <dgm:prSet/>
      <dgm:spPr/>
      <dgm:t>
        <a:bodyPr/>
        <a:lstStyle/>
        <a:p>
          <a:r>
            <a:rPr lang="en-US"/>
            <a:t>Purpose(s)  </a:t>
          </a:r>
        </a:p>
      </dgm:t>
    </dgm:pt>
    <dgm:pt modelId="{CBDAFDB6-A7BB-4115-A30A-EBE10AA4D1BD}" type="parTrans" cxnId="{8A17AB0C-7574-4BBF-AA82-714DB4199FB2}">
      <dgm:prSet/>
      <dgm:spPr/>
      <dgm:t>
        <a:bodyPr/>
        <a:lstStyle/>
        <a:p>
          <a:endParaRPr lang="en-US"/>
        </a:p>
      </dgm:t>
    </dgm:pt>
    <dgm:pt modelId="{3E0E97F3-C312-465E-80C5-9C6CC0FF4D22}" type="sibTrans" cxnId="{8A17AB0C-7574-4BBF-AA82-714DB4199FB2}">
      <dgm:prSet/>
      <dgm:spPr/>
      <dgm:t>
        <a:bodyPr/>
        <a:lstStyle/>
        <a:p>
          <a:endParaRPr lang="en-US"/>
        </a:p>
      </dgm:t>
    </dgm:pt>
    <dgm:pt modelId="{822C7272-36FA-455C-80E7-7FC97EDE843E}">
      <dgm:prSet/>
      <dgm:spPr/>
      <dgm:t>
        <a:bodyPr/>
        <a:lstStyle/>
        <a:p>
          <a:r>
            <a:rPr lang="en-US"/>
            <a:t>Engage and educate mothers while assisting them to navigate the health care system during pregnancy.  </a:t>
          </a:r>
        </a:p>
      </dgm:t>
    </dgm:pt>
    <dgm:pt modelId="{397B6A23-19EF-4B23-9D1E-5D5AC9E2A378}" type="parTrans" cxnId="{7E78D0ED-BDD6-43C6-8EA5-90BB8537292B}">
      <dgm:prSet/>
      <dgm:spPr/>
      <dgm:t>
        <a:bodyPr/>
        <a:lstStyle/>
        <a:p>
          <a:endParaRPr lang="en-US"/>
        </a:p>
      </dgm:t>
    </dgm:pt>
    <dgm:pt modelId="{214CAEEB-F348-4D1A-912F-B080AE0798D2}" type="sibTrans" cxnId="{7E78D0ED-BDD6-43C6-8EA5-90BB8537292B}">
      <dgm:prSet/>
      <dgm:spPr/>
      <dgm:t>
        <a:bodyPr/>
        <a:lstStyle/>
        <a:p>
          <a:endParaRPr lang="en-US"/>
        </a:p>
      </dgm:t>
    </dgm:pt>
    <dgm:pt modelId="{EDAEDC24-BAF1-4468-82F5-17DE50772083}">
      <dgm:prSet/>
      <dgm:spPr/>
      <dgm:t>
        <a:bodyPr/>
        <a:lstStyle/>
        <a:p>
          <a:r>
            <a:rPr lang="en-US"/>
            <a:t>Discover values that motivate behavior resulting in quality of health improvements</a:t>
          </a:r>
        </a:p>
      </dgm:t>
    </dgm:pt>
    <dgm:pt modelId="{85A849B0-8A44-41DD-9345-ED1892756210}" type="parTrans" cxnId="{54527111-1587-4E4A-96FC-503DF570C444}">
      <dgm:prSet/>
      <dgm:spPr/>
      <dgm:t>
        <a:bodyPr/>
        <a:lstStyle/>
        <a:p>
          <a:endParaRPr lang="en-US"/>
        </a:p>
      </dgm:t>
    </dgm:pt>
    <dgm:pt modelId="{FD996302-AC50-449A-AD79-49FE8A1E9849}" type="sibTrans" cxnId="{54527111-1587-4E4A-96FC-503DF570C444}">
      <dgm:prSet/>
      <dgm:spPr/>
      <dgm:t>
        <a:bodyPr/>
        <a:lstStyle/>
        <a:p>
          <a:endParaRPr lang="en-US"/>
        </a:p>
      </dgm:t>
    </dgm:pt>
    <dgm:pt modelId="{46EA2A90-F360-4B40-9454-5DF9E5836983}">
      <dgm:prSet/>
      <dgm:spPr/>
      <dgm:t>
        <a:bodyPr/>
        <a:lstStyle/>
        <a:p>
          <a:r>
            <a:rPr lang="en-US"/>
            <a:t>Develop goals in relationship to the prioritized values</a:t>
          </a:r>
        </a:p>
      </dgm:t>
    </dgm:pt>
    <dgm:pt modelId="{3ED68D36-D259-49E8-8C24-8C96296C7B65}" type="parTrans" cxnId="{89B6BA25-4188-4782-A86B-FDC60F089606}">
      <dgm:prSet/>
      <dgm:spPr/>
      <dgm:t>
        <a:bodyPr/>
        <a:lstStyle/>
        <a:p>
          <a:endParaRPr lang="en-US"/>
        </a:p>
      </dgm:t>
    </dgm:pt>
    <dgm:pt modelId="{7C77E1D3-DB64-4D16-99EF-354A27F5012A}" type="sibTrans" cxnId="{89B6BA25-4188-4782-A86B-FDC60F089606}">
      <dgm:prSet/>
      <dgm:spPr/>
      <dgm:t>
        <a:bodyPr/>
        <a:lstStyle/>
        <a:p>
          <a:endParaRPr lang="en-US"/>
        </a:p>
      </dgm:t>
    </dgm:pt>
    <dgm:pt modelId="{99C2EDCA-5501-4FEC-B75C-31DDE5184374}" type="pres">
      <dgm:prSet presAssocID="{F813516A-94EA-4F20-AAD2-1A0109C3B5A0}" presName="hierChild1" presStyleCnt="0">
        <dgm:presLayoutVars>
          <dgm:chPref val="1"/>
          <dgm:dir/>
          <dgm:animOne val="branch"/>
          <dgm:animLvl val="lvl"/>
          <dgm:resizeHandles/>
        </dgm:presLayoutVars>
      </dgm:prSet>
      <dgm:spPr/>
    </dgm:pt>
    <dgm:pt modelId="{A80640A1-D357-4B61-9D79-E9DC25FB25E9}" type="pres">
      <dgm:prSet presAssocID="{5A6582EC-B5CA-4A1C-87BA-36B4DDD3CF73}" presName="hierRoot1" presStyleCnt="0"/>
      <dgm:spPr/>
    </dgm:pt>
    <dgm:pt modelId="{D931EE40-B2CA-4484-9C0D-A94862656F1A}" type="pres">
      <dgm:prSet presAssocID="{5A6582EC-B5CA-4A1C-87BA-36B4DDD3CF73}" presName="composite" presStyleCnt="0"/>
      <dgm:spPr/>
    </dgm:pt>
    <dgm:pt modelId="{DFE898E5-83BB-4719-B605-92DB25E589F6}" type="pres">
      <dgm:prSet presAssocID="{5A6582EC-B5CA-4A1C-87BA-36B4DDD3CF73}" presName="background" presStyleLbl="node0" presStyleIdx="0" presStyleCnt="2"/>
      <dgm:spPr/>
    </dgm:pt>
    <dgm:pt modelId="{972A6930-0362-4C2E-A67E-00F33473D7BE}" type="pres">
      <dgm:prSet presAssocID="{5A6582EC-B5CA-4A1C-87BA-36B4DDD3CF73}" presName="text" presStyleLbl="fgAcc0" presStyleIdx="0" presStyleCnt="2">
        <dgm:presLayoutVars>
          <dgm:chPref val="3"/>
        </dgm:presLayoutVars>
      </dgm:prSet>
      <dgm:spPr/>
    </dgm:pt>
    <dgm:pt modelId="{3ADF5348-1CBC-447E-9140-93F512173DE9}" type="pres">
      <dgm:prSet presAssocID="{5A6582EC-B5CA-4A1C-87BA-36B4DDD3CF73}" presName="hierChild2" presStyleCnt="0"/>
      <dgm:spPr/>
    </dgm:pt>
    <dgm:pt modelId="{F70BBB0C-C936-41BC-BB4C-F827B3E35983}" type="pres">
      <dgm:prSet presAssocID="{AAF35795-A06D-4FE0-A2D4-2BF417D21EBD}" presName="hierRoot1" presStyleCnt="0"/>
      <dgm:spPr/>
    </dgm:pt>
    <dgm:pt modelId="{E16D4B69-4354-42EC-8738-BBB2D24463A5}" type="pres">
      <dgm:prSet presAssocID="{AAF35795-A06D-4FE0-A2D4-2BF417D21EBD}" presName="composite" presStyleCnt="0"/>
      <dgm:spPr/>
    </dgm:pt>
    <dgm:pt modelId="{5BCF9E74-8D9B-4ED6-A4B8-33E597DCA813}" type="pres">
      <dgm:prSet presAssocID="{AAF35795-A06D-4FE0-A2D4-2BF417D21EBD}" presName="background" presStyleLbl="node0" presStyleIdx="1" presStyleCnt="2"/>
      <dgm:spPr/>
    </dgm:pt>
    <dgm:pt modelId="{BE360CE9-C60F-4966-9FE5-D4883D721C55}" type="pres">
      <dgm:prSet presAssocID="{AAF35795-A06D-4FE0-A2D4-2BF417D21EBD}" presName="text" presStyleLbl="fgAcc0" presStyleIdx="1" presStyleCnt="2">
        <dgm:presLayoutVars>
          <dgm:chPref val="3"/>
        </dgm:presLayoutVars>
      </dgm:prSet>
      <dgm:spPr/>
    </dgm:pt>
    <dgm:pt modelId="{25103071-4272-4CE5-B48D-DF4F2814151D}" type="pres">
      <dgm:prSet presAssocID="{AAF35795-A06D-4FE0-A2D4-2BF417D21EBD}" presName="hierChild2" presStyleCnt="0"/>
      <dgm:spPr/>
    </dgm:pt>
    <dgm:pt modelId="{8388A6D6-E094-4B01-BACA-B9DF111A7348}" type="pres">
      <dgm:prSet presAssocID="{397B6A23-19EF-4B23-9D1E-5D5AC9E2A378}" presName="Name10" presStyleLbl="parChTrans1D2" presStyleIdx="0" presStyleCnt="3"/>
      <dgm:spPr/>
    </dgm:pt>
    <dgm:pt modelId="{D7CFB0CB-A821-4E90-96EE-9D642B5CCB4F}" type="pres">
      <dgm:prSet presAssocID="{822C7272-36FA-455C-80E7-7FC97EDE843E}" presName="hierRoot2" presStyleCnt="0"/>
      <dgm:spPr/>
    </dgm:pt>
    <dgm:pt modelId="{4410CADD-1D03-4C96-A6D7-FD2267244DF5}" type="pres">
      <dgm:prSet presAssocID="{822C7272-36FA-455C-80E7-7FC97EDE843E}" presName="composite2" presStyleCnt="0"/>
      <dgm:spPr/>
    </dgm:pt>
    <dgm:pt modelId="{526EC72F-492C-4FDE-AB2A-9892A44C2DC5}" type="pres">
      <dgm:prSet presAssocID="{822C7272-36FA-455C-80E7-7FC97EDE843E}" presName="background2" presStyleLbl="node2" presStyleIdx="0" presStyleCnt="3"/>
      <dgm:spPr/>
    </dgm:pt>
    <dgm:pt modelId="{A492589D-84F8-4A43-B7A4-67D8DCCC38BA}" type="pres">
      <dgm:prSet presAssocID="{822C7272-36FA-455C-80E7-7FC97EDE843E}" presName="text2" presStyleLbl="fgAcc2" presStyleIdx="0" presStyleCnt="3">
        <dgm:presLayoutVars>
          <dgm:chPref val="3"/>
        </dgm:presLayoutVars>
      </dgm:prSet>
      <dgm:spPr/>
    </dgm:pt>
    <dgm:pt modelId="{0D043760-AD8B-441C-A30A-B08E3FD97C46}" type="pres">
      <dgm:prSet presAssocID="{822C7272-36FA-455C-80E7-7FC97EDE843E}" presName="hierChild3" presStyleCnt="0"/>
      <dgm:spPr/>
    </dgm:pt>
    <dgm:pt modelId="{C4B412E7-2F9F-4993-B6CD-6C2BB3CE24A8}" type="pres">
      <dgm:prSet presAssocID="{85A849B0-8A44-41DD-9345-ED1892756210}" presName="Name10" presStyleLbl="parChTrans1D2" presStyleIdx="1" presStyleCnt="3"/>
      <dgm:spPr/>
    </dgm:pt>
    <dgm:pt modelId="{B526FCE1-5181-497C-92EE-031349FA6EF6}" type="pres">
      <dgm:prSet presAssocID="{EDAEDC24-BAF1-4468-82F5-17DE50772083}" presName="hierRoot2" presStyleCnt="0"/>
      <dgm:spPr/>
    </dgm:pt>
    <dgm:pt modelId="{70DD428B-F52D-4B77-AB60-3FA4784BAE21}" type="pres">
      <dgm:prSet presAssocID="{EDAEDC24-BAF1-4468-82F5-17DE50772083}" presName="composite2" presStyleCnt="0"/>
      <dgm:spPr/>
    </dgm:pt>
    <dgm:pt modelId="{7558FBAE-80D4-4EE6-8A3F-FA326E0AC489}" type="pres">
      <dgm:prSet presAssocID="{EDAEDC24-BAF1-4468-82F5-17DE50772083}" presName="background2" presStyleLbl="node2" presStyleIdx="1" presStyleCnt="3"/>
      <dgm:spPr/>
    </dgm:pt>
    <dgm:pt modelId="{6EF8F7F8-98FA-4C1A-8B3E-FFEA672ACBCA}" type="pres">
      <dgm:prSet presAssocID="{EDAEDC24-BAF1-4468-82F5-17DE50772083}" presName="text2" presStyleLbl="fgAcc2" presStyleIdx="1" presStyleCnt="3">
        <dgm:presLayoutVars>
          <dgm:chPref val="3"/>
        </dgm:presLayoutVars>
      </dgm:prSet>
      <dgm:spPr/>
    </dgm:pt>
    <dgm:pt modelId="{A8243E31-6E3B-4C0B-BC19-26D06C2DAB42}" type="pres">
      <dgm:prSet presAssocID="{EDAEDC24-BAF1-4468-82F5-17DE50772083}" presName="hierChild3" presStyleCnt="0"/>
      <dgm:spPr/>
    </dgm:pt>
    <dgm:pt modelId="{FD0EA8D6-7E3E-4FBB-8FAF-34B3F2B3BBAE}" type="pres">
      <dgm:prSet presAssocID="{3ED68D36-D259-49E8-8C24-8C96296C7B65}" presName="Name10" presStyleLbl="parChTrans1D2" presStyleIdx="2" presStyleCnt="3"/>
      <dgm:spPr/>
    </dgm:pt>
    <dgm:pt modelId="{B4DBD17D-4FF4-4321-A836-44B8113C2893}" type="pres">
      <dgm:prSet presAssocID="{46EA2A90-F360-4B40-9454-5DF9E5836983}" presName="hierRoot2" presStyleCnt="0"/>
      <dgm:spPr/>
    </dgm:pt>
    <dgm:pt modelId="{2089B4A4-5119-47A6-A182-D8CB9E143D7D}" type="pres">
      <dgm:prSet presAssocID="{46EA2A90-F360-4B40-9454-5DF9E5836983}" presName="composite2" presStyleCnt="0"/>
      <dgm:spPr/>
    </dgm:pt>
    <dgm:pt modelId="{CA5B14DD-6529-434D-BAF9-7670FFB12BBB}" type="pres">
      <dgm:prSet presAssocID="{46EA2A90-F360-4B40-9454-5DF9E5836983}" presName="background2" presStyleLbl="node2" presStyleIdx="2" presStyleCnt="3"/>
      <dgm:spPr/>
    </dgm:pt>
    <dgm:pt modelId="{071ED392-5FE8-4CD8-B2EB-65C33EFB0AFF}" type="pres">
      <dgm:prSet presAssocID="{46EA2A90-F360-4B40-9454-5DF9E5836983}" presName="text2" presStyleLbl="fgAcc2" presStyleIdx="2" presStyleCnt="3">
        <dgm:presLayoutVars>
          <dgm:chPref val="3"/>
        </dgm:presLayoutVars>
      </dgm:prSet>
      <dgm:spPr/>
    </dgm:pt>
    <dgm:pt modelId="{58A394F7-FE8C-4704-BEC0-E7C1B436FEA2}" type="pres">
      <dgm:prSet presAssocID="{46EA2A90-F360-4B40-9454-5DF9E5836983}" presName="hierChild3" presStyleCnt="0"/>
      <dgm:spPr/>
    </dgm:pt>
  </dgm:ptLst>
  <dgm:cxnLst>
    <dgm:cxn modelId="{8A17AB0C-7574-4BBF-AA82-714DB4199FB2}" srcId="{F813516A-94EA-4F20-AAD2-1A0109C3B5A0}" destId="{AAF35795-A06D-4FE0-A2D4-2BF417D21EBD}" srcOrd="1" destOrd="0" parTransId="{CBDAFDB6-A7BB-4115-A30A-EBE10AA4D1BD}" sibTransId="{3E0E97F3-C312-465E-80C5-9C6CC0FF4D22}"/>
    <dgm:cxn modelId="{54527111-1587-4E4A-96FC-503DF570C444}" srcId="{AAF35795-A06D-4FE0-A2D4-2BF417D21EBD}" destId="{EDAEDC24-BAF1-4468-82F5-17DE50772083}" srcOrd="1" destOrd="0" parTransId="{85A849B0-8A44-41DD-9345-ED1892756210}" sibTransId="{FD996302-AC50-449A-AD79-49FE8A1E9849}"/>
    <dgm:cxn modelId="{DFDDA117-531B-4337-A2ED-76A0C91C61A0}" type="presOf" srcId="{822C7272-36FA-455C-80E7-7FC97EDE843E}" destId="{A492589D-84F8-4A43-B7A4-67D8DCCC38BA}" srcOrd="0" destOrd="0" presId="urn:microsoft.com/office/officeart/2005/8/layout/hierarchy1"/>
    <dgm:cxn modelId="{DAD66D1A-17F0-4415-841D-79CF14ECEAD6}" srcId="{F813516A-94EA-4F20-AAD2-1A0109C3B5A0}" destId="{5A6582EC-B5CA-4A1C-87BA-36B4DDD3CF73}" srcOrd="0" destOrd="0" parTransId="{623A8AE1-B974-48B9-ACFB-C39744AAA79A}" sibTransId="{2863A467-6F9E-4405-936D-B4DDF8E68121}"/>
    <dgm:cxn modelId="{89B6BA25-4188-4782-A86B-FDC60F089606}" srcId="{AAF35795-A06D-4FE0-A2D4-2BF417D21EBD}" destId="{46EA2A90-F360-4B40-9454-5DF9E5836983}" srcOrd="2" destOrd="0" parTransId="{3ED68D36-D259-49E8-8C24-8C96296C7B65}" sibTransId="{7C77E1D3-DB64-4D16-99EF-354A27F5012A}"/>
    <dgm:cxn modelId="{C990BB49-A9B9-4442-85E1-0BFAC631A58C}" type="presOf" srcId="{3ED68D36-D259-49E8-8C24-8C96296C7B65}" destId="{FD0EA8D6-7E3E-4FBB-8FAF-34B3F2B3BBAE}" srcOrd="0" destOrd="0" presId="urn:microsoft.com/office/officeart/2005/8/layout/hierarchy1"/>
    <dgm:cxn modelId="{6C09266A-7703-49DE-A39A-0196172B1808}" type="presOf" srcId="{F813516A-94EA-4F20-AAD2-1A0109C3B5A0}" destId="{99C2EDCA-5501-4FEC-B75C-31DDE5184374}" srcOrd="0" destOrd="0" presId="urn:microsoft.com/office/officeart/2005/8/layout/hierarchy1"/>
    <dgm:cxn modelId="{5661AF6F-CAF9-42DD-ADF8-148D49FA5089}" type="presOf" srcId="{85A849B0-8A44-41DD-9345-ED1892756210}" destId="{C4B412E7-2F9F-4993-B6CD-6C2BB3CE24A8}" srcOrd="0" destOrd="0" presId="urn:microsoft.com/office/officeart/2005/8/layout/hierarchy1"/>
    <dgm:cxn modelId="{4CE5487C-403C-40AF-B9DD-824584186C01}" type="presOf" srcId="{397B6A23-19EF-4B23-9D1E-5D5AC9E2A378}" destId="{8388A6D6-E094-4B01-BACA-B9DF111A7348}" srcOrd="0" destOrd="0" presId="urn:microsoft.com/office/officeart/2005/8/layout/hierarchy1"/>
    <dgm:cxn modelId="{583F688A-333F-4ABB-9833-01D7F366358F}" type="presOf" srcId="{46EA2A90-F360-4B40-9454-5DF9E5836983}" destId="{071ED392-5FE8-4CD8-B2EB-65C33EFB0AFF}" srcOrd="0" destOrd="0" presId="urn:microsoft.com/office/officeart/2005/8/layout/hierarchy1"/>
    <dgm:cxn modelId="{971CD99E-1B6B-497E-A410-E72FC4631043}" type="presOf" srcId="{EDAEDC24-BAF1-4468-82F5-17DE50772083}" destId="{6EF8F7F8-98FA-4C1A-8B3E-FFEA672ACBCA}" srcOrd="0" destOrd="0" presId="urn:microsoft.com/office/officeart/2005/8/layout/hierarchy1"/>
    <dgm:cxn modelId="{B5497ABA-3AD7-4215-A847-FEA123D09EE2}" type="presOf" srcId="{5A6582EC-B5CA-4A1C-87BA-36B4DDD3CF73}" destId="{972A6930-0362-4C2E-A67E-00F33473D7BE}" srcOrd="0" destOrd="0" presId="urn:microsoft.com/office/officeart/2005/8/layout/hierarchy1"/>
    <dgm:cxn modelId="{8142EFEC-E834-4836-ADE8-74E6F5ADE8EC}" type="presOf" srcId="{AAF35795-A06D-4FE0-A2D4-2BF417D21EBD}" destId="{BE360CE9-C60F-4966-9FE5-D4883D721C55}" srcOrd="0" destOrd="0" presId="urn:microsoft.com/office/officeart/2005/8/layout/hierarchy1"/>
    <dgm:cxn modelId="{7E78D0ED-BDD6-43C6-8EA5-90BB8537292B}" srcId="{AAF35795-A06D-4FE0-A2D4-2BF417D21EBD}" destId="{822C7272-36FA-455C-80E7-7FC97EDE843E}" srcOrd="0" destOrd="0" parTransId="{397B6A23-19EF-4B23-9D1E-5D5AC9E2A378}" sibTransId="{214CAEEB-F348-4D1A-912F-B080AE0798D2}"/>
    <dgm:cxn modelId="{9B9E5E9D-1F65-4B99-A112-54C185968B6A}" type="presParOf" srcId="{99C2EDCA-5501-4FEC-B75C-31DDE5184374}" destId="{A80640A1-D357-4B61-9D79-E9DC25FB25E9}" srcOrd="0" destOrd="0" presId="urn:microsoft.com/office/officeart/2005/8/layout/hierarchy1"/>
    <dgm:cxn modelId="{12B5DCFF-F2E1-42ED-B81E-A5E22191E719}" type="presParOf" srcId="{A80640A1-D357-4B61-9D79-E9DC25FB25E9}" destId="{D931EE40-B2CA-4484-9C0D-A94862656F1A}" srcOrd="0" destOrd="0" presId="urn:microsoft.com/office/officeart/2005/8/layout/hierarchy1"/>
    <dgm:cxn modelId="{7D09EFD2-8AAA-46AE-B5C5-0B3DAF8E1F17}" type="presParOf" srcId="{D931EE40-B2CA-4484-9C0D-A94862656F1A}" destId="{DFE898E5-83BB-4719-B605-92DB25E589F6}" srcOrd="0" destOrd="0" presId="urn:microsoft.com/office/officeart/2005/8/layout/hierarchy1"/>
    <dgm:cxn modelId="{CDC61D5D-F1B3-4E20-8814-86973448868C}" type="presParOf" srcId="{D931EE40-B2CA-4484-9C0D-A94862656F1A}" destId="{972A6930-0362-4C2E-A67E-00F33473D7BE}" srcOrd="1" destOrd="0" presId="urn:microsoft.com/office/officeart/2005/8/layout/hierarchy1"/>
    <dgm:cxn modelId="{E80A119A-4F41-4E8D-A117-DF850CEEDE21}" type="presParOf" srcId="{A80640A1-D357-4B61-9D79-E9DC25FB25E9}" destId="{3ADF5348-1CBC-447E-9140-93F512173DE9}" srcOrd="1" destOrd="0" presId="urn:microsoft.com/office/officeart/2005/8/layout/hierarchy1"/>
    <dgm:cxn modelId="{33C70248-7870-43DF-B535-9C9E47E4E6E8}" type="presParOf" srcId="{99C2EDCA-5501-4FEC-B75C-31DDE5184374}" destId="{F70BBB0C-C936-41BC-BB4C-F827B3E35983}" srcOrd="1" destOrd="0" presId="urn:microsoft.com/office/officeart/2005/8/layout/hierarchy1"/>
    <dgm:cxn modelId="{F17FE190-4795-4B63-897B-F60573A8834E}" type="presParOf" srcId="{F70BBB0C-C936-41BC-BB4C-F827B3E35983}" destId="{E16D4B69-4354-42EC-8738-BBB2D24463A5}" srcOrd="0" destOrd="0" presId="urn:microsoft.com/office/officeart/2005/8/layout/hierarchy1"/>
    <dgm:cxn modelId="{8E156AF4-9311-412F-B283-8DF38D0991F8}" type="presParOf" srcId="{E16D4B69-4354-42EC-8738-BBB2D24463A5}" destId="{5BCF9E74-8D9B-4ED6-A4B8-33E597DCA813}" srcOrd="0" destOrd="0" presId="urn:microsoft.com/office/officeart/2005/8/layout/hierarchy1"/>
    <dgm:cxn modelId="{2F45457E-E4B7-485D-9C3E-7EA8F2F75D71}" type="presParOf" srcId="{E16D4B69-4354-42EC-8738-BBB2D24463A5}" destId="{BE360CE9-C60F-4966-9FE5-D4883D721C55}" srcOrd="1" destOrd="0" presId="urn:microsoft.com/office/officeart/2005/8/layout/hierarchy1"/>
    <dgm:cxn modelId="{03FC5606-A133-4E92-8858-2842FB9A5B51}" type="presParOf" srcId="{F70BBB0C-C936-41BC-BB4C-F827B3E35983}" destId="{25103071-4272-4CE5-B48D-DF4F2814151D}" srcOrd="1" destOrd="0" presId="urn:microsoft.com/office/officeart/2005/8/layout/hierarchy1"/>
    <dgm:cxn modelId="{EF77DA19-7E55-4E1A-89C4-F10EB02487B8}" type="presParOf" srcId="{25103071-4272-4CE5-B48D-DF4F2814151D}" destId="{8388A6D6-E094-4B01-BACA-B9DF111A7348}" srcOrd="0" destOrd="0" presId="urn:microsoft.com/office/officeart/2005/8/layout/hierarchy1"/>
    <dgm:cxn modelId="{E40A8696-6419-4460-9169-526680B5DE02}" type="presParOf" srcId="{25103071-4272-4CE5-B48D-DF4F2814151D}" destId="{D7CFB0CB-A821-4E90-96EE-9D642B5CCB4F}" srcOrd="1" destOrd="0" presId="urn:microsoft.com/office/officeart/2005/8/layout/hierarchy1"/>
    <dgm:cxn modelId="{AB5E1F50-3675-4E74-8B4F-57992D8C230A}" type="presParOf" srcId="{D7CFB0CB-A821-4E90-96EE-9D642B5CCB4F}" destId="{4410CADD-1D03-4C96-A6D7-FD2267244DF5}" srcOrd="0" destOrd="0" presId="urn:microsoft.com/office/officeart/2005/8/layout/hierarchy1"/>
    <dgm:cxn modelId="{C81F6180-66A4-47AD-86E1-057A725CB491}" type="presParOf" srcId="{4410CADD-1D03-4C96-A6D7-FD2267244DF5}" destId="{526EC72F-492C-4FDE-AB2A-9892A44C2DC5}" srcOrd="0" destOrd="0" presId="urn:microsoft.com/office/officeart/2005/8/layout/hierarchy1"/>
    <dgm:cxn modelId="{FD6D3F1C-DA2A-4E5E-BCCF-7EE64E0A139A}" type="presParOf" srcId="{4410CADD-1D03-4C96-A6D7-FD2267244DF5}" destId="{A492589D-84F8-4A43-B7A4-67D8DCCC38BA}" srcOrd="1" destOrd="0" presId="urn:microsoft.com/office/officeart/2005/8/layout/hierarchy1"/>
    <dgm:cxn modelId="{7EB965F5-C159-4E18-8D13-9EFB460DED69}" type="presParOf" srcId="{D7CFB0CB-A821-4E90-96EE-9D642B5CCB4F}" destId="{0D043760-AD8B-441C-A30A-B08E3FD97C46}" srcOrd="1" destOrd="0" presId="urn:microsoft.com/office/officeart/2005/8/layout/hierarchy1"/>
    <dgm:cxn modelId="{A86DFB88-554A-4E82-B7DE-EBA3DE05A039}" type="presParOf" srcId="{25103071-4272-4CE5-B48D-DF4F2814151D}" destId="{C4B412E7-2F9F-4993-B6CD-6C2BB3CE24A8}" srcOrd="2" destOrd="0" presId="urn:microsoft.com/office/officeart/2005/8/layout/hierarchy1"/>
    <dgm:cxn modelId="{85FAE3DF-E419-477A-91C4-C0BA6D1F489B}" type="presParOf" srcId="{25103071-4272-4CE5-B48D-DF4F2814151D}" destId="{B526FCE1-5181-497C-92EE-031349FA6EF6}" srcOrd="3" destOrd="0" presId="urn:microsoft.com/office/officeart/2005/8/layout/hierarchy1"/>
    <dgm:cxn modelId="{F9AD75FA-CF92-4DAC-BF86-58D393972798}" type="presParOf" srcId="{B526FCE1-5181-497C-92EE-031349FA6EF6}" destId="{70DD428B-F52D-4B77-AB60-3FA4784BAE21}" srcOrd="0" destOrd="0" presId="urn:microsoft.com/office/officeart/2005/8/layout/hierarchy1"/>
    <dgm:cxn modelId="{133E17FA-6F6B-482B-9987-11A9F5756977}" type="presParOf" srcId="{70DD428B-F52D-4B77-AB60-3FA4784BAE21}" destId="{7558FBAE-80D4-4EE6-8A3F-FA326E0AC489}" srcOrd="0" destOrd="0" presId="urn:microsoft.com/office/officeart/2005/8/layout/hierarchy1"/>
    <dgm:cxn modelId="{CC833BE7-E0DE-4D30-B4F2-31C2157D5719}" type="presParOf" srcId="{70DD428B-F52D-4B77-AB60-3FA4784BAE21}" destId="{6EF8F7F8-98FA-4C1A-8B3E-FFEA672ACBCA}" srcOrd="1" destOrd="0" presId="urn:microsoft.com/office/officeart/2005/8/layout/hierarchy1"/>
    <dgm:cxn modelId="{60F1B102-BCC3-437F-A677-EC54D257262A}" type="presParOf" srcId="{B526FCE1-5181-497C-92EE-031349FA6EF6}" destId="{A8243E31-6E3B-4C0B-BC19-26D06C2DAB42}" srcOrd="1" destOrd="0" presId="urn:microsoft.com/office/officeart/2005/8/layout/hierarchy1"/>
    <dgm:cxn modelId="{DA61E9A4-15DF-4E1B-A490-33EF361FD0C7}" type="presParOf" srcId="{25103071-4272-4CE5-B48D-DF4F2814151D}" destId="{FD0EA8D6-7E3E-4FBB-8FAF-34B3F2B3BBAE}" srcOrd="4" destOrd="0" presId="urn:microsoft.com/office/officeart/2005/8/layout/hierarchy1"/>
    <dgm:cxn modelId="{065B875D-FE15-4C9E-A128-E17F17A1C8E1}" type="presParOf" srcId="{25103071-4272-4CE5-B48D-DF4F2814151D}" destId="{B4DBD17D-4FF4-4321-A836-44B8113C2893}" srcOrd="5" destOrd="0" presId="urn:microsoft.com/office/officeart/2005/8/layout/hierarchy1"/>
    <dgm:cxn modelId="{9FCC31AF-34CE-4C91-8C96-B192534300B1}" type="presParOf" srcId="{B4DBD17D-4FF4-4321-A836-44B8113C2893}" destId="{2089B4A4-5119-47A6-A182-D8CB9E143D7D}" srcOrd="0" destOrd="0" presId="urn:microsoft.com/office/officeart/2005/8/layout/hierarchy1"/>
    <dgm:cxn modelId="{0C043867-1DCE-4378-85A0-155638F0684E}" type="presParOf" srcId="{2089B4A4-5119-47A6-A182-D8CB9E143D7D}" destId="{CA5B14DD-6529-434D-BAF9-7670FFB12BBB}" srcOrd="0" destOrd="0" presId="urn:microsoft.com/office/officeart/2005/8/layout/hierarchy1"/>
    <dgm:cxn modelId="{6072EF69-18F4-4E1D-8E51-DF08A57A94F9}" type="presParOf" srcId="{2089B4A4-5119-47A6-A182-D8CB9E143D7D}" destId="{071ED392-5FE8-4CD8-B2EB-65C33EFB0AFF}" srcOrd="1" destOrd="0" presId="urn:microsoft.com/office/officeart/2005/8/layout/hierarchy1"/>
    <dgm:cxn modelId="{E1C4F160-FF85-48B9-A341-972C2FB0CD0B}" type="presParOf" srcId="{B4DBD17D-4FF4-4321-A836-44B8113C2893}" destId="{58A394F7-FE8C-4704-BEC0-E7C1B436FEA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EA8D6-7E3E-4FBB-8FAF-34B3F2B3BBAE}">
      <dsp:nvSpPr>
        <dsp:cNvPr id="0" name=""/>
        <dsp:cNvSpPr/>
      </dsp:nvSpPr>
      <dsp:spPr>
        <a:xfrm>
          <a:off x="5392449" y="1402010"/>
          <a:ext cx="2695551" cy="641418"/>
        </a:xfrm>
        <a:custGeom>
          <a:avLst/>
          <a:gdLst/>
          <a:ahLst/>
          <a:cxnLst/>
          <a:rect l="0" t="0" r="0" b="0"/>
          <a:pathLst>
            <a:path>
              <a:moveTo>
                <a:pt x="0" y="0"/>
              </a:moveTo>
              <a:lnTo>
                <a:pt x="0" y="437108"/>
              </a:lnTo>
              <a:lnTo>
                <a:pt x="2695551" y="437108"/>
              </a:lnTo>
              <a:lnTo>
                <a:pt x="2695551" y="641418"/>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B412E7-2F9F-4993-B6CD-6C2BB3CE24A8}">
      <dsp:nvSpPr>
        <dsp:cNvPr id="0" name=""/>
        <dsp:cNvSpPr/>
      </dsp:nvSpPr>
      <dsp:spPr>
        <a:xfrm>
          <a:off x="5346729" y="1402010"/>
          <a:ext cx="91440" cy="641418"/>
        </a:xfrm>
        <a:custGeom>
          <a:avLst/>
          <a:gdLst/>
          <a:ahLst/>
          <a:cxnLst/>
          <a:rect l="0" t="0" r="0" b="0"/>
          <a:pathLst>
            <a:path>
              <a:moveTo>
                <a:pt x="45720" y="0"/>
              </a:moveTo>
              <a:lnTo>
                <a:pt x="45720" y="641418"/>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88A6D6-E094-4B01-BACA-B9DF111A7348}">
      <dsp:nvSpPr>
        <dsp:cNvPr id="0" name=""/>
        <dsp:cNvSpPr/>
      </dsp:nvSpPr>
      <dsp:spPr>
        <a:xfrm>
          <a:off x="2696898" y="1402010"/>
          <a:ext cx="2695551" cy="641418"/>
        </a:xfrm>
        <a:custGeom>
          <a:avLst/>
          <a:gdLst/>
          <a:ahLst/>
          <a:cxnLst/>
          <a:rect l="0" t="0" r="0" b="0"/>
          <a:pathLst>
            <a:path>
              <a:moveTo>
                <a:pt x="2695551" y="0"/>
              </a:moveTo>
              <a:lnTo>
                <a:pt x="2695551" y="437108"/>
              </a:lnTo>
              <a:lnTo>
                <a:pt x="0" y="437108"/>
              </a:lnTo>
              <a:lnTo>
                <a:pt x="0" y="641418"/>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E898E5-83BB-4719-B605-92DB25E589F6}">
      <dsp:nvSpPr>
        <dsp:cNvPr id="0" name=""/>
        <dsp:cNvSpPr/>
      </dsp:nvSpPr>
      <dsp:spPr>
        <a:xfrm>
          <a:off x="1594172" y="1549"/>
          <a:ext cx="2205451" cy="140046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2A6930-0362-4C2E-A67E-00F33473D7BE}">
      <dsp:nvSpPr>
        <dsp:cNvPr id="0" name=""/>
        <dsp:cNvSpPr/>
      </dsp:nvSpPr>
      <dsp:spPr>
        <a:xfrm>
          <a:off x="1839222" y="234346"/>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Virtual Meetings </a:t>
          </a:r>
        </a:p>
        <a:p>
          <a:pPr marL="0" lvl="0" indent="0" algn="ctr" defTabSz="711200">
            <a:lnSpc>
              <a:spcPct val="90000"/>
            </a:lnSpc>
            <a:spcBef>
              <a:spcPct val="0"/>
            </a:spcBef>
            <a:spcAft>
              <a:spcPct val="35000"/>
            </a:spcAft>
            <a:buNone/>
          </a:pPr>
          <a:r>
            <a:rPr lang="en-US" sz="1600" kern="1200"/>
            <a:t>(12 Sessions)</a:t>
          </a:r>
        </a:p>
      </dsp:txBody>
      <dsp:txXfrm>
        <a:off x="1880240" y="275364"/>
        <a:ext cx="2123415" cy="1318425"/>
      </dsp:txXfrm>
    </dsp:sp>
    <dsp:sp modelId="{5BCF9E74-8D9B-4ED6-A4B8-33E597DCA813}">
      <dsp:nvSpPr>
        <dsp:cNvPr id="0" name=""/>
        <dsp:cNvSpPr/>
      </dsp:nvSpPr>
      <dsp:spPr>
        <a:xfrm>
          <a:off x="4289724" y="1549"/>
          <a:ext cx="2205451" cy="140046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360CE9-C60F-4966-9FE5-D4883D721C55}">
      <dsp:nvSpPr>
        <dsp:cNvPr id="0" name=""/>
        <dsp:cNvSpPr/>
      </dsp:nvSpPr>
      <dsp:spPr>
        <a:xfrm>
          <a:off x="4534774" y="234346"/>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Purpose(s)  </a:t>
          </a:r>
        </a:p>
      </dsp:txBody>
      <dsp:txXfrm>
        <a:off x="4575792" y="275364"/>
        <a:ext cx="2123415" cy="1318425"/>
      </dsp:txXfrm>
    </dsp:sp>
    <dsp:sp modelId="{526EC72F-492C-4FDE-AB2A-9892A44C2DC5}">
      <dsp:nvSpPr>
        <dsp:cNvPr id="0" name=""/>
        <dsp:cNvSpPr/>
      </dsp:nvSpPr>
      <dsp:spPr>
        <a:xfrm>
          <a:off x="1594172" y="2043429"/>
          <a:ext cx="2205451" cy="1400461"/>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92589D-84F8-4A43-B7A4-67D8DCCC38BA}">
      <dsp:nvSpPr>
        <dsp:cNvPr id="0" name=""/>
        <dsp:cNvSpPr/>
      </dsp:nvSpPr>
      <dsp:spPr>
        <a:xfrm>
          <a:off x="1839222" y="2276227"/>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Engage and educate mothers while assisting them to navigate the health care system during pregnancy.  </a:t>
          </a:r>
        </a:p>
      </dsp:txBody>
      <dsp:txXfrm>
        <a:off x="1880240" y="2317245"/>
        <a:ext cx="2123415" cy="1318425"/>
      </dsp:txXfrm>
    </dsp:sp>
    <dsp:sp modelId="{7558FBAE-80D4-4EE6-8A3F-FA326E0AC489}">
      <dsp:nvSpPr>
        <dsp:cNvPr id="0" name=""/>
        <dsp:cNvSpPr/>
      </dsp:nvSpPr>
      <dsp:spPr>
        <a:xfrm>
          <a:off x="4289724" y="2043429"/>
          <a:ext cx="2205451" cy="1400461"/>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F8F7F8-98FA-4C1A-8B3E-FFEA672ACBCA}">
      <dsp:nvSpPr>
        <dsp:cNvPr id="0" name=""/>
        <dsp:cNvSpPr/>
      </dsp:nvSpPr>
      <dsp:spPr>
        <a:xfrm>
          <a:off x="4534774" y="2276227"/>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Discover values that motivate behavior resulting in quality of health improvements</a:t>
          </a:r>
        </a:p>
      </dsp:txBody>
      <dsp:txXfrm>
        <a:off x="4575792" y="2317245"/>
        <a:ext cx="2123415" cy="1318425"/>
      </dsp:txXfrm>
    </dsp:sp>
    <dsp:sp modelId="{CA5B14DD-6529-434D-BAF9-7670FFB12BBB}">
      <dsp:nvSpPr>
        <dsp:cNvPr id="0" name=""/>
        <dsp:cNvSpPr/>
      </dsp:nvSpPr>
      <dsp:spPr>
        <a:xfrm>
          <a:off x="6985275" y="2043429"/>
          <a:ext cx="2205451" cy="1400461"/>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1ED392-5FE8-4CD8-B2EB-65C33EFB0AFF}">
      <dsp:nvSpPr>
        <dsp:cNvPr id="0" name=""/>
        <dsp:cNvSpPr/>
      </dsp:nvSpPr>
      <dsp:spPr>
        <a:xfrm>
          <a:off x="7230326" y="2276227"/>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Develop goals in relationship to the prioritized values</a:t>
          </a:r>
        </a:p>
      </dsp:txBody>
      <dsp:txXfrm>
        <a:off x="7271344" y="2317245"/>
        <a:ext cx="2123415" cy="13184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6194F-289F-403C-AFF3-5E4BA7DCF186}" type="datetimeFigureOut">
              <a:rPr lang="en-US" smtClean="0"/>
              <a:t>6/26/2025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37BFE-28C5-4F5B-A7EA-117261D3FE67}" type="slidenum">
              <a:rPr lang="en-US" smtClean="0"/>
              <a:t>‹#›</a:t>
            </a:fld>
            <a:endParaRPr lang="en-US"/>
          </a:p>
        </p:txBody>
      </p:sp>
    </p:spTree>
    <p:extLst>
      <p:ext uri="{BB962C8B-B14F-4D97-AF65-F5344CB8AC3E}">
        <p14:creationId xmlns:p14="http://schemas.microsoft.com/office/powerpoint/2010/main" val="2499873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r>
              <a:rPr lang="en-US"/>
              <a:t>Title Slide Option 2</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35499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23</a:t>
            </a:fld>
            <a:endParaRPr lang="en-US"/>
          </a:p>
        </p:txBody>
      </p:sp>
    </p:spTree>
    <p:extLst>
      <p:ext uri="{BB962C8B-B14F-4D97-AF65-F5344CB8AC3E}">
        <p14:creationId xmlns:p14="http://schemas.microsoft.com/office/powerpoint/2010/main" val="1092453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24</a:t>
            </a:fld>
            <a:endParaRPr lang="en-US"/>
          </a:p>
        </p:txBody>
      </p:sp>
    </p:spTree>
    <p:extLst>
      <p:ext uri="{BB962C8B-B14F-4D97-AF65-F5344CB8AC3E}">
        <p14:creationId xmlns:p14="http://schemas.microsoft.com/office/powerpoint/2010/main" val="311341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25</a:t>
            </a:fld>
            <a:endParaRPr lang="en-US"/>
          </a:p>
        </p:txBody>
      </p:sp>
    </p:spTree>
    <p:extLst>
      <p:ext uri="{BB962C8B-B14F-4D97-AF65-F5344CB8AC3E}">
        <p14:creationId xmlns:p14="http://schemas.microsoft.com/office/powerpoint/2010/main" val="3727777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26</a:t>
            </a:fld>
            <a:endParaRPr lang="en-US"/>
          </a:p>
        </p:txBody>
      </p:sp>
    </p:spTree>
    <p:extLst>
      <p:ext uri="{BB962C8B-B14F-4D97-AF65-F5344CB8AC3E}">
        <p14:creationId xmlns:p14="http://schemas.microsoft.com/office/powerpoint/2010/main" val="501160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a:p>
        </p:txBody>
      </p:sp>
    </p:spTree>
    <p:extLst>
      <p:ext uri="{BB962C8B-B14F-4D97-AF65-F5344CB8AC3E}">
        <p14:creationId xmlns:p14="http://schemas.microsoft.com/office/powerpoint/2010/main" val="299475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29</a:t>
            </a:fld>
            <a:endParaRPr lang="en-US"/>
          </a:p>
        </p:txBody>
      </p:sp>
    </p:spTree>
    <p:extLst>
      <p:ext uri="{BB962C8B-B14F-4D97-AF65-F5344CB8AC3E}">
        <p14:creationId xmlns:p14="http://schemas.microsoft.com/office/powerpoint/2010/main" val="176592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50534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45817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a:t>Click to add content</a:t>
            </a:r>
          </a:p>
          <a:p>
            <a:pPr lvl="1"/>
            <a:r>
              <a:rPr lang="en-US"/>
              <a:t>Second level</a:t>
            </a:r>
          </a:p>
          <a:p>
            <a:pPr lvl="2"/>
            <a:r>
              <a:rPr lang="en-US"/>
              <a:t>Third level</a:t>
            </a:r>
          </a:p>
          <a:p>
            <a:pPr lvl="3"/>
            <a:endParaRPr lang="en-US"/>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8FE3E6D-56DD-4879-BADF-220C1BD8FD2A}" type="datetimeFigureOut">
              <a:rPr lang="en-US" smtClean="0"/>
              <a:t>6/26/2025</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2485787-0B88-4936-95C1-88CF4C987A71}" type="slidenum">
              <a:rPr lang="en-US" smtClean="0"/>
              <a:t>‹#›</a:t>
            </a:fld>
            <a:endParaRPr lang="en-US"/>
          </a:p>
        </p:txBody>
      </p:sp>
    </p:spTree>
    <p:extLst>
      <p:ext uri="{BB962C8B-B14F-4D97-AF65-F5344CB8AC3E}">
        <p14:creationId xmlns:p14="http://schemas.microsoft.com/office/powerpoint/2010/main" val="4123182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FE3E6D-56DD-4879-BADF-220C1BD8FD2A}"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72485787-0B88-4936-95C1-88CF4C987A71}" type="slidenum">
              <a:rPr lang="en-US" smtClean="0"/>
              <a:t>‹#›</a:t>
            </a:fld>
            <a:endParaRPr lang="en-US"/>
          </a:p>
        </p:txBody>
      </p:sp>
    </p:spTree>
    <p:extLst>
      <p:ext uri="{BB962C8B-B14F-4D97-AF65-F5344CB8AC3E}">
        <p14:creationId xmlns:p14="http://schemas.microsoft.com/office/powerpoint/2010/main" val="3513010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8FE3E6D-56DD-4879-BADF-220C1BD8FD2A}" type="datetimeFigureOut">
              <a:rPr lang="en-US" smtClean="0"/>
              <a:t>6/26/2025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2485787-0B88-4936-95C1-88CF4C987A71}" type="slidenum">
              <a:rPr lang="en-US" smtClean="0"/>
              <a:t>‹#›</a:t>
            </a:fld>
            <a:endParaRPr lang="en-US"/>
          </a:p>
        </p:txBody>
      </p:sp>
    </p:spTree>
    <p:extLst>
      <p:ext uri="{BB962C8B-B14F-4D97-AF65-F5344CB8AC3E}">
        <p14:creationId xmlns:p14="http://schemas.microsoft.com/office/powerpoint/2010/main" val="1143272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4" name="Body Level One…"/>
          <p:cNvSpPr txBox="1">
            <a:spLocks noGrp="1"/>
          </p:cNvSpPr>
          <p:nvPr>
            <p:ph type="body" idx="1"/>
          </p:nvPr>
        </p:nvSpPr>
        <p:spPr>
          <a:xfrm>
            <a:off x="838200" y="2237829"/>
            <a:ext cx="10515600" cy="3367634"/>
          </a:xfrm>
          <a:prstGeom prst="rect">
            <a:avLst/>
          </a:prstGeom>
        </p:spPr>
        <p:txBody>
          <a:bodyPr>
            <a:normAutofit/>
          </a:bodyPr>
          <a:lstStyle>
            <a:lvl1pPr>
              <a:lnSpc>
                <a:spcPct val="120000"/>
              </a:lnSpc>
              <a:spcBef>
                <a:spcPts val="700"/>
              </a:spcBef>
              <a:buFontTx/>
              <a:defRPr sz="1900">
                <a:latin typeface="Proxima Soft"/>
                <a:ea typeface="Proxima Soft"/>
                <a:cs typeface="Proxima Soft"/>
                <a:sym typeface="Proxima Soft"/>
              </a:defRPr>
            </a:lvl1pPr>
            <a:lvl2pPr marL="457200" indent="0">
              <a:lnSpc>
                <a:spcPct val="120000"/>
              </a:lnSpc>
              <a:spcBef>
                <a:spcPts val="700"/>
              </a:spcBef>
              <a:buFontTx/>
              <a:defRPr sz="1900">
                <a:latin typeface="Proxima Soft"/>
                <a:ea typeface="Proxima Soft"/>
                <a:cs typeface="Proxima Soft"/>
                <a:sym typeface="Proxima Soft"/>
              </a:defRPr>
            </a:lvl2pPr>
            <a:lvl3pPr marL="914400" indent="0">
              <a:lnSpc>
                <a:spcPct val="120000"/>
              </a:lnSpc>
              <a:spcBef>
                <a:spcPts val="700"/>
              </a:spcBef>
              <a:buFontTx/>
              <a:defRPr sz="1900">
                <a:latin typeface="Proxima Soft"/>
                <a:ea typeface="Proxima Soft"/>
                <a:cs typeface="Proxima Soft"/>
                <a:sym typeface="Proxima Soft"/>
              </a:defRPr>
            </a:lvl3pPr>
            <a:lvl4pPr marL="1371600" indent="0">
              <a:lnSpc>
                <a:spcPct val="120000"/>
              </a:lnSpc>
              <a:spcBef>
                <a:spcPts val="700"/>
              </a:spcBef>
              <a:buFontTx/>
              <a:defRPr sz="1900">
                <a:latin typeface="Proxima Soft"/>
                <a:ea typeface="Proxima Soft"/>
                <a:cs typeface="Proxima Soft"/>
                <a:sym typeface="Proxima Soft"/>
              </a:defRPr>
            </a:lvl4pPr>
            <a:lvl5pPr marL="1828800" indent="0">
              <a:lnSpc>
                <a:spcPct val="120000"/>
              </a:lnSpc>
              <a:spcBef>
                <a:spcPts val="700"/>
              </a:spcBef>
              <a:buFontTx/>
              <a:defRPr sz="1900">
                <a:latin typeface="Proxima Soft"/>
                <a:ea typeface="Proxima Soft"/>
                <a:cs typeface="Proxima Soft"/>
                <a:sym typeface="Proxima Soft"/>
              </a:defRPr>
            </a:lvl5pPr>
          </a:lstStyle>
          <a:p>
            <a:r>
              <a:t>Body Level One</a:t>
            </a:r>
          </a:p>
          <a:p>
            <a:pPr lvl="1"/>
            <a:r>
              <a:t>Body Level Two</a:t>
            </a:r>
          </a:p>
          <a:p>
            <a:pPr lvl="2"/>
            <a:r>
              <a:t>Body Level Three</a:t>
            </a:r>
          </a:p>
          <a:p>
            <a:pPr lvl="3"/>
            <a:r>
              <a:t>Body Level Four</a:t>
            </a:r>
          </a:p>
          <a:p>
            <a:pPr lvl="4"/>
            <a:r>
              <a:t>Body Level Five</a:t>
            </a:r>
          </a:p>
        </p:txBody>
      </p:sp>
      <p:sp>
        <p:nvSpPr>
          <p:cNvPr id="21" name="Image"/>
          <p:cNvSpPr>
            <a:spLocks noGrp="1"/>
          </p:cNvSpPr>
          <p:nvPr>
            <p:ph type="pic" sz="half" idx="21"/>
          </p:nvPr>
        </p:nvSpPr>
        <p:spPr>
          <a:xfrm>
            <a:off x="7548313" y="383344"/>
            <a:ext cx="4281715" cy="4281714"/>
          </a:xfrm>
          <a:prstGeom prst="rect">
            <a:avLst/>
          </a:prstGeom>
        </p:spPr>
        <p:txBody>
          <a:bodyPr lIns="91439" rIns="91439">
            <a:noAutofit/>
          </a:bodyPr>
          <a:lstStyle/>
          <a:p>
            <a:endParaRPr/>
          </a:p>
        </p:txBody>
      </p:sp>
    </p:spTree>
    <p:extLst>
      <p:ext uri="{BB962C8B-B14F-4D97-AF65-F5344CB8AC3E}">
        <p14:creationId xmlns:p14="http://schemas.microsoft.com/office/powerpoint/2010/main" val="379920002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FE3E6D-56DD-4879-BADF-220C1BD8FD2A}"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85787-0B88-4936-95C1-88CF4C987A71}" type="slidenum">
              <a:rPr lang="en-US" smtClean="0"/>
              <a:t>‹#›</a:t>
            </a:fld>
            <a:endParaRPr lang="en-US"/>
          </a:p>
        </p:txBody>
      </p:sp>
    </p:spTree>
    <p:extLst>
      <p:ext uri="{BB962C8B-B14F-4D97-AF65-F5344CB8AC3E}">
        <p14:creationId xmlns:p14="http://schemas.microsoft.com/office/powerpoint/2010/main" val="4205520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FE3E6D-56DD-4879-BADF-220C1BD8FD2A}" type="datetimeFigureOut">
              <a:rPr lang="en-US" smtClean="0"/>
              <a:t>6/26/2025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485787-0B88-4936-95C1-88CF4C987A71}" type="slidenum">
              <a:rPr lang="en-US" smtClean="0"/>
              <a:t>‹#›</a:t>
            </a:fld>
            <a:endParaRPr lang="en-US"/>
          </a:p>
        </p:txBody>
      </p:sp>
    </p:spTree>
    <p:extLst>
      <p:ext uri="{BB962C8B-B14F-4D97-AF65-F5344CB8AC3E}">
        <p14:creationId xmlns:p14="http://schemas.microsoft.com/office/powerpoint/2010/main" val="789764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8FE3E6D-56DD-4879-BADF-220C1BD8FD2A}" type="datetimeFigureOut">
              <a:rPr lang="en-US" smtClean="0"/>
              <a:t>6/26/2025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485787-0B88-4936-95C1-88CF4C987A71}" type="slidenum">
              <a:rPr lang="en-US" smtClean="0"/>
              <a:t>‹#›</a:t>
            </a:fld>
            <a:endParaRPr lang="en-US"/>
          </a:p>
        </p:txBody>
      </p:sp>
    </p:spTree>
    <p:extLst>
      <p:ext uri="{BB962C8B-B14F-4D97-AF65-F5344CB8AC3E}">
        <p14:creationId xmlns:p14="http://schemas.microsoft.com/office/powerpoint/2010/main" val="4046622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FE3E6D-56DD-4879-BADF-220C1BD8FD2A}" type="datetimeFigureOut">
              <a:rPr lang="en-US" smtClean="0"/>
              <a:t>6/26/2025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85787-0B88-4936-95C1-88CF4C987A71}" type="slidenum">
              <a:rPr lang="en-US" smtClean="0"/>
              <a:t>‹#›</a:t>
            </a:fld>
            <a:endParaRPr lang="en-US"/>
          </a:p>
        </p:txBody>
      </p:sp>
    </p:spTree>
    <p:extLst>
      <p:ext uri="{BB962C8B-B14F-4D97-AF65-F5344CB8AC3E}">
        <p14:creationId xmlns:p14="http://schemas.microsoft.com/office/powerpoint/2010/main" val="3089741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8FE3E6D-56DD-4879-BADF-220C1BD8FD2A}" type="datetimeFigureOut">
              <a:rPr lang="en-US" smtClean="0"/>
              <a:t>6/26/2025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2485787-0B88-4936-95C1-88CF4C987A71}" type="slidenum">
              <a:rPr lang="en-US" smtClean="0"/>
              <a:t>‹#›</a:t>
            </a:fld>
            <a:endParaRPr lang="en-US"/>
          </a:p>
        </p:txBody>
      </p:sp>
    </p:spTree>
    <p:extLst>
      <p:ext uri="{BB962C8B-B14F-4D97-AF65-F5344CB8AC3E}">
        <p14:creationId xmlns:p14="http://schemas.microsoft.com/office/powerpoint/2010/main" val="1265045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FE3E6D-56DD-4879-BADF-220C1BD8FD2A}"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85787-0B88-4936-95C1-88CF4C987A71}" type="slidenum">
              <a:rPr lang="en-US" smtClean="0"/>
              <a:t>‹#›</a:t>
            </a:fld>
            <a:endParaRPr lang="en-US"/>
          </a:p>
        </p:txBody>
      </p:sp>
    </p:spTree>
    <p:extLst>
      <p:ext uri="{BB962C8B-B14F-4D97-AF65-F5344CB8AC3E}">
        <p14:creationId xmlns:p14="http://schemas.microsoft.com/office/powerpoint/2010/main" val="2628403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FE3E6D-56DD-4879-BADF-220C1BD8FD2A}"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85787-0B88-4936-95C1-88CF4C987A71}" type="slidenum">
              <a:rPr lang="en-US" smtClean="0"/>
              <a:t>‹#›</a:t>
            </a:fld>
            <a:endParaRPr lang="en-US"/>
          </a:p>
        </p:txBody>
      </p:sp>
    </p:spTree>
    <p:extLst>
      <p:ext uri="{BB962C8B-B14F-4D97-AF65-F5344CB8AC3E}">
        <p14:creationId xmlns:p14="http://schemas.microsoft.com/office/powerpoint/2010/main" val="3222354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18FE3E6D-56DD-4879-BADF-220C1BD8FD2A}" type="datetimeFigureOut">
              <a:rPr lang="en-US" smtClean="0"/>
              <a:t>6/26/2025</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2485787-0B88-4936-95C1-88CF4C987A71}" type="slidenum">
              <a:rPr lang="en-US" smtClean="0"/>
              <a:t>‹#›</a:t>
            </a:fld>
            <a:endParaRPr lang="en-US"/>
          </a:p>
        </p:txBody>
      </p:sp>
    </p:spTree>
    <p:extLst>
      <p:ext uri="{BB962C8B-B14F-4D97-AF65-F5344CB8AC3E}">
        <p14:creationId xmlns:p14="http://schemas.microsoft.com/office/powerpoint/2010/main" val="166025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Picture w Light Tex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4" name="Body Level One…"/>
          <p:cNvSpPr txBox="1">
            <a:spLocks noGrp="1"/>
          </p:cNvSpPr>
          <p:nvPr>
            <p:ph type="body" idx="1"/>
          </p:nvPr>
        </p:nvSpPr>
        <p:spPr>
          <a:xfrm>
            <a:off x="7367543" y="1745183"/>
            <a:ext cx="4550480" cy="4181134"/>
          </a:xfrm>
          <a:prstGeom prst="rect">
            <a:avLst/>
          </a:prstGeom>
        </p:spPr>
        <p:txBody>
          <a:bodyPr>
            <a:normAutofit/>
          </a:bodyPr>
          <a:lstStyle>
            <a:lvl1pPr>
              <a:lnSpc>
                <a:spcPct val="120000"/>
              </a:lnSpc>
              <a:spcBef>
                <a:spcPts val="700"/>
              </a:spcBef>
              <a:buFontTx/>
              <a:defRPr sz="1900">
                <a:latin typeface="Proxima Soft"/>
                <a:ea typeface="Proxima Soft"/>
                <a:cs typeface="Proxima Soft"/>
                <a:sym typeface="Proxima Soft"/>
              </a:defRPr>
            </a:lvl1pPr>
            <a:lvl2pPr marL="457200" indent="0">
              <a:lnSpc>
                <a:spcPct val="120000"/>
              </a:lnSpc>
              <a:spcBef>
                <a:spcPts val="700"/>
              </a:spcBef>
              <a:buFontTx/>
              <a:defRPr sz="1900">
                <a:latin typeface="Proxima Soft"/>
                <a:ea typeface="Proxima Soft"/>
                <a:cs typeface="Proxima Soft"/>
                <a:sym typeface="Proxima Soft"/>
              </a:defRPr>
            </a:lvl2pPr>
            <a:lvl3pPr marL="914400" indent="0">
              <a:lnSpc>
                <a:spcPct val="120000"/>
              </a:lnSpc>
              <a:spcBef>
                <a:spcPts val="700"/>
              </a:spcBef>
              <a:buFontTx/>
              <a:defRPr sz="1900">
                <a:latin typeface="Proxima Soft"/>
                <a:ea typeface="Proxima Soft"/>
                <a:cs typeface="Proxima Soft"/>
                <a:sym typeface="Proxima Soft"/>
              </a:defRPr>
            </a:lvl3pPr>
            <a:lvl4pPr marL="1371600" indent="0">
              <a:lnSpc>
                <a:spcPct val="120000"/>
              </a:lnSpc>
              <a:spcBef>
                <a:spcPts val="700"/>
              </a:spcBef>
              <a:buFontTx/>
              <a:defRPr sz="1900">
                <a:latin typeface="Proxima Soft"/>
                <a:ea typeface="Proxima Soft"/>
                <a:cs typeface="Proxima Soft"/>
                <a:sym typeface="Proxima Soft"/>
              </a:defRPr>
            </a:lvl4pPr>
            <a:lvl5pPr marL="1828800" indent="0">
              <a:lnSpc>
                <a:spcPct val="120000"/>
              </a:lnSpc>
              <a:spcBef>
                <a:spcPts val="700"/>
              </a:spcBef>
              <a:buFontTx/>
              <a:defRPr sz="1900">
                <a:latin typeface="Proxima Soft"/>
                <a:ea typeface="Proxima Soft"/>
                <a:cs typeface="Proxima Soft"/>
                <a:sym typeface="Proxima Soft"/>
              </a:defRPr>
            </a:lvl5pPr>
          </a:lstStyle>
          <a:p>
            <a:r>
              <a:t>Body Level One</a:t>
            </a:r>
          </a:p>
          <a:p>
            <a:pPr lvl="1"/>
            <a:r>
              <a:t>Body Level Two</a:t>
            </a:r>
          </a:p>
          <a:p>
            <a:pPr lvl="2"/>
            <a:r>
              <a:t>Body Level Three</a:t>
            </a:r>
          </a:p>
          <a:p>
            <a:pPr lvl="3"/>
            <a:r>
              <a:t>Body Level Four</a:t>
            </a:r>
          </a:p>
          <a:p>
            <a:pPr lvl="4"/>
            <a:r>
              <a:t>Body Level Five</a:t>
            </a:r>
          </a:p>
        </p:txBody>
      </p:sp>
      <p:sp>
        <p:nvSpPr>
          <p:cNvPr id="21" name="Image"/>
          <p:cNvSpPr>
            <a:spLocks noGrp="1"/>
          </p:cNvSpPr>
          <p:nvPr>
            <p:ph type="pic" sz="half" idx="21"/>
          </p:nvPr>
        </p:nvSpPr>
        <p:spPr>
          <a:xfrm>
            <a:off x="993284" y="1745183"/>
            <a:ext cx="6219174" cy="4181134"/>
          </a:xfrm>
          <a:prstGeom prst="rect">
            <a:avLst/>
          </a:prstGeom>
        </p:spPr>
        <p:txBody>
          <a:bodyPr lIns="91439" rIns="91439">
            <a:noAutofit/>
          </a:bodyPr>
          <a:lstStyle/>
          <a:p>
            <a:endParaRPr/>
          </a:p>
        </p:txBody>
      </p:sp>
    </p:spTree>
    <p:extLst>
      <p:ext uri="{BB962C8B-B14F-4D97-AF65-F5344CB8AC3E}">
        <p14:creationId xmlns:p14="http://schemas.microsoft.com/office/powerpoint/2010/main" val="5343405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ultiple Pictures">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1" name="Image"/>
          <p:cNvSpPr>
            <a:spLocks noGrp="1"/>
          </p:cNvSpPr>
          <p:nvPr>
            <p:ph type="pic" sz="half" idx="21"/>
          </p:nvPr>
        </p:nvSpPr>
        <p:spPr>
          <a:xfrm>
            <a:off x="1414524" y="1745183"/>
            <a:ext cx="4550480" cy="4181133"/>
          </a:xfrm>
          <a:prstGeom prst="rect">
            <a:avLst/>
          </a:prstGeom>
        </p:spPr>
        <p:txBody>
          <a:bodyPr lIns="91439" rIns="91439">
            <a:noAutofit/>
          </a:bodyPr>
          <a:lstStyle/>
          <a:p>
            <a:endParaRPr/>
          </a:p>
        </p:txBody>
      </p:sp>
      <p:sp>
        <p:nvSpPr>
          <p:cNvPr id="6" name="Image">
            <a:extLst>
              <a:ext uri="{FF2B5EF4-FFF2-40B4-BE49-F238E27FC236}">
                <a16:creationId xmlns:a16="http://schemas.microsoft.com/office/drawing/2014/main" id="{CEA4D4EE-FDE2-47E7-86D7-4E2C26E04DE3}"/>
              </a:ext>
            </a:extLst>
          </p:cNvPr>
          <p:cNvSpPr>
            <a:spLocks noGrp="1"/>
          </p:cNvSpPr>
          <p:nvPr>
            <p:ph type="pic" sz="half" idx="22"/>
          </p:nvPr>
        </p:nvSpPr>
        <p:spPr>
          <a:xfrm>
            <a:off x="6370836" y="1745183"/>
            <a:ext cx="4550480" cy="4181133"/>
          </a:xfrm>
          <a:prstGeom prst="rect">
            <a:avLst/>
          </a:prstGeom>
        </p:spPr>
        <p:txBody>
          <a:bodyPr lIns="91439" rIns="91439">
            <a:noAutofit/>
          </a:bodyPr>
          <a:lstStyle/>
          <a:p>
            <a:endParaRPr/>
          </a:p>
        </p:txBody>
      </p:sp>
    </p:spTree>
    <p:extLst>
      <p:ext uri="{BB962C8B-B14F-4D97-AF65-F5344CB8AC3E}">
        <p14:creationId xmlns:p14="http://schemas.microsoft.com/office/powerpoint/2010/main" val="410119885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ple Pictures w Tex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1" name="Image"/>
          <p:cNvSpPr>
            <a:spLocks noGrp="1"/>
          </p:cNvSpPr>
          <p:nvPr>
            <p:ph type="pic" sz="half" idx="21"/>
          </p:nvPr>
        </p:nvSpPr>
        <p:spPr>
          <a:xfrm>
            <a:off x="2198671" y="1900719"/>
            <a:ext cx="3457742" cy="2259799"/>
          </a:xfrm>
          <a:prstGeom prst="rect">
            <a:avLst/>
          </a:prstGeom>
        </p:spPr>
        <p:txBody>
          <a:bodyPr lIns="91439" rIns="91439">
            <a:noAutofit/>
          </a:bodyPr>
          <a:lstStyle/>
          <a:p>
            <a:endParaRPr/>
          </a:p>
        </p:txBody>
      </p:sp>
      <p:sp>
        <p:nvSpPr>
          <p:cNvPr id="7" name="Image">
            <a:extLst>
              <a:ext uri="{FF2B5EF4-FFF2-40B4-BE49-F238E27FC236}">
                <a16:creationId xmlns:a16="http://schemas.microsoft.com/office/drawing/2014/main" id="{AF98E56D-FB1B-4231-A350-14DED643A39C}"/>
              </a:ext>
            </a:extLst>
          </p:cNvPr>
          <p:cNvSpPr>
            <a:spLocks noGrp="1"/>
          </p:cNvSpPr>
          <p:nvPr>
            <p:ph type="pic" sz="half" idx="22"/>
          </p:nvPr>
        </p:nvSpPr>
        <p:spPr>
          <a:xfrm>
            <a:off x="6165604" y="1900719"/>
            <a:ext cx="3457742" cy="2259799"/>
          </a:xfrm>
          <a:prstGeom prst="rect">
            <a:avLst/>
          </a:prstGeom>
        </p:spPr>
        <p:txBody>
          <a:bodyPr lIns="91439" rIns="91439">
            <a:noAutofit/>
          </a:bodyPr>
          <a:lstStyle/>
          <a:p>
            <a:endParaRPr/>
          </a:p>
        </p:txBody>
      </p:sp>
      <p:sp>
        <p:nvSpPr>
          <p:cNvPr id="4" name="Text Placeholder 3">
            <a:extLst>
              <a:ext uri="{FF2B5EF4-FFF2-40B4-BE49-F238E27FC236}">
                <a16:creationId xmlns:a16="http://schemas.microsoft.com/office/drawing/2014/main" id="{6B6ABC29-0B0E-48C6-85C0-23BFB88B53D5}"/>
              </a:ext>
            </a:extLst>
          </p:cNvPr>
          <p:cNvSpPr>
            <a:spLocks noGrp="1"/>
          </p:cNvSpPr>
          <p:nvPr>
            <p:ph type="body" sz="quarter" idx="23"/>
          </p:nvPr>
        </p:nvSpPr>
        <p:spPr>
          <a:xfrm>
            <a:off x="2198671" y="4427538"/>
            <a:ext cx="3457742" cy="1498778"/>
          </a:xfrm>
        </p:spPr>
        <p:txBody>
          <a:bodyPr>
            <a:noAutofit/>
          </a:bodyPr>
          <a:lstStyle>
            <a:lvl1pPr marL="0" indent="0">
              <a:buNone/>
              <a:defRPr sz="1900">
                <a:latin typeface="Proxima Soft"/>
              </a:defRPr>
            </a:lvl1pPr>
            <a:lvl2pPr>
              <a:defRPr sz="1900">
                <a:latin typeface="Proxima Soft"/>
              </a:defRPr>
            </a:lvl2pPr>
            <a:lvl3pPr>
              <a:defRPr sz="1900">
                <a:latin typeface="Proxima Soft"/>
              </a:defRPr>
            </a:lvl3pPr>
            <a:lvl4pPr>
              <a:defRPr sz="1900">
                <a:latin typeface="Proxima Soft"/>
              </a:defRPr>
            </a:lvl4pPr>
            <a:lvl5pPr>
              <a:defRPr sz="1900">
                <a:latin typeface="Proxima Soft"/>
              </a:defRPr>
            </a:lvl5pPr>
          </a:lstStyle>
          <a:p>
            <a:pPr lvl="0"/>
            <a:r>
              <a:rPr lang="en-US"/>
              <a:t>Click to edit</a:t>
            </a:r>
          </a:p>
        </p:txBody>
      </p:sp>
      <p:sp>
        <p:nvSpPr>
          <p:cNvPr id="13" name="Text Placeholder 12">
            <a:extLst>
              <a:ext uri="{FF2B5EF4-FFF2-40B4-BE49-F238E27FC236}">
                <a16:creationId xmlns:a16="http://schemas.microsoft.com/office/drawing/2014/main" id="{9BEF8C2B-AF7B-4621-A4E5-7E0472D99968}"/>
              </a:ext>
            </a:extLst>
          </p:cNvPr>
          <p:cNvSpPr>
            <a:spLocks noGrp="1"/>
          </p:cNvSpPr>
          <p:nvPr>
            <p:ph type="body" sz="quarter" idx="24"/>
          </p:nvPr>
        </p:nvSpPr>
        <p:spPr>
          <a:xfrm>
            <a:off x="6165604" y="4427538"/>
            <a:ext cx="3457742" cy="1498600"/>
          </a:xfrm>
        </p:spPr>
        <p:txBody>
          <a:bodyPr>
            <a:normAutofit/>
          </a:bodyPr>
          <a:lstStyle>
            <a:lvl1pPr marL="0" indent="0">
              <a:buNone/>
              <a:defRPr sz="1900">
                <a:latin typeface="Proxima Soft"/>
              </a:defRPr>
            </a:lvl1pPr>
          </a:lstStyle>
          <a:p>
            <a:pPr lvl="0"/>
            <a:r>
              <a:rPr lang="en-US"/>
              <a:t>Click to edit</a:t>
            </a:r>
          </a:p>
        </p:txBody>
      </p:sp>
    </p:spTree>
    <p:extLst>
      <p:ext uri="{BB962C8B-B14F-4D97-AF65-F5344CB8AC3E}">
        <p14:creationId xmlns:p14="http://schemas.microsoft.com/office/powerpoint/2010/main" val="290464021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1" name="Image"/>
          <p:cNvSpPr>
            <a:spLocks noGrp="1"/>
          </p:cNvSpPr>
          <p:nvPr>
            <p:ph type="pic" sz="half" idx="21"/>
          </p:nvPr>
        </p:nvSpPr>
        <p:spPr>
          <a:xfrm>
            <a:off x="571985" y="240151"/>
            <a:ext cx="11048029" cy="5513377"/>
          </a:xfrm>
          <a:prstGeom prst="rect">
            <a:avLst/>
          </a:prstGeom>
        </p:spPr>
        <p:txBody>
          <a:bodyPr lIns="91439" rIns="91439">
            <a:noAutofit/>
          </a:bodyPr>
          <a:lstStyle/>
          <a:p>
            <a:endParaRPr/>
          </a:p>
        </p:txBody>
      </p:sp>
    </p:spTree>
    <p:extLst>
      <p:ext uri="{BB962C8B-B14F-4D97-AF65-F5344CB8AC3E}">
        <p14:creationId xmlns:p14="http://schemas.microsoft.com/office/powerpoint/2010/main" val="206779460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xfrm>
            <a:off x="1243952" y="3001844"/>
            <a:ext cx="10624198" cy="1031891"/>
          </a:xfrm>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pic>
        <p:nvPicPr>
          <p:cNvPr id="3" name="Picture 2" descr="Icon&#10;&#10;Description automatically generated">
            <a:extLst>
              <a:ext uri="{FF2B5EF4-FFF2-40B4-BE49-F238E27FC236}">
                <a16:creationId xmlns:a16="http://schemas.microsoft.com/office/drawing/2014/main" id="{C052653F-9C2F-46C9-AEF8-DA88D0DEB0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688334"/>
            <a:ext cx="1054066" cy="1714731"/>
          </a:xfrm>
          <a:prstGeom prst="rect">
            <a:avLst/>
          </a:prstGeom>
        </p:spPr>
      </p:pic>
      <p:sp>
        <p:nvSpPr>
          <p:cNvPr id="6" name="Text Placeholder 5">
            <a:extLst>
              <a:ext uri="{FF2B5EF4-FFF2-40B4-BE49-F238E27FC236}">
                <a16:creationId xmlns:a16="http://schemas.microsoft.com/office/drawing/2014/main" id="{7FE2CA71-C02F-40DF-A1D6-A137082344EA}"/>
              </a:ext>
            </a:extLst>
          </p:cNvPr>
          <p:cNvSpPr>
            <a:spLocks noGrp="1"/>
          </p:cNvSpPr>
          <p:nvPr>
            <p:ph type="body" sz="quarter" idx="10"/>
          </p:nvPr>
        </p:nvSpPr>
        <p:spPr>
          <a:xfrm>
            <a:off x="1244600" y="4162425"/>
            <a:ext cx="10623550" cy="342900"/>
          </a:xfrm>
        </p:spPr>
        <p:txBody>
          <a:bodyPr>
            <a:noAutofit/>
          </a:bodyPr>
          <a:lstStyle>
            <a:lvl1pPr marL="0" indent="0">
              <a:buNone/>
              <a:defRPr sz="1900">
                <a:latin typeface="Proxima Soft"/>
              </a:defRPr>
            </a:lvl1pPr>
          </a:lstStyle>
          <a:p>
            <a:pPr lvl="0"/>
            <a:r>
              <a:rPr lang="en-US"/>
              <a:t>Click to edit</a:t>
            </a:r>
          </a:p>
        </p:txBody>
      </p:sp>
    </p:spTree>
    <p:extLst>
      <p:ext uri="{BB962C8B-B14F-4D97-AF65-F5344CB8AC3E}">
        <p14:creationId xmlns:p14="http://schemas.microsoft.com/office/powerpoint/2010/main" val="301800822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24AB2-BD1A-4B65-9C06-D19D9A1BBFA4}"/>
              </a:ext>
            </a:extLst>
          </p:cNvPr>
          <p:cNvSpPr>
            <a:spLocks noGrp="1"/>
          </p:cNvSpPr>
          <p:nvPr>
            <p:ph type="title" hasCustomPrompt="1"/>
          </p:nvPr>
        </p:nvSpPr>
        <p:spPr/>
        <p:txBody>
          <a:bodyPr>
            <a:normAutofit/>
          </a:bodyPr>
          <a:lstStyle>
            <a:lvl1pPr>
              <a:defRPr sz="3200" b="1">
                <a:latin typeface="Proxima Soft"/>
              </a:defRPr>
            </a:lvl1pPr>
          </a:lstStyle>
          <a:p>
            <a:r>
              <a:rPr lang="en-US"/>
              <a:t>Title text</a:t>
            </a:r>
          </a:p>
        </p:txBody>
      </p:sp>
      <p:pic>
        <p:nvPicPr>
          <p:cNvPr id="5" name="Image" descr="Image">
            <a:extLst>
              <a:ext uri="{FF2B5EF4-FFF2-40B4-BE49-F238E27FC236}">
                <a16:creationId xmlns:a16="http://schemas.microsoft.com/office/drawing/2014/main" id="{206140EB-CC65-4E4B-A009-DAF1DFCA8E28}"/>
              </a:ext>
            </a:extLst>
          </p:cNvPr>
          <p:cNvPicPr>
            <a:picLocks noChangeAspect="1"/>
          </p:cNvPicPr>
          <p:nvPr userDrawn="1"/>
        </p:nvPicPr>
        <p:blipFill>
          <a:blip r:embed="rId2"/>
          <a:stretch>
            <a:fillRect/>
          </a:stretch>
        </p:blipFill>
        <p:spPr>
          <a:xfrm>
            <a:off x="343555" y="5926316"/>
            <a:ext cx="4552570" cy="609340"/>
          </a:xfrm>
          <a:prstGeom prst="rect">
            <a:avLst/>
          </a:prstGeom>
          <a:ln w="12700">
            <a:miter lim="400000"/>
          </a:ln>
        </p:spPr>
      </p:pic>
      <p:sp>
        <p:nvSpPr>
          <p:cNvPr id="7" name="Chart Placeholder 6">
            <a:extLst>
              <a:ext uri="{FF2B5EF4-FFF2-40B4-BE49-F238E27FC236}">
                <a16:creationId xmlns:a16="http://schemas.microsoft.com/office/drawing/2014/main" id="{681EC9BA-98E6-4D6E-8995-A558EC6E70F0}"/>
              </a:ext>
            </a:extLst>
          </p:cNvPr>
          <p:cNvSpPr>
            <a:spLocks noGrp="1"/>
          </p:cNvSpPr>
          <p:nvPr>
            <p:ph type="chart" sz="quarter" idx="10"/>
          </p:nvPr>
        </p:nvSpPr>
        <p:spPr>
          <a:xfrm>
            <a:off x="838200" y="1981200"/>
            <a:ext cx="10515600" cy="3752850"/>
          </a:xfrm>
        </p:spPr>
        <p:txBody>
          <a:bodyPr/>
          <a:lstStyle/>
          <a:p>
            <a:endParaRPr lang="en-US"/>
          </a:p>
        </p:txBody>
      </p:sp>
    </p:spTree>
    <p:extLst>
      <p:ext uri="{BB962C8B-B14F-4D97-AF65-F5344CB8AC3E}">
        <p14:creationId xmlns:p14="http://schemas.microsoft.com/office/powerpoint/2010/main" val="255418576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3151-2F4D-44F0-81EC-671E8E5DBD68}"/>
              </a:ext>
            </a:extLst>
          </p:cNvPr>
          <p:cNvSpPr>
            <a:spLocks noGrp="1"/>
          </p:cNvSpPr>
          <p:nvPr>
            <p:ph type="title" hasCustomPrompt="1"/>
          </p:nvPr>
        </p:nvSpPr>
        <p:spPr/>
        <p:txBody>
          <a:bodyPr>
            <a:normAutofit/>
          </a:bodyPr>
          <a:lstStyle>
            <a:lvl1pPr>
              <a:defRPr sz="3200" b="1">
                <a:latin typeface="Proxima Soft"/>
              </a:defRPr>
            </a:lvl1pPr>
          </a:lstStyle>
          <a:p>
            <a:r>
              <a:rPr lang="en-US"/>
              <a:t>Title text</a:t>
            </a:r>
          </a:p>
        </p:txBody>
      </p:sp>
      <p:pic>
        <p:nvPicPr>
          <p:cNvPr id="3" name="Image" descr="Image">
            <a:extLst>
              <a:ext uri="{FF2B5EF4-FFF2-40B4-BE49-F238E27FC236}">
                <a16:creationId xmlns:a16="http://schemas.microsoft.com/office/drawing/2014/main" id="{2541BF16-EA33-4F25-9A47-5D62AFF72930}"/>
              </a:ext>
            </a:extLst>
          </p:cNvPr>
          <p:cNvPicPr>
            <a:picLocks noChangeAspect="1"/>
          </p:cNvPicPr>
          <p:nvPr userDrawn="1"/>
        </p:nvPicPr>
        <p:blipFill>
          <a:blip r:embed="rId2"/>
          <a:stretch>
            <a:fillRect/>
          </a:stretch>
        </p:blipFill>
        <p:spPr>
          <a:xfrm>
            <a:off x="343555" y="5926316"/>
            <a:ext cx="4552570" cy="609340"/>
          </a:xfrm>
          <a:prstGeom prst="rect">
            <a:avLst/>
          </a:prstGeom>
          <a:ln w="12700">
            <a:miter lim="400000"/>
          </a:ln>
        </p:spPr>
      </p:pic>
    </p:spTree>
    <p:extLst>
      <p:ext uri="{BB962C8B-B14F-4D97-AF65-F5344CB8AC3E}">
        <p14:creationId xmlns:p14="http://schemas.microsoft.com/office/powerpoint/2010/main" val="1199066026"/>
      </p:ext>
    </p:extLst>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normAutofit/>
          </a:bodyPr>
          <a:lstStyle/>
          <a:p>
            <a:r>
              <a:t>Title Text</a:t>
            </a:r>
          </a:p>
        </p:txBody>
      </p:sp>
      <p:sp>
        <p:nvSpPr>
          <p:cNvPr id="3" name="Slide Number"/>
          <p:cNvSpPr txBox="1">
            <a:spLocks noGrp="1"/>
          </p:cNvSpPr>
          <p:nvPr>
            <p:ph type="sldNum" sz="quarter" idx="2"/>
          </p:nvPr>
        </p:nvSpPr>
        <p:spPr>
          <a:xfrm>
            <a:off x="11080740" y="6397942"/>
            <a:ext cx="273060" cy="2819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
        <p:nvSpPr>
          <p:cNvPr id="4"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45425637"/>
      </p:ext>
    </p:extLst>
  </p:cSld>
  <p:clrMap bg1="lt1" tx1="dk1" bg2="lt2" tx2="dk2" accent1="accent1" accent2="accent2" accent3="accent3" accent4="accent4" accent5="accent5" accent6="accent6" hlink="hlink" folHlink="folHlink"/>
  <p:sldLayoutIdLst>
    <p:sldLayoutId id="2147483696" r:id="rId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normAutofit/>
          </a:bodyPr>
          <a:lstStyle/>
          <a:p>
            <a:r>
              <a:t>Title Text</a:t>
            </a:r>
          </a:p>
        </p:txBody>
      </p:sp>
      <p:sp>
        <p:nvSpPr>
          <p:cNvPr id="3" name="Slide Number"/>
          <p:cNvSpPr txBox="1">
            <a:spLocks noGrp="1"/>
          </p:cNvSpPr>
          <p:nvPr>
            <p:ph type="sldNum" sz="quarter" idx="2"/>
          </p:nvPr>
        </p:nvSpPr>
        <p:spPr>
          <a:xfrm>
            <a:off x="11080740" y="6397942"/>
            <a:ext cx="273060" cy="2819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
        <p:nvSpPr>
          <p:cNvPr id="4"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4214225853"/>
      </p:ext>
    </p:extLst>
  </p:cSld>
  <p:clrMap bg1="lt1" tx1="dk1" bg2="lt2" tx2="dk2" accent1="accent1" accent2="accent2" accent3="accent3" accent4="accent4" accent5="accent5" accent6="accent6" hlink="hlink" folHlink="folHlink"/>
  <p:sldLayoutIdLst>
    <p:sldLayoutId id="2147483710" r:id="rId1"/>
    <p:sldLayoutId id="2147483699" r:id="rId2"/>
    <p:sldLayoutId id="2147483709" r:id="rId3"/>
    <p:sldLayoutId id="2147483701" r:id="rId4"/>
    <p:sldLayoutId id="2147483702" r:id="rId5"/>
    <p:sldLayoutId id="2147483711" r:id="rId6"/>
    <p:sldLayoutId id="2147483704" r:id="rId7"/>
    <p:sldLayoutId id="2147483712" r:id="rId8"/>
    <p:sldLayoutId id="2147483706"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05" r:id="rId1"/>
    <p:sldLayoutId id="2147483703" r:id="rId2"/>
    <p:sldLayoutId id="2147483708" r:id="rId3"/>
    <p:sldLayoutId id="2147483707" r:id="rId4"/>
    <p:sldLayoutId id="2147483698" r:id="rId5"/>
    <p:sldLayoutId id="2147483700" r:id="rId6"/>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8FE3E6D-56DD-4879-BADF-220C1BD8FD2A}" type="datetimeFigureOut">
              <a:rPr lang="en-US" smtClean="0"/>
              <a:t>6/26/2025</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2485787-0B88-4936-95C1-88CF4C987A71}"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080294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profcraigarmstrong.wikispaces.com/Card+Sort" TargetMode="External"/><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mailto:Davina.Moss@pdawny.com" TargetMode="External"/><Relationship Id="rId2" Type="http://schemas.openxmlformats.org/officeDocument/2006/relationships/hyperlink" Target="http://www.pdawny.com/" TargetMode="Externa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7.jpe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www.easthillmedical.com/"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www.chcanys.org/"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le 1"/>
          <p:cNvSpPr txBox="1"/>
          <p:nvPr/>
        </p:nvSpPr>
        <p:spPr>
          <a:xfrm>
            <a:off x="4544968" y="1859340"/>
            <a:ext cx="7458120" cy="6463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20" rIns="45719" bIns="4572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1600" b="1">
                <a:latin typeface="Proxima Soft"/>
                <a:ea typeface="Proxima Soft"/>
                <a:cs typeface="Proxima Soft"/>
                <a:sym typeface="Proxima Soft"/>
              </a:defRPr>
            </a:pPr>
            <a:endParaRPr kumimoji="0" lang="en-US" sz="3600" i="0" u="none" strike="noStrike" kern="0" cap="none" spc="0" normalizeH="0" baseline="0" noProof="0">
              <a:ln>
                <a:noFill/>
              </a:ln>
              <a:effectLst/>
              <a:uLnTx/>
              <a:uFillTx/>
              <a:latin typeface="Proxima Soft"/>
              <a:sym typeface="Proxima Soft"/>
            </a:endParaRPr>
          </a:p>
        </p:txBody>
      </p:sp>
      <p:sp>
        <p:nvSpPr>
          <p:cNvPr id="253" name="Slide Number"/>
          <p:cNvSpPr txBox="1">
            <a:spLocks noGrp="1"/>
          </p:cNvSpPr>
          <p:nvPr>
            <p:ph type="sldNum" sz="quarter" idx="4294967295"/>
          </p:nvPr>
        </p:nvSpPr>
        <p:spPr>
          <a:xfrm>
            <a:off x="12003088" y="6397625"/>
            <a:ext cx="188912" cy="28257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entury Gothic"/>
                <a:sym typeface="Century Gothic"/>
              </a:rPr>
              <a:pPr marL="0" marR="0" lvl="0" indent="0" algn="r" defTabSz="914400" rtl="0" eaLnBrk="1" fontAlgn="auto" latinLnBrk="0" hangingPunct="0">
                <a:lnSpc>
                  <a:spcPct val="100000"/>
                </a:lnSpc>
                <a:spcBef>
                  <a:spcPts val="0"/>
                </a:spcBef>
                <a:spcAft>
                  <a:spcPts val="0"/>
                </a:spcAft>
                <a:buClrTx/>
                <a:buSzTx/>
                <a:buFontTx/>
                <a:buNone/>
                <a:tabLst/>
                <a:defRPr/>
              </a:pPr>
              <a:t>1</a:t>
            </a:fld>
            <a:endParaRPr kumimoji="0" sz="1200" b="0" i="0" u="none" strike="noStrike" kern="0" cap="none" spc="0" normalizeH="0" baseline="0" noProof="0">
              <a:ln>
                <a:noFill/>
              </a:ln>
              <a:solidFill>
                <a:srgbClr val="888888"/>
              </a:solidFill>
              <a:effectLst/>
              <a:uLnTx/>
              <a:uFillTx/>
              <a:latin typeface="Century Gothic"/>
              <a:sym typeface="Century Gothic"/>
            </a:endParaRPr>
          </a:p>
        </p:txBody>
      </p:sp>
      <p:pic>
        <p:nvPicPr>
          <p:cNvPr id="3" name="Picture 2" descr="Icon&#10;&#10;Description automatically generated">
            <a:extLst>
              <a:ext uri="{FF2B5EF4-FFF2-40B4-BE49-F238E27FC236}">
                <a16:creationId xmlns:a16="http://schemas.microsoft.com/office/drawing/2014/main" id="{519F82DD-BD72-40DE-B55C-628B19BF90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4215695" cy="6858000"/>
          </a:xfrm>
          <a:prstGeom prst="rect">
            <a:avLst/>
          </a:prstGeom>
        </p:spPr>
      </p:pic>
      <p:pic>
        <p:nvPicPr>
          <p:cNvPr id="1025" name="Picture 1">
            <a:extLst>
              <a:ext uri="{FF2B5EF4-FFF2-40B4-BE49-F238E27FC236}">
                <a16:creationId xmlns:a16="http://schemas.microsoft.com/office/drawing/2014/main" id="{9C330890-CE4A-32B6-CAF6-42428054F2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0E2B69D-47FF-4D7D-D044-E9A7F5F6E4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47750" cy="1047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8A00EAB-7F31-B7FD-C3DC-C5CBE0D42B39}"/>
              </a:ext>
            </a:extLst>
          </p:cNvPr>
          <p:cNvSpPr>
            <a:spLocks noChangeArrowheads="1"/>
          </p:cNvSpPr>
          <p:nvPr/>
        </p:nvSpPr>
        <p:spPr bwMode="auto">
          <a:xfrm rot="10800000" flipV="1">
            <a:off x="4544967" y="1614132"/>
            <a:ext cx="7425651"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1" u="none" strike="noStrike" cap="none" normalizeH="0" baseline="0">
              <a:ln>
                <a:noFill/>
              </a:ln>
              <a:solidFill>
                <a:srgbClr val="131619"/>
              </a:solidFill>
              <a:effectLst/>
              <a:latin typeface="Merriweather" panose="00000500000000000000"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a:ln>
                  <a:noFill/>
                </a:ln>
                <a:solidFill>
                  <a:srgbClr val="131619"/>
                </a:solidFill>
                <a:effectLst/>
                <a:latin typeface="Merriweather" panose="00000500000000000000" pitchFamily="2" charset="0"/>
              </a:rPr>
              <a:t>Aligning Patient Values &amp; </a:t>
            </a:r>
            <a:r>
              <a:rPr kumimoji="0" lang="en-US" altLang="en-US" sz="2400" b="1" i="1" u="none" strike="noStrike" cap="none" normalizeH="0" baseline="0" err="1">
                <a:ln>
                  <a:noFill/>
                </a:ln>
                <a:solidFill>
                  <a:srgbClr val="131619"/>
                </a:solidFill>
                <a:effectLst/>
                <a:latin typeface="Merriweather" panose="00000500000000000000" pitchFamily="2" charset="0"/>
              </a:rPr>
              <a:t>TeleSUDs</a:t>
            </a:r>
            <a:r>
              <a:rPr kumimoji="0" lang="en-US" altLang="en-US" sz="2400" b="1" i="1" u="none" strike="noStrike" cap="none" normalizeH="0" baseline="0">
                <a:ln>
                  <a:noFill/>
                </a:ln>
                <a:solidFill>
                  <a:srgbClr val="131619"/>
                </a:solidFill>
                <a:effectLst/>
                <a:latin typeface="Merriweather" panose="00000500000000000000" pitchFamily="2" charset="0"/>
              </a:rPr>
              <a:t>: Transforming Prenatal Care Through Innovation &amp; Access to Care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i="1">
              <a:solidFill>
                <a:srgbClr val="131619"/>
              </a:solidFill>
              <a:latin typeface="Merriweather"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1" u="none" strike="noStrike" cap="none" normalizeH="0" baseline="0">
              <a:ln>
                <a:noFill/>
              </a:ln>
              <a:solidFill>
                <a:srgbClr val="131619"/>
              </a:solidFill>
              <a:effectLst/>
              <a:latin typeface="Merriweather" panose="00000500000000000000"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b="1" i="1">
                <a:solidFill>
                  <a:srgbClr val="131619"/>
                </a:solidFill>
                <a:latin typeface="Merriweather" panose="00000500000000000000" pitchFamily="2" charset="0"/>
              </a:rPr>
              <a:t>April 8</a:t>
            </a:r>
            <a:r>
              <a:rPr lang="en-US" altLang="en-US" sz="2400" b="1" i="1" baseline="30000">
                <a:solidFill>
                  <a:srgbClr val="131619"/>
                </a:solidFill>
                <a:latin typeface="Merriweather" panose="00000500000000000000" pitchFamily="2" charset="0"/>
              </a:rPr>
              <a:t>th</a:t>
            </a:r>
            <a:r>
              <a:rPr lang="en-US" altLang="en-US" sz="2400" b="1" i="1">
                <a:solidFill>
                  <a:srgbClr val="131619"/>
                </a:solidFill>
                <a:latin typeface="Merriweather" panose="00000500000000000000" pitchFamily="2" charset="0"/>
              </a:rPr>
              <a:t>, 2025, 12:00pm</a:t>
            </a:r>
            <a:endParaRPr kumimoji="0" lang="en-US" altLang="en-US" sz="2000" b="1" i="0" u="none" strike="noStrike" cap="none" normalizeH="0" baseline="0">
              <a:ln>
                <a:noFill/>
              </a:ln>
              <a:solidFill>
                <a:schemeClr val="tx1"/>
              </a:solidFill>
              <a:effectLst/>
              <a:latin typeface="Arial" panose="020B0604020202020204" pitchFamily="34" charset="0"/>
            </a:endParaRPr>
          </a:p>
        </p:txBody>
      </p:sp>
      <p:sp>
        <p:nvSpPr>
          <p:cNvPr id="5" name="Text Placeholder 2">
            <a:extLst>
              <a:ext uri="{FF2B5EF4-FFF2-40B4-BE49-F238E27FC236}">
                <a16:creationId xmlns:a16="http://schemas.microsoft.com/office/drawing/2014/main" id="{6CB8F1EF-2C59-6BFD-67A4-5ED23E109C65}"/>
              </a:ext>
            </a:extLst>
          </p:cNvPr>
          <p:cNvSpPr txBox="1">
            <a:spLocks/>
          </p:cNvSpPr>
          <p:nvPr/>
        </p:nvSpPr>
        <p:spPr>
          <a:xfrm>
            <a:off x="4530143" y="5747321"/>
            <a:ext cx="7660784" cy="942114"/>
          </a:xfrm>
          <a:prstGeom prst="rect">
            <a:avLst/>
          </a:prstGeom>
        </p:spPr>
        <p:txBody>
          <a:bodyPr lIns="45719" tIns="45720" rIns="45719" bIns="45720" anchor="t">
            <a:normAutofit fontScale="47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9pPr>
          </a:lstStyle>
          <a:p>
            <a:pPr marL="0" indent="0">
              <a:buFont typeface="Arial"/>
              <a:buNone/>
            </a:pPr>
            <a:r>
              <a:rPr lang="en-US" kern="0" dirty="0">
                <a:solidFill>
                  <a:schemeClr val="bg1">
                    <a:lumMod val="76000"/>
                  </a:schemeClr>
                </a:solidFill>
              </a:rPr>
              <a:t>Portions of this initiative are supported by the Health Resources and Services Administration (HRSA) of the U.S. Department of Health and Human Services (HHS) as part of an award to CHCANYS’ New York State Primary Care Association (NYS-PCA) totaling $1,932,890. The contents are those of the author(s) and do not necessarily represent the official views of, nor an endorsement, by HRSA, HHS, or the U.S. Government. For more information, please visit HRSA.gov.</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E843-8C5E-1BD1-6FA8-E9E41E846620}"/>
              </a:ext>
            </a:extLst>
          </p:cNvPr>
          <p:cNvSpPr>
            <a:spLocks noGrp="1"/>
          </p:cNvSpPr>
          <p:nvPr>
            <p:ph type="title"/>
          </p:nvPr>
        </p:nvSpPr>
        <p:spPr/>
        <p:txBody>
          <a:bodyPr/>
          <a:lstStyle/>
          <a:p>
            <a:pPr algn="ctr"/>
            <a:r>
              <a:rPr lang="en-US"/>
              <a:t>Research:  Prenatal Care Connection</a:t>
            </a:r>
          </a:p>
        </p:txBody>
      </p:sp>
      <p:sp>
        <p:nvSpPr>
          <p:cNvPr id="3" name="Text Placeholder 2">
            <a:extLst>
              <a:ext uri="{FF2B5EF4-FFF2-40B4-BE49-F238E27FC236}">
                <a16:creationId xmlns:a16="http://schemas.microsoft.com/office/drawing/2014/main" id="{59B1958C-8E08-7036-729A-1DB6B9E7ADC5}"/>
              </a:ext>
            </a:extLst>
          </p:cNvPr>
          <p:cNvSpPr>
            <a:spLocks noGrp="1"/>
          </p:cNvSpPr>
          <p:nvPr>
            <p:ph type="body" idx="1"/>
          </p:nvPr>
        </p:nvSpPr>
        <p:spPr/>
        <p:txBody>
          <a:bodyPr/>
          <a:lstStyle/>
          <a:p>
            <a:r>
              <a:rPr lang="en-US" sz="2800"/>
              <a:t>Simmons &amp; Austin (2022)</a:t>
            </a:r>
          </a:p>
        </p:txBody>
      </p:sp>
      <p:sp>
        <p:nvSpPr>
          <p:cNvPr id="4" name="Content Placeholder 3">
            <a:extLst>
              <a:ext uri="{FF2B5EF4-FFF2-40B4-BE49-F238E27FC236}">
                <a16:creationId xmlns:a16="http://schemas.microsoft.com/office/drawing/2014/main" id="{30B41F91-F15D-2993-8AFC-8F6086B63F56}"/>
              </a:ext>
            </a:extLst>
          </p:cNvPr>
          <p:cNvSpPr>
            <a:spLocks noGrp="1"/>
          </p:cNvSpPr>
          <p:nvPr>
            <p:ph sz="half" idx="2"/>
          </p:nvPr>
        </p:nvSpPr>
        <p:spPr/>
        <p:txBody>
          <a:bodyPr>
            <a:normAutofit fontScale="92500"/>
          </a:bodyPr>
          <a:lstStyle/>
          <a:p>
            <a:r>
              <a:rPr lang="en-US" sz="2800"/>
              <a:t>Illicit Drug use : 3.3-4.1 months</a:t>
            </a:r>
          </a:p>
          <a:p>
            <a:r>
              <a:rPr lang="en-US" sz="2800"/>
              <a:t>Opioid Use:  2.9-3.2 months</a:t>
            </a:r>
          </a:p>
          <a:p>
            <a:r>
              <a:rPr lang="en-US" sz="2800"/>
              <a:t>Marijuana Use:  3.0-3.3 months</a:t>
            </a:r>
          </a:p>
          <a:p>
            <a:pPr marL="0" indent="0">
              <a:buNone/>
            </a:pPr>
            <a:endParaRPr lang="en-US" sz="2800"/>
          </a:p>
          <a:p>
            <a:pPr marL="0" indent="0">
              <a:buNone/>
            </a:pPr>
            <a:r>
              <a:rPr lang="en-US" sz="1200"/>
              <a:t>Simmons, E. &amp; Austin, A.E. (2022).  Association of prenatal substance use with prenatal and postpartum care:  Evidence from the pregnancy risk assessment monitoring system, 2016-2019. </a:t>
            </a:r>
            <a:r>
              <a:rPr lang="en-US" sz="1200" i="1"/>
              <a:t>Prev Med. 2022 June: 159: 107065. DOI:10.1016/j.ypmed.2022.107065.</a:t>
            </a:r>
          </a:p>
          <a:p>
            <a:pPr marL="0" indent="0">
              <a:buNone/>
            </a:pPr>
            <a:endParaRPr lang="en-US" sz="1200"/>
          </a:p>
          <a:p>
            <a:pPr marL="0" indent="0">
              <a:buNone/>
            </a:pPr>
            <a:endParaRPr lang="en-US"/>
          </a:p>
        </p:txBody>
      </p:sp>
      <p:sp>
        <p:nvSpPr>
          <p:cNvPr id="5" name="Text Placeholder 4">
            <a:extLst>
              <a:ext uri="{FF2B5EF4-FFF2-40B4-BE49-F238E27FC236}">
                <a16:creationId xmlns:a16="http://schemas.microsoft.com/office/drawing/2014/main" id="{9984282E-CBC2-159B-0911-2C29C7DBA9C3}"/>
              </a:ext>
            </a:extLst>
          </p:cNvPr>
          <p:cNvSpPr>
            <a:spLocks noGrp="1"/>
          </p:cNvSpPr>
          <p:nvPr>
            <p:ph type="body" sz="quarter" idx="3"/>
          </p:nvPr>
        </p:nvSpPr>
        <p:spPr/>
        <p:txBody>
          <a:bodyPr/>
          <a:lstStyle/>
          <a:p>
            <a:r>
              <a:rPr lang="en-US" sz="2800"/>
              <a:t>Stone (2015)</a:t>
            </a:r>
          </a:p>
        </p:txBody>
      </p:sp>
      <p:sp>
        <p:nvSpPr>
          <p:cNvPr id="6" name="Content Placeholder 5">
            <a:extLst>
              <a:ext uri="{FF2B5EF4-FFF2-40B4-BE49-F238E27FC236}">
                <a16:creationId xmlns:a16="http://schemas.microsoft.com/office/drawing/2014/main" id="{1E937F59-12F6-7A77-F1FD-49A2CED2208B}"/>
              </a:ext>
            </a:extLst>
          </p:cNvPr>
          <p:cNvSpPr>
            <a:spLocks noGrp="1"/>
          </p:cNvSpPr>
          <p:nvPr>
            <p:ph sz="quarter" idx="4"/>
          </p:nvPr>
        </p:nvSpPr>
        <p:spPr/>
        <p:txBody>
          <a:bodyPr>
            <a:normAutofit fontScale="92500"/>
          </a:bodyPr>
          <a:lstStyle/>
          <a:p>
            <a:r>
              <a:rPr lang="en-US" sz="2800"/>
              <a:t>Fear of Detection</a:t>
            </a:r>
          </a:p>
          <a:p>
            <a:r>
              <a:rPr lang="en-US" sz="2800"/>
              <a:t>Social Isolation and Denial of Pregnancy</a:t>
            </a:r>
          </a:p>
          <a:p>
            <a:r>
              <a:rPr lang="en-US" sz="2800"/>
              <a:t>Avoidance of medical care</a:t>
            </a:r>
          </a:p>
          <a:p>
            <a:pPr marL="0" indent="0">
              <a:buNone/>
            </a:pPr>
            <a:r>
              <a:rPr lang="en-US" sz="1200"/>
              <a:t>Stone, R. (2015).  Pregnant women and substance use:  fear, sigma, and barriers to care.  </a:t>
            </a:r>
            <a:r>
              <a:rPr lang="en-US" sz="1200" i="1"/>
              <a:t>Health &amp; Justice Journal 3: 2 DOI 10.1186/s40352-015-0015-5.</a:t>
            </a:r>
          </a:p>
          <a:p>
            <a:pPr marL="0" indent="0">
              <a:buNone/>
            </a:pPr>
            <a:endParaRPr lang="en-US" sz="1200"/>
          </a:p>
        </p:txBody>
      </p:sp>
    </p:spTree>
    <p:extLst>
      <p:ext uri="{BB962C8B-B14F-4D97-AF65-F5344CB8AC3E}">
        <p14:creationId xmlns:p14="http://schemas.microsoft.com/office/powerpoint/2010/main" val="795464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32B0-123E-4892-57E5-3BD344A5B252}"/>
              </a:ext>
            </a:extLst>
          </p:cNvPr>
          <p:cNvSpPr>
            <a:spLocks noGrp="1"/>
          </p:cNvSpPr>
          <p:nvPr>
            <p:ph type="title"/>
          </p:nvPr>
        </p:nvSpPr>
        <p:spPr/>
        <p:txBody>
          <a:bodyPr/>
          <a:lstStyle/>
          <a:p>
            <a:pPr algn="ctr"/>
            <a:r>
              <a:rPr lang="en-US"/>
              <a:t>Self-Worth</a:t>
            </a:r>
          </a:p>
        </p:txBody>
      </p:sp>
      <p:sp>
        <p:nvSpPr>
          <p:cNvPr id="3" name="Content Placeholder 2">
            <a:extLst>
              <a:ext uri="{FF2B5EF4-FFF2-40B4-BE49-F238E27FC236}">
                <a16:creationId xmlns:a16="http://schemas.microsoft.com/office/drawing/2014/main" id="{5D32B4CA-D04E-D750-CD8C-5E75BD487C2C}"/>
              </a:ext>
            </a:extLst>
          </p:cNvPr>
          <p:cNvSpPr>
            <a:spLocks noGrp="1"/>
          </p:cNvSpPr>
          <p:nvPr>
            <p:ph idx="1"/>
          </p:nvPr>
        </p:nvSpPr>
        <p:spPr/>
        <p:txBody>
          <a:bodyPr/>
          <a:lstStyle/>
          <a:p>
            <a:r>
              <a:rPr lang="en-US" sz="2800" b="0" i="0">
                <a:solidFill>
                  <a:srgbClr val="474747"/>
                </a:solidFill>
                <a:effectLst/>
                <a:latin typeface="Google Sans"/>
              </a:rPr>
              <a:t>Self-worth is </a:t>
            </a:r>
            <a:r>
              <a:rPr lang="en-US" sz="2800" b="0" i="0">
                <a:solidFill>
                  <a:srgbClr val="040C28"/>
                </a:solidFill>
                <a:effectLst/>
                <a:latin typeface="Google Sans"/>
              </a:rPr>
              <a:t>the internal sense of being good enough and worthy of love and belonging from others</a:t>
            </a:r>
          </a:p>
          <a:p>
            <a:pPr marL="0" indent="0">
              <a:buNone/>
            </a:pPr>
            <a:r>
              <a:rPr lang="en-US" sz="2800" b="0" i="0">
                <a:solidFill>
                  <a:srgbClr val="474747"/>
                </a:solidFill>
                <a:effectLst/>
                <a:latin typeface="Google Sans"/>
              </a:rPr>
              <a:t> </a:t>
            </a:r>
          </a:p>
          <a:p>
            <a:r>
              <a:rPr lang="en-US" sz="2800" b="0" i="0">
                <a:solidFill>
                  <a:srgbClr val="001D35"/>
                </a:solidFill>
                <a:effectLst/>
                <a:latin typeface="Google Sans"/>
              </a:rPr>
              <a:t>Self-worth is an internal sense of self-value and self-worthiness. It's a fundamental part of who we are, and it impacts how we think, feel, and behave. </a:t>
            </a:r>
            <a:endParaRPr lang="en-US" sz="2800" b="0" i="0">
              <a:solidFill>
                <a:srgbClr val="474747"/>
              </a:solidFill>
              <a:effectLst/>
              <a:latin typeface="Google Sans"/>
            </a:endParaRPr>
          </a:p>
          <a:p>
            <a:endParaRPr lang="en-US"/>
          </a:p>
        </p:txBody>
      </p:sp>
    </p:spTree>
    <p:extLst>
      <p:ext uri="{BB962C8B-B14F-4D97-AF65-F5344CB8AC3E}">
        <p14:creationId xmlns:p14="http://schemas.microsoft.com/office/powerpoint/2010/main" val="1498439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1ABCB-EE71-A103-CD9B-294862AEAD3D}"/>
              </a:ext>
            </a:extLst>
          </p:cNvPr>
          <p:cNvSpPr>
            <a:spLocks noGrp="1"/>
          </p:cNvSpPr>
          <p:nvPr>
            <p:ph type="title"/>
          </p:nvPr>
        </p:nvSpPr>
        <p:spPr/>
        <p:txBody>
          <a:bodyPr/>
          <a:lstStyle/>
          <a:p>
            <a:pPr algn="ctr"/>
            <a:r>
              <a:rPr lang="en-US"/>
              <a:t>Values</a:t>
            </a:r>
          </a:p>
        </p:txBody>
      </p:sp>
      <p:sp>
        <p:nvSpPr>
          <p:cNvPr id="3" name="Content Placeholder 2">
            <a:extLst>
              <a:ext uri="{FF2B5EF4-FFF2-40B4-BE49-F238E27FC236}">
                <a16:creationId xmlns:a16="http://schemas.microsoft.com/office/drawing/2014/main" id="{5C6B5F1E-10FF-1754-4D86-F12EB546C230}"/>
              </a:ext>
            </a:extLst>
          </p:cNvPr>
          <p:cNvSpPr>
            <a:spLocks noGrp="1"/>
          </p:cNvSpPr>
          <p:nvPr>
            <p:ph idx="1"/>
          </p:nvPr>
        </p:nvSpPr>
        <p:spPr/>
        <p:txBody>
          <a:bodyPr/>
          <a:lstStyle/>
          <a:p>
            <a:pPr algn="ctr"/>
            <a:r>
              <a:rPr lang="en-US" sz="2800" b="0" i="0">
                <a:solidFill>
                  <a:srgbClr val="000000"/>
                </a:solidFill>
                <a:effectLst/>
                <a:latin typeface="Open Sans" panose="020F0502020204030204" pitchFamily="34" charset="0"/>
              </a:rPr>
              <a:t>Values are basic and fundamental beliefs</a:t>
            </a:r>
          </a:p>
          <a:p>
            <a:pPr marL="0" indent="0" algn="ctr">
              <a:buNone/>
            </a:pPr>
            <a:endParaRPr lang="en-US" sz="2800" b="0" i="0">
              <a:solidFill>
                <a:srgbClr val="000000"/>
              </a:solidFill>
              <a:effectLst/>
              <a:latin typeface="Open Sans" panose="020F0502020204030204" pitchFamily="34" charset="0"/>
            </a:endParaRPr>
          </a:p>
          <a:p>
            <a:pPr algn="ctr"/>
            <a:r>
              <a:rPr lang="en-US" sz="2800" b="0" i="0">
                <a:solidFill>
                  <a:srgbClr val="000000"/>
                </a:solidFill>
                <a:effectLst/>
                <a:latin typeface="Open Sans" panose="020F0502020204030204" pitchFamily="34" charset="0"/>
              </a:rPr>
              <a:t>Values describe the personal qualities</a:t>
            </a:r>
          </a:p>
          <a:p>
            <a:pPr marL="0" indent="0" algn="ctr">
              <a:buNone/>
            </a:pPr>
            <a:endParaRPr lang="en-US" sz="2800" b="0" i="0">
              <a:solidFill>
                <a:srgbClr val="000000"/>
              </a:solidFill>
              <a:effectLst/>
              <a:latin typeface="Open Sans" panose="020F0502020204030204" pitchFamily="34" charset="0"/>
            </a:endParaRPr>
          </a:p>
          <a:p>
            <a:pPr algn="ctr"/>
            <a:r>
              <a:rPr lang="en-US" sz="2800" b="0" i="0">
                <a:solidFill>
                  <a:srgbClr val="000000"/>
                </a:solidFill>
                <a:effectLst/>
                <a:latin typeface="Open Sans" panose="020F0502020204030204" pitchFamily="34" charset="0"/>
              </a:rPr>
              <a:t>Values are the motive behind purposeful behavior</a:t>
            </a:r>
          </a:p>
          <a:p>
            <a:pPr algn="ctr"/>
            <a:endParaRPr lang="en-US" sz="2800" b="0" i="0">
              <a:solidFill>
                <a:srgbClr val="000000"/>
              </a:solidFill>
              <a:effectLst/>
              <a:latin typeface="Open Sans" panose="020F0502020204030204" pitchFamily="34" charset="0"/>
            </a:endParaRPr>
          </a:p>
          <a:p>
            <a:endParaRPr lang="en-US"/>
          </a:p>
        </p:txBody>
      </p:sp>
    </p:spTree>
    <p:extLst>
      <p:ext uri="{BB962C8B-B14F-4D97-AF65-F5344CB8AC3E}">
        <p14:creationId xmlns:p14="http://schemas.microsoft.com/office/powerpoint/2010/main" val="3650129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9C0CA-6316-5DD2-3B17-866FB4875730}"/>
              </a:ext>
            </a:extLst>
          </p:cNvPr>
          <p:cNvSpPr>
            <a:spLocks noGrp="1"/>
          </p:cNvSpPr>
          <p:nvPr>
            <p:ph type="title"/>
          </p:nvPr>
        </p:nvSpPr>
        <p:spPr/>
        <p:txBody>
          <a:bodyPr/>
          <a:lstStyle/>
          <a:p>
            <a:pPr algn="ctr"/>
            <a:r>
              <a:rPr lang="en-US"/>
              <a:t>Schwartz (1992, 2012) Defines Values</a:t>
            </a:r>
          </a:p>
        </p:txBody>
      </p:sp>
      <p:sp>
        <p:nvSpPr>
          <p:cNvPr id="3" name="Content Placeholder 2">
            <a:extLst>
              <a:ext uri="{FF2B5EF4-FFF2-40B4-BE49-F238E27FC236}">
                <a16:creationId xmlns:a16="http://schemas.microsoft.com/office/drawing/2014/main" id="{F527558C-028A-88A0-A65A-FB134E7C8136}"/>
              </a:ext>
            </a:extLst>
          </p:cNvPr>
          <p:cNvSpPr>
            <a:spLocks noGrp="1"/>
          </p:cNvSpPr>
          <p:nvPr>
            <p:ph idx="1"/>
          </p:nvPr>
        </p:nvSpPr>
        <p:spPr>
          <a:xfrm>
            <a:off x="838200" y="2247899"/>
            <a:ext cx="10515600" cy="4147457"/>
          </a:xfrm>
        </p:spPr>
        <p:txBody>
          <a:bodyPr/>
          <a:lstStyle/>
          <a:p>
            <a:pPr algn="ctr"/>
            <a:r>
              <a:rPr lang="en-US" sz="2400"/>
              <a:t>Beliefs</a:t>
            </a:r>
          </a:p>
          <a:p>
            <a:pPr algn="ctr"/>
            <a:r>
              <a:rPr lang="en-US" sz="2400"/>
              <a:t>Refers to desirable goals</a:t>
            </a:r>
          </a:p>
          <a:p>
            <a:pPr algn="ctr"/>
            <a:r>
              <a:rPr lang="en-US" sz="2400"/>
              <a:t>Transcend specific actions and situations</a:t>
            </a:r>
          </a:p>
          <a:p>
            <a:pPr algn="ctr"/>
            <a:r>
              <a:rPr lang="en-US" sz="2400"/>
              <a:t>Serve as standards / criteria</a:t>
            </a:r>
          </a:p>
          <a:p>
            <a:pPr algn="ctr"/>
            <a:r>
              <a:rPr lang="en-US" sz="2400"/>
              <a:t>Ordered by Importance</a:t>
            </a:r>
          </a:p>
          <a:p>
            <a:pPr algn="ctr"/>
            <a:r>
              <a:rPr lang="en-US" sz="2400"/>
              <a:t>Guides Actions</a:t>
            </a:r>
          </a:p>
          <a:p>
            <a:pPr marL="0" indent="0">
              <a:buNone/>
            </a:pPr>
            <a:endParaRPr lang="en-US" sz="1200"/>
          </a:p>
          <a:p>
            <a:pPr marL="0" indent="0">
              <a:buNone/>
            </a:pPr>
            <a:endParaRPr lang="en-US" sz="1200"/>
          </a:p>
          <a:p>
            <a:pPr marL="0" indent="0" algn="ctr">
              <a:buNone/>
            </a:pPr>
            <a:r>
              <a:rPr lang="en-US" sz="1200"/>
              <a:t>Schwartz, S. H. (2012).  An overview of the Schwartz theory of Basic values.  Online Readings in Psychology and Culture, 2(1).</a:t>
            </a:r>
          </a:p>
          <a:p>
            <a:pPr algn="ctr"/>
            <a:endParaRPr lang="en-US"/>
          </a:p>
        </p:txBody>
      </p:sp>
    </p:spTree>
    <p:extLst>
      <p:ext uri="{BB962C8B-B14F-4D97-AF65-F5344CB8AC3E}">
        <p14:creationId xmlns:p14="http://schemas.microsoft.com/office/powerpoint/2010/main" val="2446420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D4AC-925E-1AC8-325D-DD5FE88A7931}"/>
              </a:ext>
            </a:extLst>
          </p:cNvPr>
          <p:cNvSpPr>
            <a:spLocks noGrp="1"/>
          </p:cNvSpPr>
          <p:nvPr>
            <p:ph type="title"/>
          </p:nvPr>
        </p:nvSpPr>
        <p:spPr/>
        <p:txBody>
          <a:bodyPr/>
          <a:lstStyle/>
          <a:p>
            <a:pPr algn="ctr"/>
            <a:r>
              <a:rPr lang="en-US"/>
              <a:t>Motivational Interviewing Value Card Sort</a:t>
            </a:r>
          </a:p>
        </p:txBody>
      </p:sp>
      <p:sp>
        <p:nvSpPr>
          <p:cNvPr id="3" name="Content Placeholder 2">
            <a:extLst>
              <a:ext uri="{FF2B5EF4-FFF2-40B4-BE49-F238E27FC236}">
                <a16:creationId xmlns:a16="http://schemas.microsoft.com/office/drawing/2014/main" id="{563ABE4D-FC35-58E8-8016-577B61F9EDDF}"/>
              </a:ext>
            </a:extLst>
          </p:cNvPr>
          <p:cNvSpPr>
            <a:spLocks noGrp="1"/>
          </p:cNvSpPr>
          <p:nvPr>
            <p:ph idx="1"/>
          </p:nvPr>
        </p:nvSpPr>
        <p:spPr/>
        <p:txBody>
          <a:bodyPr>
            <a:normAutofit/>
          </a:bodyPr>
          <a:lstStyle/>
          <a:p>
            <a:r>
              <a:rPr lang="en-US" sz="3200" b="0" i="0">
                <a:solidFill>
                  <a:srgbClr val="001D35"/>
                </a:solidFill>
                <a:effectLst/>
                <a:latin typeface="Google Sans"/>
              </a:rPr>
              <a:t>W.R. Miller, J. </a:t>
            </a:r>
            <a:r>
              <a:rPr lang="en-US" sz="3200" b="0" i="0" err="1">
                <a:solidFill>
                  <a:srgbClr val="001D35"/>
                </a:solidFill>
                <a:effectLst/>
                <a:latin typeface="Google Sans"/>
              </a:rPr>
              <a:t>C'de</a:t>
            </a:r>
            <a:r>
              <a:rPr lang="en-US" sz="3200" b="0" i="0">
                <a:solidFill>
                  <a:srgbClr val="001D35"/>
                </a:solidFill>
                <a:effectLst/>
                <a:latin typeface="Google Sans"/>
              </a:rPr>
              <a:t> Baca, D.B. Matthews, and P.L. Wilbourne developed the value card sort in 2001.</a:t>
            </a:r>
          </a:p>
          <a:p>
            <a:r>
              <a:rPr lang="en-US" sz="3200">
                <a:solidFill>
                  <a:srgbClr val="001D35"/>
                </a:solidFill>
                <a:latin typeface="Google Sans"/>
              </a:rPr>
              <a:t>Identify the core belief</a:t>
            </a:r>
          </a:p>
          <a:p>
            <a:r>
              <a:rPr lang="en-US" sz="3200">
                <a:solidFill>
                  <a:srgbClr val="001D35"/>
                </a:solidFill>
                <a:latin typeface="Google Sans"/>
              </a:rPr>
              <a:t>Understand the aligning between the core value and the behavior</a:t>
            </a:r>
            <a:endParaRPr lang="en-US" sz="3200"/>
          </a:p>
        </p:txBody>
      </p:sp>
    </p:spTree>
    <p:extLst>
      <p:ext uri="{BB962C8B-B14F-4D97-AF65-F5344CB8AC3E}">
        <p14:creationId xmlns:p14="http://schemas.microsoft.com/office/powerpoint/2010/main" val="3660183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0C97E5C-C165-417B-BBDE-6701E226B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5D0E1C6-221C-4835-B0D4-24184F6B6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98F2782-0AD1-4AB6-BBB8-3BA1BB416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4ED29F9-E65F-5174-C87A-6AAF532579B9}"/>
              </a:ext>
            </a:extLst>
          </p:cNvPr>
          <p:cNvPicPr>
            <a:picLocks noChangeAspect="1"/>
          </p:cNvPicPr>
          <p:nvPr/>
        </p:nvPicPr>
        <p:blipFill>
          <a:blip r:embed="rId2"/>
          <a:stretch>
            <a:fillRect/>
          </a:stretch>
        </p:blipFill>
        <p:spPr>
          <a:xfrm>
            <a:off x="2884350" y="643466"/>
            <a:ext cx="6406936" cy="5571066"/>
          </a:xfrm>
          <a:prstGeom prst="rect">
            <a:avLst/>
          </a:prstGeom>
        </p:spPr>
      </p:pic>
    </p:spTree>
    <p:extLst>
      <p:ext uri="{BB962C8B-B14F-4D97-AF65-F5344CB8AC3E}">
        <p14:creationId xmlns:p14="http://schemas.microsoft.com/office/powerpoint/2010/main" val="143998370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B36BEBD5-A373-4C8C-8C06-CD8007E22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6B3BBBF-28AE-4035-BC83-011C36454706}"/>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sz="2800">
                <a:solidFill>
                  <a:srgbClr val="FFFFFF"/>
                </a:solidFill>
              </a:rPr>
              <a:t>Motivational Interviewing – The Card Sort</a:t>
            </a:r>
          </a:p>
        </p:txBody>
      </p:sp>
      <p:sp>
        <p:nvSpPr>
          <p:cNvPr id="4" name="Text Placeholder 3">
            <a:extLst>
              <a:ext uri="{FF2B5EF4-FFF2-40B4-BE49-F238E27FC236}">
                <a16:creationId xmlns:a16="http://schemas.microsoft.com/office/drawing/2014/main" id="{F4DDF305-2DB8-47DC-853E-BB90C67A9D9C}"/>
              </a:ext>
            </a:extLst>
          </p:cNvPr>
          <p:cNvSpPr>
            <a:spLocks noGrp="1"/>
          </p:cNvSpPr>
          <p:nvPr>
            <p:ph type="body" sz="half" idx="2"/>
          </p:nvPr>
        </p:nvSpPr>
        <p:spPr>
          <a:xfrm>
            <a:off x="581192" y="2180496"/>
            <a:ext cx="7225075" cy="3678303"/>
          </a:xfrm>
        </p:spPr>
        <p:txBody>
          <a:bodyPr vert="horz" lIns="91440" tIns="45720" rIns="91440" bIns="45720" rtlCol="0" anchor="ctr">
            <a:normAutofit/>
          </a:bodyPr>
          <a:lstStyle/>
          <a:p>
            <a:pPr>
              <a:buFont typeface="Wingdings 2" panose="05020102010507070707" pitchFamily="18" charset="2"/>
              <a:buChar char=""/>
            </a:pPr>
            <a:r>
              <a:rPr lang="en-US"/>
              <a:t>Card Sort :  ability to do during sessions within the family / couples / individually / along with a caretaker that will be involved with the mom through out the pregnancy  process.</a:t>
            </a:r>
          </a:p>
          <a:p>
            <a:endParaRPr lang="en-US"/>
          </a:p>
          <a:p>
            <a:pPr>
              <a:buFont typeface="Wingdings 2" panose="05020102010507070707" pitchFamily="18" charset="2"/>
              <a:buChar char=""/>
            </a:pPr>
            <a:r>
              <a:rPr lang="en-US" b="0" i="0">
                <a:solidFill>
                  <a:srgbClr val="001D35"/>
                </a:solidFill>
                <a:effectLst/>
                <a:latin typeface="Google Sans"/>
              </a:rPr>
              <a:t>The Personal Values Card Sort, a tool used in Motivational Interviewing, helps individuals identify and clarify their core values by sorting cards into categories based on importance, ultimately leading to a deeper understanding of oneself and one's priorities. </a:t>
            </a:r>
            <a:endParaRPr lang="en-US"/>
          </a:p>
        </p:txBody>
      </p:sp>
      <p:sp>
        <p:nvSpPr>
          <p:cNvPr id="5" name="Footer Placeholder 4">
            <a:extLst>
              <a:ext uri="{FF2B5EF4-FFF2-40B4-BE49-F238E27FC236}">
                <a16:creationId xmlns:a16="http://schemas.microsoft.com/office/drawing/2014/main" id="{5FAF5678-9275-4AA6-8A95-46D1B13C2CC7}"/>
              </a:ext>
            </a:extLst>
          </p:cNvPr>
          <p:cNvSpPr>
            <a:spLocks noGrp="1"/>
          </p:cNvSpPr>
          <p:nvPr>
            <p:ph type="ftr" sz="quarter" idx="11"/>
          </p:nvPr>
        </p:nvSpPr>
        <p:spPr>
          <a:xfrm>
            <a:off x="581192" y="5951811"/>
            <a:ext cx="4989875" cy="365125"/>
          </a:xfrm>
        </p:spPr>
        <p:txBody>
          <a:bodyPr vert="horz" lIns="91440" tIns="45720" rIns="91440" bIns="45720" rtlCol="0" anchor="ctr">
            <a:normAutofit/>
          </a:bodyPr>
          <a:lstStyle/>
          <a:p>
            <a:pPr marR="0" lvl="0" indent="0" defTabSz="457200" fontAlgn="auto">
              <a:lnSpc>
                <a:spcPct val="90000"/>
              </a:lnSpc>
              <a:spcBef>
                <a:spcPts val="0"/>
              </a:spcBef>
              <a:spcAft>
                <a:spcPts val="600"/>
              </a:spcAft>
              <a:buClrTx/>
              <a:buSzTx/>
              <a:buFontTx/>
              <a:buNone/>
              <a:tabLst/>
              <a:defRPr/>
            </a:pPr>
            <a:r>
              <a:rPr kumimoji="0" lang="en-US" b="0" i="0" u="none" strike="noStrike" kern="1200" cap="all" spc="0" normalizeH="0" baseline="0" noProof="0">
                <a:ln>
                  <a:noFill/>
                </a:ln>
                <a:solidFill>
                  <a:schemeClr val="accent2"/>
                </a:solidFill>
                <a:effectLst/>
                <a:uLnTx/>
                <a:uFillTx/>
                <a:latin typeface="+mn-lt"/>
                <a:ea typeface="+mn-ea"/>
                <a:cs typeface="+mn-cs"/>
              </a:rPr>
              <a:t>Copyright 2016 Moss-King, D. [Opioid Dependency During Pregnancy Workbook]</a:t>
            </a:r>
          </a:p>
        </p:txBody>
      </p:sp>
      <p:sp>
        <p:nvSpPr>
          <p:cNvPr id="6" name="Slide Number Placeholder 5">
            <a:extLst>
              <a:ext uri="{FF2B5EF4-FFF2-40B4-BE49-F238E27FC236}">
                <a16:creationId xmlns:a16="http://schemas.microsoft.com/office/drawing/2014/main" id="{93F61411-3A29-44A7-B700-9781DC6200E2}"/>
              </a:ext>
            </a:extLst>
          </p:cNvPr>
          <p:cNvSpPr>
            <a:spLocks noGrp="1"/>
          </p:cNvSpPr>
          <p:nvPr>
            <p:ph type="sldNum" sz="quarter" idx="12"/>
          </p:nvPr>
        </p:nvSpPr>
        <p:spPr>
          <a:xfrm>
            <a:off x="7264399" y="5956137"/>
            <a:ext cx="544875" cy="365125"/>
          </a:xfrm>
        </p:spPr>
        <p:txBody>
          <a:bodyPr vert="horz" lIns="91440" tIns="45720" rIns="91440" bIns="45720" rtlCol="0" anchor="ctr">
            <a:normAutofit/>
          </a:bodyPr>
          <a:lstStyle/>
          <a:p>
            <a:pPr marR="0" lvl="0" indent="0" defTabSz="457200" fontAlgn="auto">
              <a:spcBef>
                <a:spcPts val="0"/>
              </a:spcBef>
              <a:spcAft>
                <a:spcPts val="600"/>
              </a:spcAft>
              <a:buClrTx/>
              <a:buSzTx/>
              <a:buFontTx/>
              <a:buNone/>
              <a:tabLst/>
              <a:defRPr/>
            </a:pPr>
            <a:fld id="{7D90449B-23B7-4400-8616-176721A2334D}" type="slidenum">
              <a:rPr kumimoji="0" lang="en-US" b="0" i="0" u="none" strike="noStrike" cap="none" spc="0" normalizeH="0" baseline="0" noProof="0">
                <a:ln>
                  <a:noFill/>
                </a:ln>
                <a:effectLst/>
                <a:uLnTx/>
                <a:uFillTx/>
              </a:rPr>
              <a:pPr marR="0" lvl="0" indent="0" defTabSz="457200" fontAlgn="auto">
                <a:spcBef>
                  <a:spcPts val="0"/>
                </a:spcBef>
                <a:spcAft>
                  <a:spcPts val="600"/>
                </a:spcAft>
                <a:buClrTx/>
                <a:buSzTx/>
                <a:buFontTx/>
                <a:buNone/>
                <a:tabLst/>
                <a:defRPr/>
              </a:pPr>
              <a:t>16</a:t>
            </a:fld>
            <a:endParaRPr kumimoji="0" lang="en-US" b="0" i="0" u="none" strike="noStrike" cap="none" spc="0" normalizeH="0" baseline="0" noProof="0">
              <a:ln>
                <a:noFill/>
              </a:ln>
              <a:effectLst/>
              <a:uLnTx/>
              <a:uFillTx/>
            </a:endParaRPr>
          </a:p>
        </p:txBody>
      </p:sp>
      <p:pic>
        <p:nvPicPr>
          <p:cNvPr id="8" name="Picture Placeholder 7">
            <a:extLst>
              <a:ext uri="{FF2B5EF4-FFF2-40B4-BE49-F238E27FC236}">
                <a16:creationId xmlns:a16="http://schemas.microsoft.com/office/drawing/2014/main" id="{3E2BB6AD-D350-4536-81E2-D0E4A7372728}"/>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448" r="2" b="2"/>
          <a:stretch/>
        </p:blipFill>
        <p:spPr>
          <a:xfrm>
            <a:off x="8051799" y="1871133"/>
            <a:ext cx="3683001" cy="4504267"/>
          </a:xfrm>
          <a:prstGeom prst="rect">
            <a:avLst/>
          </a:prstGeom>
        </p:spPr>
      </p:pic>
    </p:spTree>
    <p:extLst>
      <p:ext uri="{BB962C8B-B14F-4D97-AF65-F5344CB8AC3E}">
        <p14:creationId xmlns:p14="http://schemas.microsoft.com/office/powerpoint/2010/main" val="360733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739C3-F81D-22C7-F626-4AAA6AC4DFA1}"/>
              </a:ext>
            </a:extLst>
          </p:cNvPr>
          <p:cNvSpPr>
            <a:spLocks noGrp="1"/>
          </p:cNvSpPr>
          <p:nvPr>
            <p:ph type="title"/>
          </p:nvPr>
        </p:nvSpPr>
        <p:spPr>
          <a:xfrm>
            <a:off x="581192" y="702156"/>
            <a:ext cx="11029616" cy="1013800"/>
          </a:xfrm>
        </p:spPr>
        <p:txBody>
          <a:bodyPr>
            <a:normAutofit/>
          </a:bodyPr>
          <a:lstStyle/>
          <a:p>
            <a:pPr algn="ctr"/>
            <a:r>
              <a:rPr lang="en-US">
                <a:solidFill>
                  <a:srgbClr val="FFFEFF"/>
                </a:solidFill>
              </a:rPr>
              <a:t>Positive Direction Model®</a:t>
            </a:r>
            <a:br>
              <a:rPr lang="en-US">
                <a:solidFill>
                  <a:srgbClr val="FFFEFF"/>
                </a:solidFill>
              </a:rPr>
            </a:br>
            <a:r>
              <a:rPr lang="en-US">
                <a:solidFill>
                  <a:srgbClr val="FFFEFF"/>
                </a:solidFill>
              </a:rPr>
              <a:t>Values</a:t>
            </a:r>
          </a:p>
        </p:txBody>
      </p:sp>
      <p:graphicFrame>
        <p:nvGraphicFramePr>
          <p:cNvPr id="5" name="Content Placeholder 2">
            <a:extLst>
              <a:ext uri="{FF2B5EF4-FFF2-40B4-BE49-F238E27FC236}">
                <a16:creationId xmlns:a16="http://schemas.microsoft.com/office/drawing/2014/main" id="{86CD4C8D-3618-D741-9F5C-E6A34838570E}"/>
              </a:ext>
            </a:extLst>
          </p:cNvPr>
          <p:cNvGraphicFramePr>
            <a:graphicFrameLocks noGrp="1"/>
          </p:cNvGraphicFramePr>
          <p:nvPr>
            <p:ph idx="1"/>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5690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BD1-E8DA-4594-8359-4E66DEF4FA18}"/>
              </a:ext>
            </a:extLst>
          </p:cNvPr>
          <p:cNvSpPr>
            <a:spLocks noGrp="1"/>
          </p:cNvSpPr>
          <p:nvPr>
            <p:ph type="title"/>
          </p:nvPr>
        </p:nvSpPr>
        <p:spPr/>
        <p:txBody>
          <a:bodyPr/>
          <a:lstStyle/>
          <a:p>
            <a:pPr algn="ctr"/>
            <a:r>
              <a:rPr lang="en-US"/>
              <a:t>Steps for the provider</a:t>
            </a:r>
          </a:p>
        </p:txBody>
      </p:sp>
      <p:sp>
        <p:nvSpPr>
          <p:cNvPr id="3" name="Content Placeholder 2">
            <a:extLst>
              <a:ext uri="{FF2B5EF4-FFF2-40B4-BE49-F238E27FC236}">
                <a16:creationId xmlns:a16="http://schemas.microsoft.com/office/drawing/2014/main" id="{4FE0C484-5B6E-C0A7-2758-0BD7C45BA5D2}"/>
              </a:ext>
            </a:extLst>
          </p:cNvPr>
          <p:cNvSpPr>
            <a:spLocks noGrp="1"/>
          </p:cNvSpPr>
          <p:nvPr>
            <p:ph idx="1"/>
          </p:nvPr>
        </p:nvSpPr>
        <p:spPr/>
        <p:txBody>
          <a:bodyPr>
            <a:normAutofit/>
          </a:bodyPr>
          <a:lstStyle/>
          <a:p>
            <a:r>
              <a:rPr lang="en-US" sz="3600"/>
              <a:t>Trusting conversation regarding what is most important [value(s)]</a:t>
            </a:r>
          </a:p>
          <a:p>
            <a:r>
              <a:rPr lang="en-US" sz="3600"/>
              <a:t>Discuss the alignment of the behavior and priorities</a:t>
            </a:r>
          </a:p>
          <a:p>
            <a:r>
              <a:rPr lang="en-US" sz="3600"/>
              <a:t>Refer to the values at each visit (virtual or in-person)</a:t>
            </a:r>
          </a:p>
        </p:txBody>
      </p:sp>
    </p:spTree>
    <p:extLst>
      <p:ext uri="{BB962C8B-B14F-4D97-AF65-F5344CB8AC3E}">
        <p14:creationId xmlns:p14="http://schemas.microsoft.com/office/powerpoint/2010/main" val="2381168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F70A4-8D04-7B16-6677-B64277864A71}"/>
              </a:ext>
            </a:extLst>
          </p:cNvPr>
          <p:cNvSpPr>
            <a:spLocks noGrp="1"/>
          </p:cNvSpPr>
          <p:nvPr>
            <p:ph type="title"/>
          </p:nvPr>
        </p:nvSpPr>
        <p:spPr/>
        <p:txBody>
          <a:bodyPr/>
          <a:lstStyle/>
          <a:p>
            <a:pPr algn="ctr"/>
            <a:r>
              <a:rPr lang="en-US"/>
              <a:t>Outcomes</a:t>
            </a:r>
          </a:p>
        </p:txBody>
      </p:sp>
      <p:sp>
        <p:nvSpPr>
          <p:cNvPr id="3" name="Content Placeholder 2">
            <a:extLst>
              <a:ext uri="{FF2B5EF4-FFF2-40B4-BE49-F238E27FC236}">
                <a16:creationId xmlns:a16="http://schemas.microsoft.com/office/drawing/2014/main" id="{80ADFDD8-721C-A143-DB89-111970A9397D}"/>
              </a:ext>
            </a:extLst>
          </p:cNvPr>
          <p:cNvSpPr>
            <a:spLocks noGrp="1"/>
          </p:cNvSpPr>
          <p:nvPr>
            <p:ph idx="1"/>
          </p:nvPr>
        </p:nvSpPr>
        <p:spPr/>
        <p:txBody>
          <a:bodyPr>
            <a:noAutofit/>
          </a:bodyPr>
          <a:lstStyle/>
          <a:p>
            <a:r>
              <a:rPr lang="en-US" sz="2000"/>
              <a:t>Engaged in the Navigator Sessions </a:t>
            </a:r>
          </a:p>
          <a:p>
            <a:r>
              <a:rPr lang="en-US" sz="2000"/>
              <a:t>The patient continues with her recovery  via </a:t>
            </a:r>
            <a:r>
              <a:rPr lang="en-US" sz="2000" err="1"/>
              <a:t>TeleSUDs</a:t>
            </a:r>
            <a:endParaRPr lang="en-US" sz="2000"/>
          </a:p>
          <a:p>
            <a:r>
              <a:rPr lang="en-US" sz="2000"/>
              <a:t>Engaged in the Obstetrician Appointments</a:t>
            </a:r>
          </a:p>
          <a:p>
            <a:pPr marL="0" indent="0">
              <a:buNone/>
            </a:pPr>
            <a:endParaRPr lang="en-US" sz="2000"/>
          </a:p>
          <a:p>
            <a:r>
              <a:rPr lang="en-US" sz="2000"/>
              <a:t>Motivation toward change</a:t>
            </a:r>
          </a:p>
          <a:p>
            <a:pPr lvl="1"/>
            <a:r>
              <a:rPr lang="en-US" sz="2000"/>
              <a:t>Improving nutrition</a:t>
            </a:r>
          </a:p>
          <a:p>
            <a:pPr lvl="1"/>
            <a:r>
              <a:rPr lang="en-US" sz="2000"/>
              <a:t>Positive Self-Talk</a:t>
            </a:r>
          </a:p>
          <a:p>
            <a:pPr lvl="1"/>
            <a:r>
              <a:rPr lang="en-US" sz="2000"/>
              <a:t>Elevated Self-Worth</a:t>
            </a:r>
          </a:p>
          <a:p>
            <a:pPr lvl="1"/>
            <a:r>
              <a:rPr lang="en-US" sz="2000"/>
              <a:t>Improved attendance (Obstetrician)</a:t>
            </a:r>
          </a:p>
        </p:txBody>
      </p:sp>
    </p:spTree>
    <p:extLst>
      <p:ext uri="{BB962C8B-B14F-4D97-AF65-F5344CB8AC3E}">
        <p14:creationId xmlns:p14="http://schemas.microsoft.com/office/powerpoint/2010/main" val="1727922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itle 1"/>
          <p:cNvSpPr txBox="1">
            <a:spLocks noGrp="1"/>
          </p:cNvSpPr>
          <p:nvPr>
            <p:ph type="title"/>
          </p:nvPr>
        </p:nvSpPr>
        <p:spPr>
          <a:prstGeom prst="rect">
            <a:avLst/>
          </a:prstGeom>
        </p:spPr>
        <p:txBody>
          <a:bodyPr lIns="45719" tIns="45720" rIns="45719" bIns="45720" anchor="ctr">
            <a:normAutofit/>
          </a:bodyPr>
          <a:lstStyle/>
          <a:p>
            <a:r>
              <a:rPr lang="en-US"/>
              <a:t>Housekeeping</a:t>
            </a:r>
            <a:endParaRPr/>
          </a:p>
        </p:txBody>
      </p:sp>
      <p:sp>
        <p:nvSpPr>
          <p:cNvPr id="260" name="Content Placeholder 2"/>
          <p:cNvSpPr txBox="1">
            <a:spLocks noGrp="1"/>
          </p:cNvSpPr>
          <p:nvPr>
            <p:ph type="body" idx="1"/>
          </p:nvPr>
        </p:nvSpPr>
        <p:spPr>
          <a:xfrm>
            <a:off x="838200" y="1738595"/>
            <a:ext cx="6815203" cy="3772857"/>
          </a:xfrm>
          <a:prstGeom prst="rect">
            <a:avLst/>
          </a:prstGeom>
        </p:spPr>
        <p:txBody>
          <a:bodyPr>
            <a:normAutofit/>
          </a:bodyPr>
          <a:lstStyle/>
          <a:p>
            <a:pPr>
              <a:lnSpc>
                <a:spcPct val="136000"/>
              </a:lnSpc>
              <a:defRPr sz="1900"/>
            </a:pPr>
            <a:r>
              <a:rPr lang="en-US"/>
              <a:t>Welcome! </a:t>
            </a:r>
          </a:p>
          <a:p>
            <a:pPr>
              <a:lnSpc>
                <a:spcPct val="136000"/>
              </a:lnSpc>
              <a:defRPr sz="1900"/>
            </a:pPr>
            <a:r>
              <a:rPr lang="en-US"/>
              <a:t>Let’s get to know each other - Take a moment to introduce yourself in the chat!</a:t>
            </a:r>
          </a:p>
          <a:p>
            <a:pPr>
              <a:lnSpc>
                <a:spcPct val="136000"/>
              </a:lnSpc>
              <a:defRPr sz="1900"/>
            </a:pPr>
            <a:r>
              <a:rPr lang="en-US"/>
              <a:t>Phones have been muted to prevent background noise.</a:t>
            </a:r>
          </a:p>
          <a:p>
            <a:pPr>
              <a:lnSpc>
                <a:spcPct val="136000"/>
              </a:lnSpc>
              <a:defRPr sz="1900"/>
            </a:pPr>
            <a:r>
              <a:rPr lang="en-US"/>
              <a:t>Use the chat box to type questions during the webinar! </a:t>
            </a:r>
          </a:p>
          <a:p>
            <a:pPr>
              <a:lnSpc>
                <a:spcPct val="136000"/>
              </a:lnSpc>
              <a:defRPr sz="1900"/>
            </a:pPr>
            <a:r>
              <a:rPr lang="en-US"/>
              <a:t>Your feedback is welcome! – Please complete the webinar evaluation shared with participants at the end of the session!</a:t>
            </a:r>
          </a:p>
        </p:txBody>
      </p:sp>
      <p:pic>
        <p:nvPicPr>
          <p:cNvPr id="5" name="Picture Placeholder 4" descr="A picture containing text&#10;&#10;Description automatically generated">
            <a:extLst>
              <a:ext uri="{FF2B5EF4-FFF2-40B4-BE49-F238E27FC236}">
                <a16:creationId xmlns:a16="http://schemas.microsoft.com/office/drawing/2014/main" id="{9BBEA540-9BDD-4896-A32D-743F5297CEBA}"/>
              </a:ext>
            </a:extLst>
          </p:cNvPr>
          <p:cNvPicPr>
            <a:picLocks noGrp="1" noChangeAspect="1"/>
          </p:cNvPicPr>
          <p:nvPr>
            <p:ph type="pic" sz="half" idx="21"/>
          </p:nvPr>
        </p:nvPicPr>
        <p:blipFill>
          <a:blip r:embed="rId3">
            <a:extLst>
              <a:ext uri="{28A0092B-C50C-407E-A947-70E740481C1C}">
                <a14:useLocalDpi xmlns:a14="http://schemas.microsoft.com/office/drawing/2010/main" val="0"/>
              </a:ext>
            </a:extLst>
          </a:blip>
          <a:srcRect l="19" r="19"/>
          <a:stretch>
            <a:fillRect/>
          </a:stretch>
        </p:blipFill>
        <p:spPr>
          <a:xfrm>
            <a:off x="7548313" y="413032"/>
            <a:ext cx="4281715" cy="4281714"/>
          </a:xfr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9D1CD-6E0B-1D59-F3B0-2B8D69BB8B53}"/>
              </a:ext>
            </a:extLst>
          </p:cNvPr>
          <p:cNvSpPr>
            <a:spLocks noGrp="1"/>
          </p:cNvSpPr>
          <p:nvPr>
            <p:ph type="title"/>
          </p:nvPr>
        </p:nvSpPr>
        <p:spPr/>
        <p:txBody>
          <a:bodyPr/>
          <a:lstStyle/>
          <a:p>
            <a:pPr algn="ctr"/>
            <a:r>
              <a:rPr lang="en-US"/>
              <a:t>The Positive Direction Model® Outreach </a:t>
            </a:r>
          </a:p>
        </p:txBody>
      </p:sp>
      <p:sp>
        <p:nvSpPr>
          <p:cNvPr id="3" name="Content Placeholder 2">
            <a:extLst>
              <a:ext uri="{FF2B5EF4-FFF2-40B4-BE49-F238E27FC236}">
                <a16:creationId xmlns:a16="http://schemas.microsoft.com/office/drawing/2014/main" id="{505FBF67-A65D-0D7C-30C3-B55A8B580612}"/>
              </a:ext>
            </a:extLst>
          </p:cNvPr>
          <p:cNvSpPr>
            <a:spLocks noGrp="1"/>
          </p:cNvSpPr>
          <p:nvPr>
            <p:ph sz="half" idx="1"/>
          </p:nvPr>
        </p:nvSpPr>
        <p:spPr/>
        <p:txBody>
          <a:bodyPr>
            <a:normAutofit fontScale="92500" lnSpcReduction="10000"/>
          </a:bodyPr>
          <a:lstStyle/>
          <a:p>
            <a:pPr marL="306000" marR="0" lvl="0" indent="-306000" algn="l" defTabSz="457200" rtl="0" eaLnBrk="1" fontAlgn="auto" latinLnBrk="0" hangingPunct="1">
              <a:lnSpc>
                <a:spcPct val="100000"/>
              </a:lnSpc>
              <a:spcBef>
                <a:spcPct val="20000"/>
              </a:spcBef>
              <a:spcAft>
                <a:spcPts val="600"/>
              </a:spcAft>
              <a:buClr>
                <a:srgbClr val="903163"/>
              </a:buClr>
              <a:buSzPct val="92000"/>
              <a:buFont typeface="Wingdings 2" panose="05020102010507070707" pitchFamily="18" charset="2"/>
              <a:buChar char=""/>
              <a:tabLst/>
              <a:defRPr/>
            </a:pPr>
            <a:r>
              <a:rPr kumimoji="0" lang="en-US" sz="1800" b="0" i="0" u="none" strike="noStrike" kern="1200" cap="none" spc="0" normalizeH="0" baseline="0" noProof="0">
                <a:ln>
                  <a:noFill/>
                </a:ln>
                <a:solidFill>
                  <a:srgbClr val="3D3D3D"/>
                </a:solidFill>
                <a:effectLst/>
                <a:uLnTx/>
                <a:uFillTx/>
                <a:latin typeface="Gill Sans MT" panose="020B0502020104020203"/>
                <a:ea typeface="+mn-ea"/>
                <a:cs typeface="+mn-cs"/>
              </a:rPr>
              <a:t>FLIPA Organizations with Uconnect Care – 2023 to Present</a:t>
            </a:r>
          </a:p>
          <a:p>
            <a:pPr>
              <a:buClr>
                <a:srgbClr val="903163"/>
              </a:buClr>
              <a:defRPr/>
            </a:pPr>
            <a:r>
              <a:rPr lang="en-US">
                <a:solidFill>
                  <a:srgbClr val="3D3D3D"/>
                </a:solidFill>
                <a:latin typeface="Gill Sans MT" panose="020B0502020104020203"/>
              </a:rPr>
              <a:t>SUNY @ Buffalo </a:t>
            </a:r>
            <a:r>
              <a:rPr lang="en-US" b="0" i="0">
                <a:solidFill>
                  <a:srgbClr val="1F1F1F"/>
                </a:solidFill>
                <a:effectLst/>
                <a:latin typeface="Google Sans"/>
              </a:rPr>
              <a:t>Jacobs School Of Medicine And Biomedical Sciences</a:t>
            </a:r>
            <a:r>
              <a:rPr lang="en-US">
                <a:solidFill>
                  <a:srgbClr val="3D3D3D"/>
                </a:solidFill>
                <a:latin typeface="Gill Sans MT" panose="020B0502020104020203"/>
              </a:rPr>
              <a:t>– 2023 to Present</a:t>
            </a:r>
            <a:endParaRPr kumimoji="0" lang="en-US" sz="1800" b="0" i="0" u="none" strike="noStrike" kern="1200" cap="none" spc="0" normalizeH="0" baseline="0" noProof="0">
              <a:ln>
                <a:noFill/>
              </a:ln>
              <a:solidFill>
                <a:srgbClr val="3D3D3D"/>
              </a:solidFill>
              <a:effectLst/>
              <a:uLnTx/>
              <a:uFillTx/>
              <a:latin typeface="Gill Sans MT" panose="020B0502020104020203"/>
              <a:ea typeface="+mn-ea"/>
              <a:cs typeface="+mn-cs"/>
            </a:endParaRPr>
          </a:p>
          <a:p>
            <a:pPr marL="306000" marR="0" lvl="0" indent="-306000" algn="l" defTabSz="457200" rtl="0" eaLnBrk="1" fontAlgn="auto" latinLnBrk="0" hangingPunct="1">
              <a:lnSpc>
                <a:spcPct val="100000"/>
              </a:lnSpc>
              <a:spcBef>
                <a:spcPct val="20000"/>
              </a:spcBef>
              <a:spcAft>
                <a:spcPts val="600"/>
              </a:spcAft>
              <a:buClr>
                <a:srgbClr val="903163"/>
              </a:buClr>
              <a:buSzPct val="92000"/>
              <a:buFont typeface="Wingdings 2" panose="05020102010507070707" pitchFamily="18" charset="2"/>
              <a:buChar char=""/>
              <a:tabLst/>
              <a:defRPr/>
            </a:pPr>
            <a:r>
              <a:rPr kumimoji="0" lang="en-US" sz="1800" b="0" i="0" u="none" strike="noStrike" kern="1200" cap="none" spc="0" normalizeH="0" baseline="0" noProof="0">
                <a:ln>
                  <a:noFill/>
                </a:ln>
                <a:solidFill>
                  <a:srgbClr val="3D3D3D"/>
                </a:solidFill>
                <a:effectLst/>
                <a:uLnTx/>
                <a:uFillTx/>
                <a:latin typeface="Gill Sans MT" panose="020B0502020104020203"/>
                <a:ea typeface="+mn-ea"/>
                <a:cs typeface="+mn-cs"/>
              </a:rPr>
              <a:t>Uconnect Care – 2020 to Present </a:t>
            </a:r>
          </a:p>
          <a:p>
            <a:pPr marL="306000" marR="0" lvl="0" indent="-306000" algn="l" defTabSz="457200" rtl="0" eaLnBrk="1" fontAlgn="auto" latinLnBrk="0" hangingPunct="1">
              <a:lnSpc>
                <a:spcPct val="100000"/>
              </a:lnSpc>
              <a:spcBef>
                <a:spcPct val="20000"/>
              </a:spcBef>
              <a:spcAft>
                <a:spcPts val="600"/>
              </a:spcAft>
              <a:buClr>
                <a:srgbClr val="903163"/>
              </a:buClr>
              <a:buSzPct val="92000"/>
              <a:buFont typeface="Wingdings 2" panose="05020102010507070707" pitchFamily="18" charset="2"/>
              <a:buChar char=""/>
              <a:tabLst/>
              <a:defRPr/>
            </a:pPr>
            <a:r>
              <a:rPr kumimoji="0" lang="en-US" sz="1800" b="0" i="0" u="none" strike="noStrike" kern="1200" cap="none" spc="0" normalizeH="0" baseline="0" noProof="0">
                <a:ln>
                  <a:noFill/>
                </a:ln>
                <a:solidFill>
                  <a:srgbClr val="3D3D3D"/>
                </a:solidFill>
                <a:effectLst/>
                <a:uLnTx/>
                <a:uFillTx/>
                <a:latin typeface="Gill Sans MT" panose="020B0502020104020203"/>
                <a:ea typeface="+mn-ea"/>
                <a:cs typeface="+mn-cs"/>
              </a:rPr>
              <a:t>Erie County – 2017 to present </a:t>
            </a:r>
          </a:p>
          <a:p>
            <a:pPr marL="306000" marR="0" lvl="0" indent="-306000" algn="l" defTabSz="457200" rtl="0" eaLnBrk="1" fontAlgn="auto" latinLnBrk="0" hangingPunct="1">
              <a:lnSpc>
                <a:spcPct val="100000"/>
              </a:lnSpc>
              <a:spcBef>
                <a:spcPct val="20000"/>
              </a:spcBef>
              <a:spcAft>
                <a:spcPts val="600"/>
              </a:spcAft>
              <a:buClr>
                <a:srgbClr val="903163"/>
              </a:buClr>
              <a:buSzPct val="92000"/>
              <a:buFont typeface="Wingdings 2" panose="05020102010507070707" pitchFamily="18" charset="2"/>
              <a:buChar char=""/>
              <a:tabLst/>
              <a:defRPr/>
            </a:pPr>
            <a:r>
              <a:rPr kumimoji="0" lang="en-US" sz="1800" b="0" i="0" u="none" strike="noStrike" kern="1200" cap="none" spc="0" normalizeH="0" baseline="0" noProof="0">
                <a:ln>
                  <a:noFill/>
                </a:ln>
                <a:solidFill>
                  <a:srgbClr val="3D3D3D"/>
                </a:solidFill>
                <a:effectLst/>
                <a:uLnTx/>
                <a:uFillTx/>
                <a:latin typeface="Gill Sans MT" panose="020B0502020104020203"/>
                <a:ea typeface="+mn-ea"/>
                <a:cs typeface="+mn-cs"/>
              </a:rPr>
              <a:t>Chautauqua County – 2016 to 2019</a:t>
            </a:r>
          </a:p>
          <a:p>
            <a:r>
              <a:rPr lang="en-US"/>
              <a:t>University of Arizona – 2014-2015</a:t>
            </a:r>
          </a:p>
          <a:p>
            <a:r>
              <a:rPr lang="en-US"/>
              <a:t>NYS Stutzman Facility – 2014- Present</a:t>
            </a:r>
          </a:p>
          <a:p>
            <a:r>
              <a:rPr lang="en-US"/>
              <a:t>Catholic Health Home and Community Based Care 2014-2018</a:t>
            </a:r>
          </a:p>
        </p:txBody>
      </p:sp>
      <p:sp>
        <p:nvSpPr>
          <p:cNvPr id="4" name="Content Placeholder 3">
            <a:extLst>
              <a:ext uri="{FF2B5EF4-FFF2-40B4-BE49-F238E27FC236}">
                <a16:creationId xmlns:a16="http://schemas.microsoft.com/office/drawing/2014/main" id="{75F52AAC-AF70-6B4D-FC15-B4285F03BAB2}"/>
              </a:ext>
            </a:extLst>
          </p:cNvPr>
          <p:cNvSpPr>
            <a:spLocks noGrp="1"/>
          </p:cNvSpPr>
          <p:nvPr>
            <p:ph sz="half" idx="2"/>
          </p:nvPr>
        </p:nvSpPr>
        <p:spPr/>
        <p:txBody>
          <a:bodyPr>
            <a:normAutofit fontScale="92500" lnSpcReduction="10000"/>
          </a:bodyPr>
          <a:lstStyle/>
          <a:p>
            <a:r>
              <a:rPr lang="en-US"/>
              <a:t>Highmark of WNY  (WellPoint)</a:t>
            </a:r>
          </a:p>
          <a:p>
            <a:r>
              <a:rPr lang="en-US"/>
              <a:t>Monroe Plan </a:t>
            </a:r>
          </a:p>
          <a:p>
            <a:r>
              <a:rPr lang="en-US"/>
              <a:t>Opioid Settlement Funds (Erie County)</a:t>
            </a:r>
          </a:p>
          <a:p>
            <a:pPr>
              <a:buFont typeface="Wingdings" panose="05000000000000000000" pitchFamily="2" charset="2"/>
              <a:buChar char="q"/>
            </a:pPr>
            <a:r>
              <a:rPr lang="en-US"/>
              <a:t>Outcomes</a:t>
            </a:r>
          </a:p>
          <a:p>
            <a:pPr>
              <a:buFont typeface="Arial" panose="020B0604020202020204" pitchFamily="34" charset="0"/>
              <a:buChar char="•"/>
            </a:pPr>
            <a:r>
              <a:rPr lang="en-US"/>
              <a:t>87 Infants born</a:t>
            </a:r>
          </a:p>
          <a:p>
            <a:pPr>
              <a:buFont typeface="Arial" panose="020B0604020202020204" pitchFamily="34" charset="0"/>
              <a:buChar char="•"/>
            </a:pPr>
            <a:r>
              <a:rPr lang="en-US"/>
              <a:t>6 extended stay in the NICU</a:t>
            </a:r>
          </a:p>
          <a:p>
            <a:pPr>
              <a:buFont typeface="Arial" panose="020B0604020202020204" pitchFamily="34" charset="0"/>
              <a:buChar char="•"/>
            </a:pPr>
            <a:r>
              <a:rPr lang="en-US"/>
              <a:t>Mothers connected with </a:t>
            </a:r>
            <a:r>
              <a:rPr lang="en-US" err="1"/>
              <a:t>TeleSUDS</a:t>
            </a:r>
            <a:endParaRPr lang="en-US"/>
          </a:p>
          <a:p>
            <a:pPr>
              <a:buFont typeface="Arial" panose="020B0604020202020204" pitchFamily="34" charset="0"/>
              <a:buChar char="•"/>
            </a:pPr>
            <a:r>
              <a:rPr lang="en-US"/>
              <a:t>Mothers enjoyed the autonomy</a:t>
            </a:r>
          </a:p>
          <a:p>
            <a:pPr marL="0" indent="0">
              <a:buNone/>
            </a:pPr>
            <a:endParaRPr lang="en-US"/>
          </a:p>
        </p:txBody>
      </p:sp>
    </p:spTree>
    <p:extLst>
      <p:ext uri="{BB962C8B-B14F-4D97-AF65-F5344CB8AC3E}">
        <p14:creationId xmlns:p14="http://schemas.microsoft.com/office/powerpoint/2010/main" val="1861838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C386B-66D6-70D2-53F4-CBDB6F3FA33A}"/>
              </a:ext>
            </a:extLst>
          </p:cNvPr>
          <p:cNvSpPr>
            <a:spLocks noGrp="1"/>
          </p:cNvSpPr>
          <p:nvPr>
            <p:ph type="title"/>
          </p:nvPr>
        </p:nvSpPr>
        <p:spPr/>
        <p:txBody>
          <a:bodyPr>
            <a:normAutofit/>
          </a:bodyPr>
          <a:lstStyle/>
          <a:p>
            <a:pPr algn="ctr"/>
            <a:r>
              <a:rPr lang="en-US" sz="4000"/>
              <a:t>Summary</a:t>
            </a:r>
          </a:p>
        </p:txBody>
      </p:sp>
      <p:sp>
        <p:nvSpPr>
          <p:cNvPr id="3" name="Content Placeholder 2">
            <a:extLst>
              <a:ext uri="{FF2B5EF4-FFF2-40B4-BE49-F238E27FC236}">
                <a16:creationId xmlns:a16="http://schemas.microsoft.com/office/drawing/2014/main" id="{AB4B8CCA-A5EA-5A90-C50D-768E1A2A1F52}"/>
              </a:ext>
            </a:extLst>
          </p:cNvPr>
          <p:cNvSpPr>
            <a:spLocks noGrp="1"/>
          </p:cNvSpPr>
          <p:nvPr>
            <p:ph idx="1"/>
          </p:nvPr>
        </p:nvSpPr>
        <p:spPr/>
        <p:txBody>
          <a:bodyPr>
            <a:normAutofit/>
          </a:bodyPr>
          <a:lstStyle/>
          <a:p>
            <a:r>
              <a:rPr lang="en-US" sz="3200"/>
              <a:t>Pregnant mothers benefit from virtual appointments to improve the connection with their provider</a:t>
            </a:r>
          </a:p>
          <a:p>
            <a:r>
              <a:rPr lang="en-US" sz="3200"/>
              <a:t>Prioritizing values improves the decision making of the pregnant woman</a:t>
            </a:r>
          </a:p>
          <a:p>
            <a:r>
              <a:rPr lang="en-US" sz="3200"/>
              <a:t>Discovering values improves the pregnant woman’s self worth and motivation to take action steps toward change</a:t>
            </a:r>
          </a:p>
        </p:txBody>
      </p:sp>
    </p:spTree>
    <p:extLst>
      <p:ext uri="{BB962C8B-B14F-4D97-AF65-F5344CB8AC3E}">
        <p14:creationId xmlns:p14="http://schemas.microsoft.com/office/powerpoint/2010/main" val="885323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07EC7-6B4F-7945-75E3-3FA4B8A5C925}"/>
              </a:ext>
            </a:extLst>
          </p:cNvPr>
          <p:cNvSpPr>
            <a:spLocks noGrp="1"/>
          </p:cNvSpPr>
          <p:nvPr>
            <p:ph type="title"/>
          </p:nvPr>
        </p:nvSpPr>
        <p:spPr/>
        <p:txBody>
          <a:bodyPr>
            <a:normAutofit/>
          </a:bodyPr>
          <a:lstStyle/>
          <a:p>
            <a:pPr algn="ctr"/>
            <a:r>
              <a:rPr lang="en-US" sz="3600"/>
              <a:t>Thank you </a:t>
            </a:r>
          </a:p>
        </p:txBody>
      </p:sp>
      <p:sp>
        <p:nvSpPr>
          <p:cNvPr id="3" name="Content Placeholder 2">
            <a:extLst>
              <a:ext uri="{FF2B5EF4-FFF2-40B4-BE49-F238E27FC236}">
                <a16:creationId xmlns:a16="http://schemas.microsoft.com/office/drawing/2014/main" id="{4B226D56-DDFC-7BCE-06C8-9705F33BD029}"/>
              </a:ext>
            </a:extLst>
          </p:cNvPr>
          <p:cNvSpPr>
            <a:spLocks noGrp="1"/>
          </p:cNvSpPr>
          <p:nvPr>
            <p:ph idx="1"/>
          </p:nvPr>
        </p:nvSpPr>
        <p:spPr/>
        <p:txBody>
          <a:bodyPr/>
          <a:lstStyle/>
          <a:p>
            <a:pPr marL="0" indent="0" algn="ctr">
              <a:buNone/>
            </a:pPr>
            <a:r>
              <a:rPr lang="en-US" b="1" i="1"/>
              <a:t>Davina Moss, PhD, CRC, CASAC</a:t>
            </a:r>
          </a:p>
          <a:p>
            <a:pPr marL="0" indent="0" algn="ctr">
              <a:buNone/>
            </a:pPr>
            <a:r>
              <a:rPr lang="en-US" b="1" i="1"/>
              <a:t>50 Fountain Plaza</a:t>
            </a:r>
          </a:p>
          <a:p>
            <a:pPr marL="0" indent="0" algn="ctr">
              <a:buNone/>
            </a:pPr>
            <a:r>
              <a:rPr lang="en-US" b="1" i="1"/>
              <a:t>Suite 1400</a:t>
            </a:r>
          </a:p>
          <a:p>
            <a:pPr marL="0" indent="0" algn="ctr">
              <a:buNone/>
            </a:pPr>
            <a:r>
              <a:rPr lang="en-US" b="1" i="1"/>
              <a:t>Buffalo, NY 14202</a:t>
            </a:r>
          </a:p>
          <a:p>
            <a:pPr marL="0" indent="0" algn="ctr">
              <a:buNone/>
            </a:pPr>
            <a:r>
              <a:rPr lang="en-US" b="1" i="1"/>
              <a:t>(716) 704-5510</a:t>
            </a:r>
          </a:p>
          <a:p>
            <a:pPr marL="0" indent="0" algn="ctr">
              <a:buNone/>
            </a:pPr>
            <a:r>
              <a:rPr lang="en-US" b="1" i="1">
                <a:hlinkClick r:id="rId2"/>
              </a:rPr>
              <a:t>http://www.pdawny.com</a:t>
            </a:r>
            <a:endParaRPr lang="en-US" b="1" i="1"/>
          </a:p>
          <a:p>
            <a:pPr marL="0" indent="0" algn="ctr">
              <a:buNone/>
            </a:pPr>
            <a:r>
              <a:rPr lang="en-US" b="1" i="1">
                <a:hlinkClick r:id="rId3"/>
              </a:rPr>
              <a:t>Davina.Moss@pdawny.com</a:t>
            </a:r>
            <a:endParaRPr lang="en-US" b="1" i="1"/>
          </a:p>
          <a:p>
            <a:pPr marL="0" indent="0" algn="ctr">
              <a:buNone/>
            </a:pPr>
            <a:endParaRPr lang="en-US"/>
          </a:p>
        </p:txBody>
      </p:sp>
      <p:pic>
        <p:nvPicPr>
          <p:cNvPr id="4" name="Picture 3">
            <a:extLst>
              <a:ext uri="{FF2B5EF4-FFF2-40B4-BE49-F238E27FC236}">
                <a16:creationId xmlns:a16="http://schemas.microsoft.com/office/drawing/2014/main" id="{73B5E293-51D0-556B-0D94-0517DDA08D71}"/>
              </a:ext>
            </a:extLst>
          </p:cNvPr>
          <p:cNvPicPr>
            <a:picLocks noChangeAspect="1"/>
          </p:cNvPicPr>
          <p:nvPr/>
        </p:nvPicPr>
        <p:blipFill>
          <a:blip r:embed="rId4"/>
          <a:stretch>
            <a:fillRect/>
          </a:stretch>
        </p:blipFill>
        <p:spPr>
          <a:xfrm>
            <a:off x="8739477" y="1564894"/>
            <a:ext cx="3243353" cy="3237257"/>
          </a:xfrm>
          <a:prstGeom prst="rect">
            <a:avLst/>
          </a:prstGeom>
        </p:spPr>
      </p:pic>
      <p:pic>
        <p:nvPicPr>
          <p:cNvPr id="5" name="Picture 4">
            <a:extLst>
              <a:ext uri="{FF2B5EF4-FFF2-40B4-BE49-F238E27FC236}">
                <a16:creationId xmlns:a16="http://schemas.microsoft.com/office/drawing/2014/main" id="{F1806B20-393C-03C3-23CE-473E03868E48}"/>
              </a:ext>
            </a:extLst>
          </p:cNvPr>
          <p:cNvPicPr>
            <a:picLocks noChangeAspect="1"/>
          </p:cNvPicPr>
          <p:nvPr/>
        </p:nvPicPr>
        <p:blipFill>
          <a:blip r:embed="rId5"/>
          <a:stretch>
            <a:fillRect/>
          </a:stretch>
        </p:blipFill>
        <p:spPr>
          <a:xfrm>
            <a:off x="0" y="4320671"/>
            <a:ext cx="2450804" cy="2402032"/>
          </a:xfrm>
          <a:prstGeom prst="rect">
            <a:avLst/>
          </a:prstGeom>
        </p:spPr>
      </p:pic>
    </p:spTree>
    <p:extLst>
      <p:ext uri="{BB962C8B-B14F-4D97-AF65-F5344CB8AC3E}">
        <p14:creationId xmlns:p14="http://schemas.microsoft.com/office/powerpoint/2010/main" val="3100036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5806133" y="-2218"/>
            <a:ext cx="6214771" cy="3291840"/>
          </a:xfrm>
        </p:spPr>
        <p:txBody>
          <a:bodyPr anchor="b">
            <a:normAutofit/>
          </a:bodyPr>
          <a:lstStyle/>
          <a:p>
            <a:r>
              <a:rPr lang="en-US" sz="4700"/>
              <a:t>Integrated Models of Care: </a:t>
            </a:r>
            <a:r>
              <a:rPr lang="en-US" sz="4700" err="1"/>
              <a:t>TeleSUDs</a:t>
            </a:r>
            <a:r>
              <a:rPr lang="en-US" sz="4700"/>
              <a:t> Screening &amp; Treatment </a:t>
            </a:r>
          </a:p>
        </p:txBody>
      </p:sp>
      <p:pic>
        <p:nvPicPr>
          <p:cNvPr id="12" name="Picture 11" descr="A blue circle with white text and red text&#10;&#10;Description automatically generated">
            <a:extLst>
              <a:ext uri="{FF2B5EF4-FFF2-40B4-BE49-F238E27FC236}">
                <a16:creationId xmlns:a16="http://schemas.microsoft.com/office/drawing/2014/main" id="{B398BC88-92C0-863E-7FDD-8BEB03228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020" y="3982064"/>
            <a:ext cx="2875936" cy="2875936"/>
          </a:xfrm>
          <a:prstGeom prst="rect">
            <a:avLst/>
          </a:prstGeom>
        </p:spPr>
      </p:pic>
      <p:pic>
        <p:nvPicPr>
          <p:cNvPr id="14" name="Picture 13" descr="A blue circle with red and white text&#10;&#10;Description automatically generated">
            <a:extLst>
              <a:ext uri="{FF2B5EF4-FFF2-40B4-BE49-F238E27FC236}">
                <a16:creationId xmlns:a16="http://schemas.microsoft.com/office/drawing/2014/main" id="{853253AB-D5DB-338E-2A2E-FF868765E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2029" y="4461870"/>
            <a:ext cx="2044245" cy="1865187"/>
          </a:xfrm>
          <a:prstGeom prst="rect">
            <a:avLst/>
          </a:prstGeom>
        </p:spPr>
      </p:pic>
      <p:pic>
        <p:nvPicPr>
          <p:cNvPr id="38" name="Picture Placeholder 37" descr="A logo for a medical center&#10;&#10;Description automatically generated">
            <a:extLst>
              <a:ext uri="{FF2B5EF4-FFF2-40B4-BE49-F238E27FC236}">
                <a16:creationId xmlns:a16="http://schemas.microsoft.com/office/drawing/2014/main" id="{36B9A60D-A364-9BA4-C4D3-DCE571E38C8C}"/>
              </a:ext>
            </a:extLst>
          </p:cNvPr>
          <p:cNvPicPr preferRelativeResize="0">
            <a:picLocks noGrp="1"/>
          </p:cNvPicPr>
          <p:nvPr>
            <p:ph type="pic" sz="quarter" idx="12"/>
          </p:nvPr>
        </p:nvPicPr>
        <p:blipFill>
          <a:blip r:embed="rId5">
            <a:extLst>
              <a:ext uri="{28A0092B-C50C-407E-A947-70E740481C1C}">
                <a14:useLocalDpi xmlns:a14="http://schemas.microsoft.com/office/drawing/2010/main" val="0"/>
              </a:ext>
            </a:extLst>
          </a:blip>
          <a:stretch>
            <a:fillRect/>
          </a:stretch>
        </p:blipFill>
        <p:spPr>
          <a:xfrm>
            <a:off x="171096" y="1643702"/>
            <a:ext cx="5635037" cy="3539612"/>
          </a:xfrm>
        </p:spPr>
      </p:pic>
    </p:spTree>
    <p:extLst>
      <p:ext uri="{BB962C8B-B14F-4D97-AF65-F5344CB8AC3E}">
        <p14:creationId xmlns:p14="http://schemas.microsoft.com/office/powerpoint/2010/main" val="3390304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594360" y="189572"/>
            <a:ext cx="6787747" cy="1593507"/>
          </a:xfrm>
        </p:spPr>
        <p:txBody>
          <a:bodyPr/>
          <a:lstStyle/>
          <a:p>
            <a:r>
              <a:rPr lang="en-US" sz="3600" b="0" i="1"/>
              <a:t>No financial issues to disclose</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3725" y="2281238"/>
            <a:ext cx="6788150" cy="3709987"/>
          </a:xfrm>
        </p:spPr>
        <p:txBody>
          <a:bodyPr tIns="457200">
            <a:normAutofit/>
          </a:bodyPr>
          <a:lstStyle/>
          <a:p>
            <a:r>
              <a:rPr lang="en-US"/>
              <a:t>Katrina Garrigan, PA-C</a:t>
            </a:r>
          </a:p>
          <a:p>
            <a:pPr marL="402336" lvl="1" indent="0">
              <a:buNone/>
            </a:pPr>
            <a:r>
              <a:rPr lang="en-US"/>
              <a:t>Director Behavioral Health, Physician Assistant</a:t>
            </a:r>
          </a:p>
          <a:p>
            <a:pPr marL="402336" lvl="1" indent="0">
              <a:buNone/>
            </a:pPr>
            <a:r>
              <a:rPr lang="en-US"/>
              <a:t>East Hill Medical Center and East Hill Inner Wellness</a:t>
            </a:r>
          </a:p>
          <a:p>
            <a:pPr marL="402336" lvl="1" indent="0">
              <a:buNone/>
            </a:pPr>
            <a:r>
              <a:rPr lang="en-US"/>
              <a:t>kgarrigan@easthillmedical.com</a:t>
            </a:r>
          </a:p>
        </p:txBody>
      </p:sp>
    </p:spTree>
    <p:extLst>
      <p:ext uri="{BB962C8B-B14F-4D97-AF65-F5344CB8AC3E}">
        <p14:creationId xmlns:p14="http://schemas.microsoft.com/office/powerpoint/2010/main" val="3346685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title"/>
          </p:nvPr>
        </p:nvSpPr>
        <p:spPr>
          <a:xfrm>
            <a:off x="575310" y="278129"/>
            <a:ext cx="5063490" cy="1025377"/>
          </a:xfrm>
        </p:spPr>
        <p:txBody>
          <a:bodyPr anchor="b">
            <a:normAutofit/>
          </a:bodyPr>
          <a:lstStyle/>
          <a:p>
            <a:r>
              <a:rPr lang="en-US" sz="3600"/>
              <a:t>Integrated Care/Team Approach</a:t>
            </a:r>
          </a:p>
        </p:txBody>
      </p:sp>
      <p:sp>
        <p:nvSpPr>
          <p:cNvPr id="3" name="Text Placeholder 2">
            <a:extLst>
              <a:ext uri="{FF2B5EF4-FFF2-40B4-BE49-F238E27FC236}">
                <a16:creationId xmlns:a16="http://schemas.microsoft.com/office/drawing/2014/main" id="{591442CD-A26D-1761-8CE7-8BC3075BB4ED}"/>
              </a:ext>
            </a:extLst>
          </p:cNvPr>
          <p:cNvSpPr>
            <a:spLocks noGrp="1"/>
          </p:cNvSpPr>
          <p:nvPr>
            <p:ph sz="quarter" idx="16"/>
          </p:nvPr>
        </p:nvSpPr>
        <p:spPr>
          <a:xfrm>
            <a:off x="594360" y="3279579"/>
            <a:ext cx="5044440" cy="2994415"/>
          </a:xfrm>
        </p:spPr>
        <p:txBody>
          <a:bodyPr>
            <a:normAutofit fontScale="92500" lnSpcReduction="10000"/>
          </a:bodyPr>
          <a:lstStyle/>
          <a:p>
            <a:r>
              <a:rPr lang="en-US"/>
              <a:t>-Collaboration with Nicks Ride 4 Friends</a:t>
            </a:r>
          </a:p>
          <a:p>
            <a:r>
              <a:rPr lang="en-US"/>
              <a:t>-Social risk screens at every in person visit</a:t>
            </a:r>
          </a:p>
          <a:p>
            <a:r>
              <a:rPr lang="en-US">
                <a:effectLst/>
              </a:rPr>
              <a:t>-Care Navigators who meet with patients that have positive screen to review resources within the community. Training in Positive Direction Model to provide support to pregnant patients</a:t>
            </a:r>
          </a:p>
          <a:p>
            <a:r>
              <a:rPr lang="en-US"/>
              <a:t>-Healthy Steps Specialist embedded at our pediatric office</a:t>
            </a:r>
            <a:r>
              <a:rPr lang="en-US">
                <a:effectLst/>
              </a:rPr>
              <a:t>. </a:t>
            </a:r>
          </a:p>
          <a:p>
            <a:endParaRPr lang="en-US"/>
          </a:p>
        </p:txBody>
      </p:sp>
      <p:pic>
        <p:nvPicPr>
          <p:cNvPr id="13" name="Picture 12" descr="Red toy person in front of two lines of white figures">
            <a:extLst>
              <a:ext uri="{FF2B5EF4-FFF2-40B4-BE49-F238E27FC236}">
                <a16:creationId xmlns:a16="http://schemas.microsoft.com/office/drawing/2014/main" id="{3A1597D6-C684-2988-CA2E-2FD3C2F46058}"/>
              </a:ext>
            </a:extLst>
          </p:cNvPr>
          <p:cNvPicPr>
            <a:picLocks noChangeAspect="1"/>
          </p:cNvPicPr>
          <p:nvPr/>
        </p:nvPicPr>
        <p:blipFill>
          <a:blip r:embed="rId3"/>
          <a:srcRect l="22599" r="18743"/>
          <a:stretch/>
        </p:blipFill>
        <p:spPr>
          <a:xfrm>
            <a:off x="6096000" y="10"/>
            <a:ext cx="6118225" cy="6857990"/>
          </a:xfrm>
          <a:prstGeom prst="rect">
            <a:avLst/>
          </a:prstGeom>
          <a:noFill/>
        </p:spPr>
      </p:pic>
      <p:sp>
        <p:nvSpPr>
          <p:cNvPr id="2" name="TextBox 1">
            <a:extLst>
              <a:ext uri="{FF2B5EF4-FFF2-40B4-BE49-F238E27FC236}">
                <a16:creationId xmlns:a16="http://schemas.microsoft.com/office/drawing/2014/main" id="{75C54888-3B73-18AA-3425-C71F6C5FBB2E}"/>
              </a:ext>
            </a:extLst>
          </p:cNvPr>
          <p:cNvSpPr txBox="1"/>
          <p:nvPr/>
        </p:nvSpPr>
        <p:spPr>
          <a:xfrm>
            <a:off x="690664" y="1741251"/>
            <a:ext cx="4513634" cy="923330"/>
          </a:xfrm>
          <a:prstGeom prst="rect">
            <a:avLst/>
          </a:prstGeom>
          <a:noFill/>
        </p:spPr>
        <p:txBody>
          <a:bodyPr wrap="square" rtlCol="0">
            <a:spAutoFit/>
          </a:bodyPr>
          <a:lstStyle/>
          <a:p>
            <a:r>
              <a:rPr lang="en-US">
                <a:solidFill>
                  <a:schemeClr val="bg1"/>
                </a:solidFill>
              </a:rPr>
              <a:t>Many OB providers are not comfortable managing behavioral health or SUD meds – we prioritize these referrals</a:t>
            </a:r>
          </a:p>
        </p:txBody>
      </p:sp>
    </p:spTree>
    <p:extLst>
      <p:ext uri="{BB962C8B-B14F-4D97-AF65-F5344CB8AC3E}">
        <p14:creationId xmlns:p14="http://schemas.microsoft.com/office/powerpoint/2010/main" val="2039059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6318885" y="3499667"/>
            <a:ext cx="4939666" cy="2542810"/>
          </a:xfrm>
        </p:spPr>
        <p:txBody>
          <a:bodyPr/>
          <a:lstStyle/>
          <a:p>
            <a:r>
              <a:rPr lang="en-US" sz="3200"/>
              <a:t>Patients with SUD should be able to access evidence based, compassionate care at any interaction with a health care provider</a:t>
            </a:r>
          </a:p>
        </p:txBody>
      </p:sp>
      <p:sp>
        <p:nvSpPr>
          <p:cNvPr id="4" name="Content Placeholder 3">
            <a:extLst>
              <a:ext uri="{FF2B5EF4-FFF2-40B4-BE49-F238E27FC236}">
                <a16:creationId xmlns:a16="http://schemas.microsoft.com/office/drawing/2014/main" id="{07C3632C-2D2E-7026-33B8-EE42DA4BDB5C}"/>
              </a:ext>
            </a:extLst>
          </p:cNvPr>
          <p:cNvSpPr>
            <a:spLocks noGrp="1"/>
          </p:cNvSpPr>
          <p:nvPr>
            <p:ph sz="quarter" idx="14"/>
          </p:nvPr>
        </p:nvSpPr>
        <p:spPr>
          <a:xfrm>
            <a:off x="603885" y="457201"/>
            <a:ext cx="5198269" cy="2305050"/>
          </a:xfrm>
        </p:spPr>
        <p:txBody>
          <a:bodyPr>
            <a:normAutofit/>
          </a:bodyPr>
          <a:lstStyle/>
          <a:p>
            <a:pPr marL="0" indent="0">
              <a:buNone/>
            </a:pPr>
            <a:r>
              <a:rPr lang="en-US" sz="2000" kern="0">
                <a:solidFill>
                  <a:srgbClr val="474747"/>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Feeling hopeless can reduce the willingness of individuals with SUD to disclose their use and therefore miss the opportunity for treatment. Feelings of shame and isolation may in turn reinforce drug seeking behavior</a:t>
            </a:r>
            <a:endParaRPr lang="en-US" sz="2800" kern="100">
              <a:solidFill>
                <a:srgbClr val="474747"/>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000" b="1">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B599B60-BF79-A832-6AD4-6C6FC6CE4317}"/>
              </a:ext>
            </a:extLst>
          </p:cNvPr>
          <p:cNvSpPr>
            <a:spLocks noGrp="1"/>
          </p:cNvSpPr>
          <p:nvPr>
            <p:ph sz="quarter" idx="15"/>
          </p:nvPr>
        </p:nvSpPr>
        <p:spPr>
          <a:xfrm>
            <a:off x="594360" y="2810595"/>
            <a:ext cx="5198269" cy="3590204"/>
          </a:xfrm>
        </p:spPr>
        <p:txBody>
          <a:bodyPr>
            <a:normAutofit fontScale="92500" lnSpcReduction="20000"/>
          </a:bodyPr>
          <a:lstStyle/>
          <a:p>
            <a:pPr marL="0" indent="0">
              <a:buNone/>
            </a:pPr>
            <a:r>
              <a:rPr lang="en-US" sz="2800" b="1">
                <a:effectLst/>
                <a:latin typeface="Aptos" panose="020B0004020202020204" pitchFamily="34" charset="0"/>
                <a:ea typeface="Aptos" panose="020B0004020202020204" pitchFamily="34" charset="0"/>
                <a:cs typeface="Times New Roman" panose="02020603050405020304" pitchFamily="18" charset="0"/>
              </a:rPr>
              <a:t>-1</a:t>
            </a:r>
            <a:r>
              <a:rPr lang="en-US" sz="2800" b="1" baseline="30000">
                <a:effectLst/>
                <a:latin typeface="Aptos" panose="020B0004020202020204" pitchFamily="34" charset="0"/>
                <a:ea typeface="Aptos" panose="020B0004020202020204" pitchFamily="34" charset="0"/>
                <a:cs typeface="Times New Roman" panose="02020603050405020304" pitchFamily="18" charset="0"/>
              </a:rPr>
              <a:t>st</a:t>
            </a:r>
            <a:r>
              <a:rPr lang="en-US" sz="2800" b="1">
                <a:effectLst/>
                <a:latin typeface="Aptos" panose="020B0004020202020204" pitchFamily="34" charset="0"/>
                <a:ea typeface="Aptos" panose="020B0004020202020204" pitchFamily="34" charset="0"/>
                <a:cs typeface="Times New Roman" panose="02020603050405020304" pitchFamily="18" charset="0"/>
              </a:rPr>
              <a:t> visit - in person – scales, physical exam, urine drug screen – transportation: MAS, Bus, Uber, Peer Support</a:t>
            </a:r>
          </a:p>
          <a:p>
            <a:pPr marL="0" indent="0">
              <a:buNone/>
            </a:pPr>
            <a:r>
              <a:rPr lang="en-US" sz="2800" b="1">
                <a:latin typeface="Aptos" panose="020B0004020202020204" pitchFamily="34" charset="0"/>
                <a:ea typeface="Aptos" panose="020B0004020202020204" pitchFamily="34" charset="0"/>
                <a:cs typeface="Times New Roman" panose="02020603050405020304" pitchFamily="18" charset="0"/>
              </a:rPr>
              <a:t>-prefer 1</a:t>
            </a:r>
            <a:r>
              <a:rPr lang="en-US" sz="2800" b="1" baseline="30000">
                <a:latin typeface="Aptos" panose="020B0004020202020204" pitchFamily="34" charset="0"/>
                <a:ea typeface="Aptos" panose="020B0004020202020204" pitchFamily="34" charset="0"/>
                <a:cs typeface="Times New Roman" panose="02020603050405020304" pitchFamily="18" charset="0"/>
              </a:rPr>
              <a:t>st</a:t>
            </a:r>
            <a:r>
              <a:rPr lang="en-US" sz="2800" b="1">
                <a:latin typeface="Aptos" panose="020B0004020202020204" pitchFamily="34" charset="0"/>
                <a:ea typeface="Aptos" panose="020B0004020202020204" pitchFamily="34" charset="0"/>
                <a:cs typeface="Times New Roman" panose="02020603050405020304" pitchFamily="18" charset="0"/>
              </a:rPr>
              <a:t> follow up in person if initiating Subutex for dose adjustments</a:t>
            </a:r>
            <a:endParaRPr lang="en-US" sz="2800" b="1">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2800" b="1">
                <a:latin typeface="Aptos" panose="020B0004020202020204" pitchFamily="34" charset="0"/>
                <a:cs typeface="Times New Roman" panose="02020603050405020304" pitchFamily="18" charset="0"/>
              </a:rPr>
              <a:t>-follow up can be virtual or even by phone if needed for transportation barriers</a:t>
            </a:r>
            <a:endParaRPr lang="en-US" sz="2800"/>
          </a:p>
          <a:p>
            <a:pPr marL="342900" marR="0" lvl="0" indent="-342900">
              <a:lnSpc>
                <a:spcPct val="107000"/>
              </a:lnSpc>
              <a:spcBef>
                <a:spcPts val="0"/>
              </a:spcBef>
              <a:spcAft>
                <a:spcPts val="800"/>
              </a:spcAft>
              <a:buSzPts val="1000"/>
              <a:buFont typeface="Wingdings" panose="05000000000000000000" pitchFamily="2" charset="2"/>
              <a:buChar char=""/>
              <a:tabLst>
                <a:tab pos="457200" algn="l"/>
              </a:tabLst>
            </a:pPr>
            <a:endParaRPr lang="en-US" sz="2800" kern="100">
              <a:solidFill>
                <a:srgbClr val="474747"/>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88225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7A789-26FC-3BA0-2A8E-02421CDCA17D}"/>
              </a:ext>
            </a:extLst>
          </p:cNvPr>
          <p:cNvSpPr>
            <a:spLocks noGrp="1"/>
          </p:cNvSpPr>
          <p:nvPr>
            <p:ph type="ctrTitle"/>
          </p:nvPr>
        </p:nvSpPr>
        <p:spPr>
          <a:xfrm>
            <a:off x="594360" y="411479"/>
            <a:ext cx="5486400" cy="921210"/>
          </a:xfrm>
        </p:spPr>
        <p:txBody>
          <a:bodyPr/>
          <a:lstStyle/>
          <a:p>
            <a:r>
              <a:rPr lang="en-US"/>
              <a:t>Barriers</a:t>
            </a:r>
          </a:p>
        </p:txBody>
      </p:sp>
      <p:sp>
        <p:nvSpPr>
          <p:cNvPr id="3" name="Text Placeholder 2">
            <a:extLst>
              <a:ext uri="{FF2B5EF4-FFF2-40B4-BE49-F238E27FC236}">
                <a16:creationId xmlns:a16="http://schemas.microsoft.com/office/drawing/2014/main" id="{57564E7F-7112-D9A5-13FE-2F988CD957B8}"/>
              </a:ext>
            </a:extLst>
          </p:cNvPr>
          <p:cNvSpPr>
            <a:spLocks noGrp="1"/>
          </p:cNvSpPr>
          <p:nvPr>
            <p:ph type="body" sz="quarter" idx="11"/>
          </p:nvPr>
        </p:nvSpPr>
        <p:spPr>
          <a:xfrm>
            <a:off x="594360" y="1624519"/>
            <a:ext cx="5486400" cy="4570953"/>
          </a:xfrm>
        </p:spPr>
        <p:txBody>
          <a:bodyPr/>
          <a:lstStyle/>
          <a:p>
            <a:r>
              <a:rPr lang="en-US"/>
              <a:t> -  </a:t>
            </a:r>
            <a:r>
              <a:rPr lang="en-US" sz="2000">
                <a:solidFill>
                  <a:schemeClr val="bg1"/>
                </a:solidFill>
              </a:rPr>
              <a:t>We utilize language lines and make every effort to meet patients where they are at in their journey, provide judgment free care, emphasize education to patients</a:t>
            </a:r>
          </a:p>
          <a:p>
            <a:pPr marL="342900" indent="-342900">
              <a:buFontTx/>
              <a:buChar char="-"/>
            </a:pPr>
            <a:r>
              <a:rPr lang="en-US" sz="2000">
                <a:solidFill>
                  <a:schemeClr val="bg1"/>
                </a:solidFill>
              </a:rPr>
              <a:t>Support: Provide harm reduction tools: drug test strips, Narcan kits, education to family on signs of intoxication and crisis lines</a:t>
            </a:r>
          </a:p>
          <a:p>
            <a:pPr marL="342900" indent="-342900">
              <a:buFontTx/>
              <a:buChar char="-"/>
            </a:pPr>
            <a:endParaRPr lang="en-US" sz="2000">
              <a:solidFill>
                <a:schemeClr val="bg1"/>
              </a:solidFill>
            </a:endParaRPr>
          </a:p>
          <a:p>
            <a:pPr marL="342900" indent="-342900">
              <a:buFontTx/>
              <a:buChar char="-"/>
            </a:pPr>
            <a:r>
              <a:rPr lang="en-US" sz="2000">
                <a:solidFill>
                  <a:schemeClr val="bg1"/>
                </a:solidFill>
              </a:rPr>
              <a:t>-SAMHSA offers free education/trainings to providers through the Provider Clinical Support System, PCSS. Accessible on their website</a:t>
            </a:r>
          </a:p>
          <a:p>
            <a:pPr marL="342900" indent="-342900">
              <a:buFontTx/>
              <a:buChar char="-"/>
            </a:pPr>
            <a:r>
              <a:rPr lang="en-US" sz="2000">
                <a:solidFill>
                  <a:schemeClr val="bg1"/>
                </a:solidFill>
              </a:rPr>
              <a:t>Billing: typical E&amp;M codes, telehealth codes, supportive psychotherapy codes</a:t>
            </a:r>
          </a:p>
        </p:txBody>
      </p:sp>
    </p:spTree>
    <p:extLst>
      <p:ext uri="{BB962C8B-B14F-4D97-AF65-F5344CB8AC3E}">
        <p14:creationId xmlns:p14="http://schemas.microsoft.com/office/powerpoint/2010/main" val="1665189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871D-B15E-C971-7C85-0AF173E38781}"/>
              </a:ext>
            </a:extLst>
          </p:cNvPr>
          <p:cNvSpPr>
            <a:spLocks noGrp="1"/>
          </p:cNvSpPr>
          <p:nvPr>
            <p:ph type="title"/>
          </p:nvPr>
        </p:nvSpPr>
        <p:spPr>
          <a:xfrm>
            <a:off x="594360" y="198408"/>
            <a:ext cx="10972800" cy="1574317"/>
          </a:xfrm>
        </p:spPr>
        <p:txBody>
          <a:bodyPr anchor="b">
            <a:normAutofit/>
          </a:bodyPr>
          <a:lstStyle/>
          <a:p>
            <a:r>
              <a:rPr lang="en-US"/>
              <a:t>Limitations to Data Collection</a:t>
            </a:r>
          </a:p>
        </p:txBody>
      </p:sp>
      <p:sp>
        <p:nvSpPr>
          <p:cNvPr id="3" name="Content Placeholder 2">
            <a:extLst>
              <a:ext uri="{FF2B5EF4-FFF2-40B4-BE49-F238E27FC236}">
                <a16:creationId xmlns:a16="http://schemas.microsoft.com/office/drawing/2014/main" id="{34F2E863-4A4C-76FE-444A-083F93043389}"/>
              </a:ext>
            </a:extLst>
          </p:cNvPr>
          <p:cNvSpPr>
            <a:spLocks noGrp="1"/>
          </p:cNvSpPr>
          <p:nvPr>
            <p:ph sz="quarter" idx="13"/>
          </p:nvPr>
        </p:nvSpPr>
        <p:spPr>
          <a:xfrm>
            <a:off x="595522" y="2346960"/>
            <a:ext cx="6247237" cy="3927035"/>
          </a:xfrm>
        </p:spPr>
        <p:txBody>
          <a:bodyPr>
            <a:normAutofit lnSpcReduction="10000"/>
          </a:bodyPr>
          <a:lstStyle/>
          <a:p>
            <a:pPr marL="342900" marR="0" indent="-342900">
              <a:lnSpc>
                <a:spcPct val="107000"/>
              </a:lnSpc>
              <a:spcBef>
                <a:spcPts val="0"/>
              </a:spcBef>
              <a:spcAft>
                <a:spcPts val="800"/>
              </a:spcAft>
              <a:buFont typeface="Wingdings" panose="05000000000000000000" pitchFamily="2" charset="2"/>
              <a:buChar char="Ø"/>
            </a:pPr>
            <a:r>
              <a:rPr lang="en-US" sz="2800" kern="100">
                <a:latin typeface="Aptos" panose="020B0004020202020204" pitchFamily="34" charset="0"/>
                <a:ea typeface="Aptos" panose="020B0004020202020204" pitchFamily="34" charset="0"/>
                <a:cs typeface="Times New Roman" panose="02020603050405020304" pitchFamily="18" charset="0"/>
              </a:rPr>
              <a:t>Pulling reports from multiple software systems - Medent, Azara, UDS</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nSpc>
                <a:spcPct val="107000"/>
              </a:lnSpc>
              <a:spcBef>
                <a:spcPts val="0"/>
              </a:spcBef>
              <a:spcAft>
                <a:spcPts val="800"/>
              </a:spcAft>
              <a:buFont typeface="Wingdings" panose="05000000000000000000" pitchFamily="2" charset="2"/>
              <a:buChar char="Ø"/>
            </a:pPr>
            <a:r>
              <a:rPr lang="en-US" sz="2800" kern="100">
                <a:latin typeface="Aptos" panose="020B0004020202020204" pitchFamily="34" charset="0"/>
                <a:ea typeface="Aptos" panose="020B0004020202020204" pitchFamily="34" charset="0"/>
                <a:cs typeface="Times New Roman" panose="02020603050405020304" pitchFamily="18" charset="0"/>
              </a:rPr>
              <a:t>Listing Pregnancy as a Diagnosis – primary care vs. behavioral health dept relevance</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nSpc>
                <a:spcPct val="107000"/>
              </a:lnSpc>
              <a:spcBef>
                <a:spcPts val="0"/>
              </a:spcBef>
              <a:spcAft>
                <a:spcPts val="800"/>
              </a:spcAft>
              <a:buFont typeface="Wingdings" panose="05000000000000000000" pitchFamily="2" charset="2"/>
              <a:buChar char="Ø"/>
            </a:pPr>
            <a:r>
              <a:rPr lang="en-US" sz="2800" kern="100">
                <a:effectLst/>
                <a:latin typeface="Aptos" panose="020B0004020202020204" pitchFamily="34" charset="0"/>
                <a:ea typeface="Aptos" panose="020B0004020202020204" pitchFamily="34" charset="0"/>
                <a:cs typeface="Times New Roman" panose="02020603050405020304" pitchFamily="18" charset="0"/>
              </a:rPr>
              <a:t>Listing the SUD dx in the note</a:t>
            </a:r>
          </a:p>
          <a:p>
            <a:pPr marL="342900" marR="0" indent="-342900">
              <a:lnSpc>
                <a:spcPct val="107000"/>
              </a:lnSpc>
              <a:spcBef>
                <a:spcPts val="0"/>
              </a:spcBef>
              <a:spcAft>
                <a:spcPts val="800"/>
              </a:spcAft>
              <a:buFont typeface="Wingdings" panose="05000000000000000000" pitchFamily="2" charset="2"/>
              <a:buChar char="Ø"/>
            </a:pPr>
            <a:r>
              <a:rPr lang="en-US" sz="2800" kern="100">
                <a:latin typeface="Aptos" panose="020B0004020202020204" pitchFamily="34" charset="0"/>
                <a:ea typeface="Aptos" panose="020B0004020202020204" pitchFamily="34" charset="0"/>
                <a:cs typeface="Times New Roman" panose="02020603050405020304" pitchFamily="18" charset="0"/>
              </a:rPr>
              <a:t>Utilizing “characteristics” within the EMR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nSpc>
                <a:spcPct val="107000"/>
              </a:lnSpc>
              <a:spcBef>
                <a:spcPts val="0"/>
              </a:spcBef>
              <a:spcAft>
                <a:spcPts val="800"/>
              </a:spcAft>
              <a:buFont typeface="Wingdings" panose="05000000000000000000" pitchFamily="2" charset="2"/>
              <a:buChar char="Ø"/>
            </a:pP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pic>
        <p:nvPicPr>
          <p:cNvPr id="5" name="Picture Placeholder 52" descr="Hanging lightbulbs">
            <a:extLst>
              <a:ext uri="{FF2B5EF4-FFF2-40B4-BE49-F238E27FC236}">
                <a16:creationId xmlns:a16="http://schemas.microsoft.com/office/drawing/2014/main" id="{F2B2501C-600C-11B3-1ECD-912D988906A5}"/>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p:blipFill>
        <p:spPr>
          <a:xfrm>
            <a:off x="7988209" y="2676525"/>
            <a:ext cx="3210741" cy="3597470"/>
          </a:xfrm>
          <a:noFill/>
        </p:spPr>
      </p:pic>
    </p:spTree>
    <p:extLst>
      <p:ext uri="{BB962C8B-B14F-4D97-AF65-F5344CB8AC3E}">
        <p14:creationId xmlns:p14="http://schemas.microsoft.com/office/powerpoint/2010/main" val="298364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594360" y="411479"/>
            <a:ext cx="5486400" cy="3291840"/>
          </a:xfrm>
        </p:spPr>
        <p:txBody>
          <a:bodyPr/>
          <a:lstStyle/>
          <a:p>
            <a:r>
              <a:rPr lang="en-US"/>
              <a:t>Thank you</a:t>
            </a:r>
          </a:p>
        </p:txBody>
      </p:sp>
      <p:sp>
        <p:nvSpPr>
          <p:cNvPr id="3" name="Text Placeholder 2">
            <a:extLst>
              <a:ext uri="{FF2B5EF4-FFF2-40B4-BE49-F238E27FC236}">
                <a16:creationId xmlns:a16="http://schemas.microsoft.com/office/drawing/2014/main" id="{8BE734F0-2DDD-AF70-F13D-F9E4C1929411}"/>
              </a:ext>
            </a:extLst>
          </p:cNvPr>
          <p:cNvSpPr>
            <a:spLocks noGrp="1"/>
          </p:cNvSpPr>
          <p:nvPr>
            <p:ph type="body" sz="quarter" idx="11"/>
          </p:nvPr>
        </p:nvSpPr>
        <p:spPr>
          <a:xfrm>
            <a:off x="594360" y="4549552"/>
            <a:ext cx="5486400" cy="1645920"/>
          </a:xfrm>
        </p:spPr>
        <p:txBody>
          <a:bodyPr/>
          <a:lstStyle/>
          <a:p>
            <a:r>
              <a:rPr lang="en-US"/>
              <a:t>East Hill Medical Center</a:t>
            </a:r>
          </a:p>
          <a:p>
            <a:r>
              <a:rPr lang="en-US"/>
              <a:t>315-253-8477</a:t>
            </a:r>
          </a:p>
          <a:p>
            <a:r>
              <a:rPr lang="en-US">
                <a:hlinkClick r:id="rId3"/>
              </a:rPr>
              <a:t>www.easthillmedical.com</a:t>
            </a:r>
            <a:r>
              <a:rPr lang="en-US"/>
              <a:t>	</a:t>
            </a:r>
          </a:p>
        </p:txBody>
      </p:sp>
    </p:spTree>
    <p:extLst>
      <p:ext uri="{BB962C8B-B14F-4D97-AF65-F5344CB8AC3E}">
        <p14:creationId xmlns:p14="http://schemas.microsoft.com/office/powerpoint/2010/main" val="426113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C673-0982-4988-8B15-8901B376D946}"/>
              </a:ext>
            </a:extLst>
          </p:cNvPr>
          <p:cNvSpPr>
            <a:spLocks noGrp="1"/>
          </p:cNvSpPr>
          <p:nvPr>
            <p:ph type="title"/>
          </p:nvPr>
        </p:nvSpPr>
        <p:spPr>
          <a:xfrm>
            <a:off x="3256007" y="236912"/>
            <a:ext cx="5679985" cy="1325563"/>
          </a:xfrm>
        </p:spPr>
        <p:txBody>
          <a:bodyPr/>
          <a:lstStyle/>
          <a:p>
            <a:r>
              <a:rPr lang="en-US"/>
              <a:t>Our Presenters</a:t>
            </a:r>
          </a:p>
        </p:txBody>
      </p:sp>
      <p:sp>
        <p:nvSpPr>
          <p:cNvPr id="3" name="Rectangle 1">
            <a:extLst>
              <a:ext uri="{FF2B5EF4-FFF2-40B4-BE49-F238E27FC236}">
                <a16:creationId xmlns:a16="http://schemas.microsoft.com/office/drawing/2014/main" id="{2E84CEED-676C-03FF-E564-A4A75D25977D}"/>
              </a:ext>
            </a:extLst>
          </p:cNvPr>
          <p:cNvSpPr>
            <a:spLocks noChangeArrowheads="1"/>
          </p:cNvSpPr>
          <p:nvPr/>
        </p:nvSpPr>
        <p:spPr bwMode="auto">
          <a:xfrm>
            <a:off x="1260857" y="1674674"/>
            <a:ext cx="558999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1" u="none" strike="noStrike" cap="none" normalizeH="0" baseline="0">
              <a:ln>
                <a:noFill/>
              </a:ln>
              <a:solidFill>
                <a:srgbClr val="D2232A"/>
              </a:solidFill>
              <a:effectLst/>
              <a:latin typeface="Merriweather"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a:ln>
                  <a:noFill/>
                </a:ln>
                <a:effectLst/>
                <a:latin typeface="Merriweather" panose="00000500000000000000" pitchFamily="2" charset="0"/>
              </a:rPr>
              <a:t>Davina Moss, Ph.D., CRC, CASAC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1" u="none" strike="noStrike" cap="none" normalizeH="0" baseline="0">
                <a:ln>
                  <a:noFill/>
                </a:ln>
                <a:effectLst/>
                <a:latin typeface="Merriweather" panose="00000500000000000000" pitchFamily="2" charset="0"/>
              </a:rPr>
              <a:t>Positive Direction and Associates, Inc.</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i="1">
              <a:solidFill>
                <a:srgbClr val="D2232A"/>
              </a:solidFill>
              <a:latin typeface="Merriweather"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E7FFF460-F653-69ED-B6C6-BCB962AE7A5F}"/>
              </a:ext>
            </a:extLst>
          </p:cNvPr>
          <p:cNvSpPr>
            <a:spLocks noChangeArrowheads="1"/>
          </p:cNvSpPr>
          <p:nvPr/>
        </p:nvSpPr>
        <p:spPr bwMode="auto">
          <a:xfrm>
            <a:off x="1260857" y="4190675"/>
            <a:ext cx="657213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1" u="none" strike="noStrike" cap="none" normalizeH="0" baseline="0">
              <a:ln>
                <a:noFill/>
              </a:ln>
              <a:effectLst/>
              <a:latin typeface="Merriweather"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a:ln>
                  <a:noFill/>
                </a:ln>
                <a:effectLst/>
                <a:latin typeface="Merriweather" panose="00000500000000000000" pitchFamily="2" charset="0"/>
              </a:rPr>
              <a:t>Katrina Garrigan, PA,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1" u="none" strike="noStrike" cap="none" normalizeH="0" baseline="0">
                <a:ln>
                  <a:noFill/>
                </a:ln>
                <a:effectLst/>
                <a:latin typeface="Merriweather" panose="00000500000000000000" pitchFamily="2" charset="0"/>
              </a:rPr>
              <a:t>Director of Behavioral Health Services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1" u="none" strike="noStrike" cap="none" normalizeH="0" baseline="0">
                <a:ln>
                  <a:noFill/>
                </a:ln>
                <a:effectLst/>
                <a:latin typeface="Merriweather" panose="00000500000000000000" pitchFamily="2" charset="0"/>
              </a:rPr>
              <a:t>East Hill Medical Center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i="0" u="none" strike="noStrike" cap="none" normalizeH="0" baseline="0">
              <a:ln>
                <a:noFill/>
              </a:ln>
              <a:effectLst/>
              <a:latin typeface="Arial" panose="020B0604020202020204" pitchFamily="34" charset="0"/>
            </a:endParaRPr>
          </a:p>
        </p:txBody>
      </p:sp>
      <p:pic>
        <p:nvPicPr>
          <p:cNvPr id="12" name="Picture 11">
            <a:extLst>
              <a:ext uri="{FF2B5EF4-FFF2-40B4-BE49-F238E27FC236}">
                <a16:creationId xmlns:a16="http://schemas.microsoft.com/office/drawing/2014/main" id="{4EA081AC-6945-E26A-7936-83FAC9F6E282}"/>
              </a:ext>
            </a:extLst>
          </p:cNvPr>
          <p:cNvPicPr>
            <a:picLocks noChangeAspect="1"/>
          </p:cNvPicPr>
          <p:nvPr/>
        </p:nvPicPr>
        <p:blipFill>
          <a:blip r:embed="rId3"/>
          <a:stretch>
            <a:fillRect/>
          </a:stretch>
        </p:blipFill>
        <p:spPr>
          <a:xfrm>
            <a:off x="7918196" y="949776"/>
            <a:ext cx="2295200" cy="2605798"/>
          </a:xfrm>
          <a:prstGeom prst="rect">
            <a:avLst/>
          </a:prstGeom>
        </p:spPr>
      </p:pic>
      <p:pic>
        <p:nvPicPr>
          <p:cNvPr id="15" name="Picture 14">
            <a:extLst>
              <a:ext uri="{FF2B5EF4-FFF2-40B4-BE49-F238E27FC236}">
                <a16:creationId xmlns:a16="http://schemas.microsoft.com/office/drawing/2014/main" id="{62F269FB-C6DC-40AD-4EA7-DBC7BC0CC5D7}"/>
              </a:ext>
            </a:extLst>
          </p:cNvPr>
          <p:cNvPicPr>
            <a:picLocks noChangeAspect="1"/>
          </p:cNvPicPr>
          <p:nvPr/>
        </p:nvPicPr>
        <p:blipFill>
          <a:blip r:embed="rId4"/>
          <a:stretch>
            <a:fillRect/>
          </a:stretch>
        </p:blipFill>
        <p:spPr>
          <a:xfrm>
            <a:off x="7918196" y="3948418"/>
            <a:ext cx="2665857" cy="2423506"/>
          </a:xfrm>
          <a:prstGeom prst="rect">
            <a:avLst/>
          </a:prstGeom>
        </p:spPr>
      </p:pic>
    </p:spTree>
    <p:extLst>
      <p:ext uri="{BB962C8B-B14F-4D97-AF65-F5344CB8AC3E}">
        <p14:creationId xmlns:p14="http://schemas.microsoft.com/office/powerpoint/2010/main" val="44738974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F5816-1AA5-4E40-8DC2-88981EB0D966}"/>
              </a:ext>
            </a:extLst>
          </p:cNvPr>
          <p:cNvSpPr>
            <a:spLocks noGrp="1"/>
          </p:cNvSpPr>
          <p:nvPr>
            <p:ph type="title"/>
          </p:nvPr>
        </p:nvSpPr>
        <p:spPr/>
        <p:txBody>
          <a:bodyPr/>
          <a:lstStyle/>
          <a:p>
            <a:r>
              <a:rPr lang="en-US"/>
              <a:t>Please fill out our survey!</a:t>
            </a:r>
          </a:p>
        </p:txBody>
      </p:sp>
      <p:sp>
        <p:nvSpPr>
          <p:cNvPr id="11" name="Text Placeholder 10">
            <a:extLst>
              <a:ext uri="{FF2B5EF4-FFF2-40B4-BE49-F238E27FC236}">
                <a16:creationId xmlns:a16="http://schemas.microsoft.com/office/drawing/2014/main" id="{08F3ADF1-1C38-43E1-9984-3B88EF069528}"/>
              </a:ext>
            </a:extLst>
          </p:cNvPr>
          <p:cNvSpPr>
            <a:spLocks noGrp="1"/>
          </p:cNvSpPr>
          <p:nvPr>
            <p:ph type="body" idx="1"/>
          </p:nvPr>
        </p:nvSpPr>
        <p:spPr>
          <a:xfrm>
            <a:off x="838200" y="2237828"/>
            <a:ext cx="5490681" cy="3536247"/>
          </a:xfrm>
        </p:spPr>
        <p:txBody>
          <a:bodyPr/>
          <a:lstStyle/>
          <a:p>
            <a:pPr marL="0" indent="0">
              <a:buNone/>
            </a:pPr>
            <a:r>
              <a:rPr lang="en-US"/>
              <a:t>Find the survey link in the chat and again at the close of the webinar. </a:t>
            </a:r>
          </a:p>
          <a:p>
            <a:pPr marL="0" indent="0">
              <a:buNone/>
            </a:pPr>
            <a:endParaRPr lang="en-US"/>
          </a:p>
          <a:p>
            <a:pPr marL="0" indent="0">
              <a:buNone/>
            </a:pPr>
            <a:r>
              <a:rPr lang="en-US"/>
              <a:t>Completing your survey helps us to provide relevant and helpful information. Thank you in advance!</a:t>
            </a:r>
          </a:p>
        </p:txBody>
      </p:sp>
      <p:pic>
        <p:nvPicPr>
          <p:cNvPr id="10" name="Picture Placeholder 9">
            <a:extLst>
              <a:ext uri="{FF2B5EF4-FFF2-40B4-BE49-F238E27FC236}">
                <a16:creationId xmlns:a16="http://schemas.microsoft.com/office/drawing/2014/main" id="{5C7F9376-E80E-47DC-AC97-318AA19D9E9D}"/>
              </a:ext>
            </a:extLst>
          </p:cNvPr>
          <p:cNvPicPr>
            <a:picLocks noGrp="1" noChangeAspect="1"/>
          </p:cNvPicPr>
          <p:nvPr>
            <p:ph type="pic" sz="half" idx="21"/>
          </p:nvPr>
        </p:nvPicPr>
        <p:blipFill rotWithShape="1">
          <a:blip r:embed="rId2">
            <a:extLst>
              <a:ext uri="{28A0092B-C50C-407E-A947-70E740481C1C}">
                <a14:useLocalDpi xmlns:a14="http://schemas.microsoft.com/office/drawing/2010/main" val="0"/>
              </a:ext>
            </a:extLst>
          </a:blip>
          <a:srcRect l="19" r="19"/>
          <a:stretch/>
        </p:blipFill>
        <p:spPr>
          <a:xfrm>
            <a:off x="6439295" y="383344"/>
            <a:ext cx="5390733" cy="5390732"/>
          </a:xfrm>
        </p:spPr>
      </p:pic>
    </p:spTree>
    <p:extLst>
      <p:ext uri="{BB962C8B-B14F-4D97-AF65-F5344CB8AC3E}">
        <p14:creationId xmlns:p14="http://schemas.microsoft.com/office/powerpoint/2010/main" val="333624170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hape&#10;&#10;Description automatically generated">
            <a:extLst>
              <a:ext uri="{FF2B5EF4-FFF2-40B4-BE49-F238E27FC236}">
                <a16:creationId xmlns:a16="http://schemas.microsoft.com/office/drawing/2014/main" id="{23788209-7A19-47A8-B68A-D70E91C888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352" y="683821"/>
            <a:ext cx="6589295" cy="3530767"/>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81D64D35-7909-4058-9A79-0BA819A5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9" y="3770616"/>
            <a:ext cx="3611580" cy="3611580"/>
          </a:xfrm>
          <a:prstGeom prst="rect">
            <a:avLst/>
          </a:prstGeom>
        </p:spPr>
      </p:pic>
    </p:spTree>
    <p:extLst>
      <p:ext uri="{BB962C8B-B14F-4D97-AF65-F5344CB8AC3E}">
        <p14:creationId xmlns:p14="http://schemas.microsoft.com/office/powerpoint/2010/main" val="406913743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0F01A-B48A-627E-9FF0-636349388809}"/>
              </a:ext>
            </a:extLst>
          </p:cNvPr>
          <p:cNvSpPr>
            <a:spLocks noGrp="1"/>
          </p:cNvSpPr>
          <p:nvPr>
            <p:ph type="ctrTitle"/>
          </p:nvPr>
        </p:nvSpPr>
        <p:spPr>
          <a:xfrm>
            <a:off x="643466" y="753626"/>
            <a:ext cx="5334930" cy="3004145"/>
          </a:xfrm>
        </p:spPr>
        <p:txBody>
          <a:bodyPr>
            <a:normAutofit fontScale="90000"/>
          </a:bodyPr>
          <a:lstStyle/>
          <a:p>
            <a:r>
              <a:rPr lang="en-US" sz="3800"/>
              <a:t>Aligning Patient Values &amp; TeleSUDs:  Transforming Prenatal Care Through Innovation &amp; Access to Care</a:t>
            </a:r>
          </a:p>
        </p:txBody>
      </p:sp>
      <p:sp>
        <p:nvSpPr>
          <p:cNvPr id="3" name="Subtitle 2">
            <a:extLst>
              <a:ext uri="{FF2B5EF4-FFF2-40B4-BE49-F238E27FC236}">
                <a16:creationId xmlns:a16="http://schemas.microsoft.com/office/drawing/2014/main" id="{CBA1CC2D-7717-75D3-95ED-33E66BDD4AF5}"/>
              </a:ext>
            </a:extLst>
          </p:cNvPr>
          <p:cNvSpPr>
            <a:spLocks noGrp="1"/>
          </p:cNvSpPr>
          <p:nvPr>
            <p:ph type="subTitle" idx="1"/>
          </p:nvPr>
        </p:nvSpPr>
        <p:spPr>
          <a:xfrm>
            <a:off x="643465" y="3849845"/>
            <a:ext cx="5334931" cy="2189214"/>
          </a:xfrm>
        </p:spPr>
        <p:txBody>
          <a:bodyPr>
            <a:normAutofit/>
          </a:bodyPr>
          <a:lstStyle/>
          <a:p>
            <a:r>
              <a:rPr lang="en-US"/>
              <a:t>Dr. Davina A. Moss, PhD, CRC, CASAC</a:t>
            </a:r>
          </a:p>
          <a:p>
            <a:r>
              <a:rPr lang="en-US"/>
              <a:t>Positive Direction and Associates, Inc.®</a:t>
            </a:r>
          </a:p>
          <a:p>
            <a:r>
              <a:rPr lang="en-US"/>
              <a:t>The Positive Direction Model®</a:t>
            </a:r>
          </a:p>
          <a:p>
            <a:r>
              <a:rPr lang="en-US"/>
              <a:t>April 8, 2025</a:t>
            </a:r>
          </a:p>
        </p:txBody>
      </p:sp>
      <p:pic>
        <p:nvPicPr>
          <p:cNvPr id="2050" name="Picture 2">
            <a:extLst>
              <a:ext uri="{FF2B5EF4-FFF2-40B4-BE49-F238E27FC236}">
                <a16:creationId xmlns:a16="http://schemas.microsoft.com/office/drawing/2014/main" id="{127825CE-633E-BFB4-7FD1-A2DD0D10E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 b="-6"/>
          <a:stretch/>
        </p:blipFill>
        <p:spPr bwMode="auto">
          <a:xfrm>
            <a:off x="8620231" y="261233"/>
            <a:ext cx="3240592" cy="324059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ED28381-D574-FFA3-D644-DF46101B517F}"/>
              </a:ext>
            </a:extLst>
          </p:cNvPr>
          <p:cNvPicPr>
            <a:picLocks noChangeAspect="1"/>
          </p:cNvPicPr>
          <p:nvPr/>
        </p:nvPicPr>
        <p:blipFill>
          <a:blip r:embed="rId3"/>
          <a:srcRect l="218" r="3918"/>
          <a:stretch/>
        </p:blipFill>
        <p:spPr>
          <a:xfrm>
            <a:off x="6528147" y="2146656"/>
            <a:ext cx="2453721" cy="2399177"/>
          </a:xfrm>
          <a:custGeom>
            <a:avLst/>
            <a:gdLst/>
            <a:ahLst/>
            <a:cxnLst/>
            <a:rect l="l" t="t" r="r" b="b"/>
            <a:pathLst>
              <a:path w="2701330" h="2860796">
                <a:moveTo>
                  <a:pt x="1381637" y="0"/>
                </a:moveTo>
                <a:lnTo>
                  <a:pt x="1481685" y="0"/>
                </a:lnTo>
                <a:lnTo>
                  <a:pt x="1578040" y="4866"/>
                </a:lnTo>
                <a:cubicBezTo>
                  <a:pt x="2059323" y="53742"/>
                  <a:pt x="2470132" y="341007"/>
                  <a:pt x="2690528" y="746720"/>
                </a:cubicBezTo>
                <a:lnTo>
                  <a:pt x="2701330" y="769143"/>
                </a:lnTo>
                <a:lnTo>
                  <a:pt x="2701330" y="2089127"/>
                </a:lnTo>
                <a:lnTo>
                  <a:pt x="2690528" y="2111550"/>
                </a:lnTo>
                <a:cubicBezTo>
                  <a:pt x="2448092" y="2557835"/>
                  <a:pt x="1975257" y="2860796"/>
                  <a:pt x="1431661" y="2860796"/>
                </a:cubicBezTo>
                <a:cubicBezTo>
                  <a:pt x="640976" y="2860796"/>
                  <a:pt x="0" y="2219820"/>
                  <a:pt x="0" y="1429135"/>
                </a:cubicBezTo>
                <a:cubicBezTo>
                  <a:pt x="0" y="687868"/>
                  <a:pt x="563358" y="78181"/>
                  <a:pt x="1285282" y="4866"/>
                </a:cubicBezTo>
                <a:close/>
              </a:path>
            </a:pathLst>
          </a:custGeom>
        </p:spPr>
      </p:pic>
    </p:spTree>
    <p:extLst>
      <p:ext uri="{BB962C8B-B14F-4D97-AF65-F5344CB8AC3E}">
        <p14:creationId xmlns:p14="http://schemas.microsoft.com/office/powerpoint/2010/main" val="1944778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ED3FC-D879-4DB0-35D8-5D3DCABF1233}"/>
              </a:ext>
            </a:extLst>
          </p:cNvPr>
          <p:cNvSpPr>
            <a:spLocks noGrp="1"/>
          </p:cNvSpPr>
          <p:nvPr>
            <p:ph type="title"/>
          </p:nvPr>
        </p:nvSpPr>
        <p:spPr>
          <a:xfrm>
            <a:off x="1043631" y="809898"/>
            <a:ext cx="9942716" cy="1554480"/>
          </a:xfrm>
        </p:spPr>
        <p:txBody>
          <a:bodyPr anchor="ctr">
            <a:normAutofit/>
          </a:bodyPr>
          <a:lstStyle/>
          <a:p>
            <a:pPr algn="ctr"/>
            <a:r>
              <a:rPr lang="en-US" sz="4800"/>
              <a:t>Disclaimer</a:t>
            </a:r>
          </a:p>
        </p:txBody>
      </p:sp>
      <p:sp>
        <p:nvSpPr>
          <p:cNvPr id="3" name="Content Placeholder 2">
            <a:extLst>
              <a:ext uri="{FF2B5EF4-FFF2-40B4-BE49-F238E27FC236}">
                <a16:creationId xmlns:a16="http://schemas.microsoft.com/office/drawing/2014/main" id="{56A936EB-152B-5E7E-1294-26C2B59DE788}"/>
              </a:ext>
            </a:extLst>
          </p:cNvPr>
          <p:cNvSpPr>
            <a:spLocks noGrp="1"/>
          </p:cNvSpPr>
          <p:nvPr>
            <p:ph idx="1"/>
          </p:nvPr>
        </p:nvSpPr>
        <p:spPr>
          <a:xfrm>
            <a:off x="1045028" y="2178604"/>
            <a:ext cx="9941319" cy="2577503"/>
          </a:xfrm>
        </p:spPr>
        <p:txBody>
          <a:bodyPr anchor="ctr">
            <a:normAutofit/>
          </a:bodyPr>
          <a:lstStyle/>
          <a:p>
            <a:r>
              <a:rPr lang="en-US" sz="2400"/>
              <a:t>Dr. Moss will not benefit financially from mentioning or teaching about medications associated with Medication Assisted Treatment, medications associated with breastfeeding, infant formula or mental health treatment. </a:t>
            </a:r>
          </a:p>
          <a:p>
            <a:pPr marL="0" indent="0">
              <a:buNone/>
            </a:pPr>
            <a:endParaRPr lang="en-US" sz="2400"/>
          </a:p>
        </p:txBody>
      </p:sp>
      <p:sp>
        <p:nvSpPr>
          <p:cNvPr id="4" name="Slide Number Placeholder 3">
            <a:extLst>
              <a:ext uri="{FF2B5EF4-FFF2-40B4-BE49-F238E27FC236}">
                <a16:creationId xmlns:a16="http://schemas.microsoft.com/office/drawing/2014/main" id="{D024EDD6-9F07-A8FF-B9DB-E6113D9F8E2B}"/>
              </a:ext>
            </a:extLst>
          </p:cNvPr>
          <p:cNvSpPr>
            <a:spLocks noGrp="1"/>
          </p:cNvSpPr>
          <p:nvPr>
            <p:ph type="sldNum" sz="quarter" idx="12"/>
          </p:nvPr>
        </p:nvSpPr>
        <p:spPr>
          <a:xfrm>
            <a:off x="8610600" y="6492240"/>
            <a:ext cx="2743200" cy="365125"/>
          </a:xfrm>
        </p:spPr>
        <p:txBody>
          <a:bodyPr>
            <a:normAutofit fontScale="77500" lnSpcReduction="20000"/>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8691526A-5405-4FB4-A0F7-A6AB7755222B}"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91126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79679-B343-B9E3-C492-5FDAEB65B188}"/>
              </a:ext>
            </a:extLst>
          </p:cNvPr>
          <p:cNvSpPr>
            <a:spLocks noGrp="1"/>
          </p:cNvSpPr>
          <p:nvPr>
            <p:ph type="title"/>
          </p:nvPr>
        </p:nvSpPr>
        <p:spPr/>
        <p:txBody>
          <a:bodyPr/>
          <a:lstStyle/>
          <a:p>
            <a:pPr algn="ctr"/>
            <a:r>
              <a:rPr lang="en-US"/>
              <a:t>Acknowledgements</a:t>
            </a:r>
          </a:p>
        </p:txBody>
      </p:sp>
      <p:sp>
        <p:nvSpPr>
          <p:cNvPr id="3" name="Content Placeholder 2">
            <a:extLst>
              <a:ext uri="{FF2B5EF4-FFF2-40B4-BE49-F238E27FC236}">
                <a16:creationId xmlns:a16="http://schemas.microsoft.com/office/drawing/2014/main" id="{AACE808E-21CE-27A7-FE6F-C5BACD2C7BCE}"/>
              </a:ext>
            </a:extLst>
          </p:cNvPr>
          <p:cNvSpPr>
            <a:spLocks noGrp="1"/>
          </p:cNvSpPr>
          <p:nvPr>
            <p:ph idx="1"/>
          </p:nvPr>
        </p:nvSpPr>
        <p:spPr/>
        <p:txBody>
          <a:bodyPr/>
          <a:lstStyle/>
          <a:p>
            <a:r>
              <a:rPr lang="en-US" sz="3600"/>
              <a:t>Community Health Care Association of New York State</a:t>
            </a:r>
          </a:p>
          <a:p>
            <a:endParaRPr lang="en-US"/>
          </a:p>
        </p:txBody>
      </p:sp>
      <p:sp>
        <p:nvSpPr>
          <p:cNvPr id="4" name="Rectangle 1">
            <a:extLst>
              <a:ext uri="{FF2B5EF4-FFF2-40B4-BE49-F238E27FC236}">
                <a16:creationId xmlns:a16="http://schemas.microsoft.com/office/drawing/2014/main" id="{8785951E-A149-D714-6726-9677B270C3A5}"/>
              </a:ext>
            </a:extLst>
          </p:cNvPr>
          <p:cNvSpPr>
            <a:spLocks noChangeArrowheads="1"/>
          </p:cNvSpPr>
          <p:nvPr/>
        </p:nvSpPr>
        <p:spPr bwMode="auto">
          <a:xfrm>
            <a:off x="0" y="0"/>
            <a:ext cx="12192000" cy="0"/>
          </a:xfrm>
          <a:prstGeom prst="rect">
            <a:avLst/>
          </a:prstGeom>
          <a:solidFill>
            <a:srgbClr val="A51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8566" rIns="91440" bIns="2856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proxima-soft"/>
              </a:rPr>
              <a:t>  </a:t>
            </a:r>
            <a:r>
              <a:rPr kumimoji="0" lang="en-US" altLang="en-US" sz="1900" b="0" i="0" u="none" strike="noStrike" cap="none" normalizeH="0" baseline="0">
                <a:ln>
                  <a:noFill/>
                </a:ln>
                <a:solidFill>
                  <a:srgbClr val="FFFFFF"/>
                </a:solidFill>
                <a:effectLst/>
                <a:latin typeface="proxima-soft"/>
              </a:rPr>
              <a:t>      </a:t>
            </a:r>
            <a:r>
              <a:rPr kumimoji="0" lang="en-US" altLang="en-US" sz="1000" b="0" i="0" u="none" strike="noStrike" cap="none" normalizeH="0" baseline="0">
                <a:ln>
                  <a:noFill/>
                </a:ln>
                <a:solidFill>
                  <a:srgbClr val="FFFFFF"/>
                </a:solidFill>
                <a:effectLst/>
                <a:latin typeface="proxima-soft"/>
              </a:rPr>
              <a:t>Community Health Care Association of New York State</a:t>
            </a:r>
            <a:endParaRPr kumimoji="0" lang="en-US" altLang="en-US" sz="5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1"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AutoShape 2" descr="Home">
            <a:hlinkClick r:id="rId2" tooltip="Home"/>
            <a:extLst>
              <a:ext uri="{FF2B5EF4-FFF2-40B4-BE49-F238E27FC236}">
                <a16:creationId xmlns:a16="http://schemas.microsoft.com/office/drawing/2014/main" id="{01F0FA9C-068D-B73D-9E44-0B615DB6E690}"/>
              </a:ext>
            </a:extLst>
          </p:cNvPr>
          <p:cNvSpPr>
            <a:spLocks noChangeAspect="1" noChangeArrowheads="1"/>
          </p:cNvSpPr>
          <p:nvPr/>
        </p:nvSpPr>
        <p:spPr bwMode="auto">
          <a:xfrm>
            <a:off x="57150" y="-419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81514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1C95-91FD-39C2-1DD9-7321152B0BA0}"/>
              </a:ext>
            </a:extLst>
          </p:cNvPr>
          <p:cNvSpPr>
            <a:spLocks noGrp="1"/>
          </p:cNvSpPr>
          <p:nvPr>
            <p:ph type="title"/>
          </p:nvPr>
        </p:nvSpPr>
        <p:spPr/>
        <p:txBody>
          <a:bodyPr/>
          <a:lstStyle/>
          <a:p>
            <a:pPr algn="ctr"/>
            <a:r>
              <a:rPr lang="en-US"/>
              <a:t>Objective</a:t>
            </a:r>
          </a:p>
        </p:txBody>
      </p:sp>
      <p:sp>
        <p:nvSpPr>
          <p:cNvPr id="3" name="Content Placeholder 2">
            <a:extLst>
              <a:ext uri="{FF2B5EF4-FFF2-40B4-BE49-F238E27FC236}">
                <a16:creationId xmlns:a16="http://schemas.microsoft.com/office/drawing/2014/main" id="{2840973A-3A93-7A8E-2814-6CD7081E52B7}"/>
              </a:ext>
            </a:extLst>
          </p:cNvPr>
          <p:cNvSpPr>
            <a:spLocks noGrp="1"/>
          </p:cNvSpPr>
          <p:nvPr>
            <p:ph idx="1"/>
          </p:nvPr>
        </p:nvSpPr>
        <p:spPr/>
        <p:txBody>
          <a:bodyPr>
            <a:noAutofit/>
          </a:bodyPr>
          <a:lstStyle/>
          <a:p>
            <a:r>
              <a:rPr lang="en-US" sz="3200"/>
              <a:t>Illustrate how identifying values help pregnant women with SUD fully engage with prenatal care, begin to build a healthier lifestyle and move toward the action stage of change in recovery parenting</a:t>
            </a:r>
          </a:p>
          <a:p>
            <a:pPr marL="0" indent="0">
              <a:buNone/>
            </a:pPr>
            <a:endParaRPr lang="en-US" sz="3200"/>
          </a:p>
          <a:p>
            <a:r>
              <a:rPr lang="en-US" sz="3200"/>
              <a:t>Utilizing </a:t>
            </a:r>
            <a:r>
              <a:rPr lang="en-US" sz="3200" err="1"/>
              <a:t>TeleSUDs</a:t>
            </a:r>
            <a:r>
              <a:rPr lang="en-US" sz="3200"/>
              <a:t> to engage in prenatal care early and often improving the appointment rates</a:t>
            </a:r>
          </a:p>
        </p:txBody>
      </p:sp>
    </p:spTree>
    <p:extLst>
      <p:ext uri="{BB962C8B-B14F-4D97-AF65-F5344CB8AC3E}">
        <p14:creationId xmlns:p14="http://schemas.microsoft.com/office/powerpoint/2010/main" val="188355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C05B-3E02-736C-B6EF-7FDED738B6BB}"/>
              </a:ext>
            </a:extLst>
          </p:cNvPr>
          <p:cNvSpPr>
            <a:spLocks noGrp="1"/>
          </p:cNvSpPr>
          <p:nvPr>
            <p:ph type="title"/>
          </p:nvPr>
        </p:nvSpPr>
        <p:spPr/>
        <p:txBody>
          <a:bodyPr/>
          <a:lstStyle/>
          <a:p>
            <a:pPr algn="ctr"/>
            <a:r>
              <a:rPr lang="en-US"/>
              <a:t>Goal</a:t>
            </a:r>
          </a:p>
        </p:txBody>
      </p:sp>
      <p:sp>
        <p:nvSpPr>
          <p:cNvPr id="3" name="Content Placeholder 2">
            <a:extLst>
              <a:ext uri="{FF2B5EF4-FFF2-40B4-BE49-F238E27FC236}">
                <a16:creationId xmlns:a16="http://schemas.microsoft.com/office/drawing/2014/main" id="{13C0531E-637E-6544-F233-A824FA061DEB}"/>
              </a:ext>
            </a:extLst>
          </p:cNvPr>
          <p:cNvSpPr>
            <a:spLocks noGrp="1"/>
          </p:cNvSpPr>
          <p:nvPr>
            <p:ph idx="1"/>
          </p:nvPr>
        </p:nvSpPr>
        <p:spPr/>
        <p:txBody>
          <a:bodyPr>
            <a:normAutofit/>
          </a:bodyPr>
          <a:lstStyle/>
          <a:p>
            <a:r>
              <a:rPr lang="en-US" sz="3600"/>
              <a:t>Understand the significance of values to increase self-worth, enhance decision making and invest in the family’s quality of health .</a:t>
            </a:r>
          </a:p>
        </p:txBody>
      </p:sp>
    </p:spTree>
    <p:extLst>
      <p:ext uri="{BB962C8B-B14F-4D97-AF65-F5344CB8AC3E}">
        <p14:creationId xmlns:p14="http://schemas.microsoft.com/office/powerpoint/2010/main" val="73732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E3D4-ED31-62DD-1CEF-3EA5263F0398}"/>
              </a:ext>
            </a:extLst>
          </p:cNvPr>
          <p:cNvSpPr>
            <a:spLocks noGrp="1"/>
          </p:cNvSpPr>
          <p:nvPr>
            <p:ph type="title"/>
          </p:nvPr>
        </p:nvSpPr>
        <p:spPr/>
        <p:txBody>
          <a:bodyPr/>
          <a:lstStyle/>
          <a:p>
            <a:pPr algn="ctr"/>
            <a:r>
              <a:rPr lang="en-US"/>
              <a:t>Reasons for lack of / no Prenatal Care</a:t>
            </a:r>
          </a:p>
        </p:txBody>
      </p:sp>
      <p:sp>
        <p:nvSpPr>
          <p:cNvPr id="3" name="Content Placeholder 2">
            <a:extLst>
              <a:ext uri="{FF2B5EF4-FFF2-40B4-BE49-F238E27FC236}">
                <a16:creationId xmlns:a16="http://schemas.microsoft.com/office/drawing/2014/main" id="{2CB562AE-CCAB-1B85-5CC3-0F4D3ABA95B8}"/>
              </a:ext>
            </a:extLst>
          </p:cNvPr>
          <p:cNvSpPr>
            <a:spLocks noGrp="1"/>
          </p:cNvSpPr>
          <p:nvPr>
            <p:ph idx="1"/>
          </p:nvPr>
        </p:nvSpPr>
        <p:spPr>
          <a:xfrm>
            <a:off x="581192" y="2579914"/>
            <a:ext cx="11029615" cy="3278885"/>
          </a:xfrm>
        </p:spPr>
        <p:txBody>
          <a:bodyPr>
            <a:normAutofit fontScale="92500" lnSpcReduction="20000"/>
          </a:bodyPr>
          <a:lstStyle/>
          <a:p>
            <a:r>
              <a:rPr lang="en-US" sz="2200"/>
              <a:t>Fear punishment for using illegal substances</a:t>
            </a:r>
          </a:p>
          <a:p>
            <a:r>
              <a:rPr lang="en-US" sz="2200"/>
              <a:t>Fear of being judged</a:t>
            </a:r>
          </a:p>
          <a:p>
            <a:r>
              <a:rPr lang="en-US" sz="2200"/>
              <a:t>Lack of transportation</a:t>
            </a:r>
          </a:p>
          <a:p>
            <a:r>
              <a:rPr lang="en-US" sz="2200"/>
              <a:t>Lack of insurance</a:t>
            </a:r>
          </a:p>
          <a:p>
            <a:r>
              <a:rPr lang="en-US" sz="2200"/>
              <a:t>Resources to connect with a provider</a:t>
            </a:r>
          </a:p>
          <a:p>
            <a:r>
              <a:rPr lang="en-US" sz="2200"/>
              <a:t>Guilt / Low Self-Worth</a:t>
            </a:r>
          </a:p>
          <a:p>
            <a:r>
              <a:rPr lang="en-US" sz="2200"/>
              <a:t>Connection ranges between end of 1</a:t>
            </a:r>
            <a:r>
              <a:rPr lang="en-US" sz="2200" baseline="30000"/>
              <a:t>st</a:t>
            </a:r>
            <a:r>
              <a:rPr lang="en-US" sz="2200"/>
              <a:t> Trimester to the end of the 2</a:t>
            </a:r>
            <a:r>
              <a:rPr lang="en-US" sz="2200" baseline="30000"/>
              <a:t>nd</a:t>
            </a:r>
            <a:r>
              <a:rPr lang="en-US" sz="2200"/>
              <a:t> Trimester</a:t>
            </a:r>
          </a:p>
          <a:p>
            <a:r>
              <a:rPr lang="en-US" sz="2200"/>
              <a:t>Uses the Emergency Department as a prenatal care hub</a:t>
            </a:r>
          </a:p>
          <a:p>
            <a:endParaRPr lang="en-US" sz="2200"/>
          </a:p>
          <a:p>
            <a:pPr marL="0" indent="0">
              <a:buNone/>
            </a:pPr>
            <a:endParaRPr lang="en-US"/>
          </a:p>
        </p:txBody>
      </p:sp>
    </p:spTree>
    <p:extLst>
      <p:ext uri="{BB962C8B-B14F-4D97-AF65-F5344CB8AC3E}">
        <p14:creationId xmlns:p14="http://schemas.microsoft.com/office/powerpoint/2010/main" val="542012441"/>
      </p:ext>
    </p:extLst>
  </p:cSld>
  <p:clrMapOvr>
    <a:masterClrMapping/>
  </p:clrMapOvr>
</p:sld>
</file>

<file path=ppt/theme/theme1.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FFCA08"/>
      </a:accent1>
      <a:accent2>
        <a:srgbClr val="F8931D"/>
      </a:accent2>
      <a:accent3>
        <a:srgbClr val="CE8D3E"/>
      </a:accent3>
      <a:accent4>
        <a:srgbClr val="EC7016"/>
      </a:accent4>
      <a:accent5>
        <a:srgbClr val="E64823"/>
      </a:accent5>
      <a:accent6>
        <a:srgbClr val="9C6A6A"/>
      </a:accent6>
      <a:hlink>
        <a:srgbClr val="0000FF"/>
      </a:hlink>
      <a:folHlink>
        <a:srgbClr val="FF00FF"/>
      </a:folHlink>
    </a:clrScheme>
    <a:fontScheme name="Custom Design">
      <a:majorFont>
        <a:latin typeface="Calibri"/>
        <a:ea typeface="Calibri"/>
        <a:cs typeface="Calibri"/>
      </a:majorFont>
      <a:minorFont>
        <a:latin typeface="Helvetica"/>
        <a:ea typeface="Helvetica"/>
        <a:cs typeface="Helvetica"/>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Custom Design">
  <a:themeElements>
    <a:clrScheme name="Custom Design">
      <a:dk1>
        <a:srgbClr val="000000"/>
      </a:dk1>
      <a:lt1>
        <a:srgbClr val="FFFFFF"/>
      </a:lt1>
      <a:dk2>
        <a:srgbClr val="A7A7A7"/>
      </a:dk2>
      <a:lt2>
        <a:srgbClr val="535353"/>
      </a:lt2>
      <a:accent1>
        <a:srgbClr val="FFCA08"/>
      </a:accent1>
      <a:accent2>
        <a:srgbClr val="F8931D"/>
      </a:accent2>
      <a:accent3>
        <a:srgbClr val="CE8D3E"/>
      </a:accent3>
      <a:accent4>
        <a:srgbClr val="EC7016"/>
      </a:accent4>
      <a:accent5>
        <a:srgbClr val="E64823"/>
      </a:accent5>
      <a:accent6>
        <a:srgbClr val="9C6A6A"/>
      </a:accent6>
      <a:hlink>
        <a:srgbClr val="0000FF"/>
      </a:hlink>
      <a:folHlink>
        <a:srgbClr val="FF00FF"/>
      </a:folHlink>
    </a:clrScheme>
    <a:fontScheme name="Custom Design">
      <a:majorFont>
        <a:latin typeface="Calibri"/>
        <a:ea typeface="Calibri"/>
        <a:cs typeface="Calibri"/>
      </a:majorFont>
      <a:minorFont>
        <a:latin typeface="Helvetica"/>
        <a:ea typeface="Helvetica"/>
        <a:cs typeface="Helvetica"/>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4.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AC48C4137D1A4B81BD1223D0528CD2" ma:contentTypeVersion="17" ma:contentTypeDescription="Create a new document." ma:contentTypeScope="" ma:versionID="68630ada1d019641f7c63b5ed99144a2">
  <xsd:schema xmlns:xsd="http://www.w3.org/2001/XMLSchema" xmlns:xs="http://www.w3.org/2001/XMLSchema" xmlns:p="http://schemas.microsoft.com/office/2006/metadata/properties" xmlns:ns2="e2a4ed6e-1b74-4e21-afe4-9941a5bcdadf" xmlns:ns3="bfd132da-3a62-4e32-b30f-82583dbc2922" targetNamespace="http://schemas.microsoft.com/office/2006/metadata/properties" ma:root="true" ma:fieldsID="8135f689435ea5816408a279c592e882" ns2:_="" ns3:_="">
    <xsd:import namespace="e2a4ed6e-1b74-4e21-afe4-9941a5bcdadf"/>
    <xsd:import namespace="bfd132da-3a62-4e32-b30f-82583dbc29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a4ed6e-1b74-4e21-afe4-9941a5bcda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c2963ac-bc47-45f0-9df5-d8c4f725b2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fd132da-3a62-4e32-b30f-82583dbc29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b558b0e-108c-42ee-95fc-2156e77ea275}" ma:internalName="TaxCatchAll" ma:showField="CatchAllData" ma:web="bfd132da-3a62-4e32-b30f-82583dbc29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fd132da-3a62-4e32-b30f-82583dbc2922">
      <UserInfo>
        <DisplayName/>
        <AccountId xsi:nil="true"/>
        <AccountType/>
      </UserInfo>
    </SharedWithUsers>
    <TaxCatchAll xmlns="bfd132da-3a62-4e32-b30f-82583dbc2922" xsi:nil="true"/>
    <lcf76f155ced4ddcb4097134ff3c332f xmlns="e2a4ed6e-1b74-4e21-afe4-9941a5bcdad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6363F23-6256-4FE4-A40C-F4ABFECD3E27}">
  <ds:schemaRefs>
    <ds:schemaRef ds:uri="http://schemas.microsoft.com/sharepoint/v3/contenttype/forms"/>
  </ds:schemaRefs>
</ds:datastoreItem>
</file>

<file path=customXml/itemProps2.xml><?xml version="1.0" encoding="utf-8"?>
<ds:datastoreItem xmlns:ds="http://schemas.openxmlformats.org/officeDocument/2006/customXml" ds:itemID="{FC1AAA1E-7DD5-4710-B25E-3A33A47172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a4ed6e-1b74-4e21-afe4-9941a5bcdadf"/>
    <ds:schemaRef ds:uri="bfd132da-3a62-4e32-b30f-82583dbc29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1251D7-9BF5-4BF1-91FE-771213EE76E6}">
  <ds:schemaRefs>
    <ds:schemaRef ds:uri="http://schemas.microsoft.com/office/2006/metadata/properties"/>
    <ds:schemaRef ds:uri="http://schemas.microsoft.com/office/infopath/2007/PartnerControls"/>
    <ds:schemaRef ds:uri="bfd132da-3a62-4e32-b30f-82583dbc2922"/>
    <ds:schemaRef ds:uri="e2a4ed6e-1b74-4e21-afe4-9941a5bcdadf"/>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31</Slides>
  <Notes>9</Notes>
  <HiddenSlides>0</HiddenSlide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Custom Design</vt:lpstr>
      <vt:lpstr>1_Custom Design</vt:lpstr>
      <vt:lpstr>Custom</vt:lpstr>
      <vt:lpstr>Dividend</vt:lpstr>
      <vt:lpstr>PowerPoint Presentation</vt:lpstr>
      <vt:lpstr>Housekeeping</vt:lpstr>
      <vt:lpstr>Our Presenters</vt:lpstr>
      <vt:lpstr>Aligning Patient Values &amp; TeleSUDs:  Transforming Prenatal Care Through Innovation &amp; Access to Care</vt:lpstr>
      <vt:lpstr>Disclaimer</vt:lpstr>
      <vt:lpstr>Acknowledgements</vt:lpstr>
      <vt:lpstr>Objective</vt:lpstr>
      <vt:lpstr>Goal</vt:lpstr>
      <vt:lpstr>Reasons for lack of / no Prenatal Care</vt:lpstr>
      <vt:lpstr>Research:  Prenatal Care Connection</vt:lpstr>
      <vt:lpstr>Self-Worth</vt:lpstr>
      <vt:lpstr>Values</vt:lpstr>
      <vt:lpstr>Schwartz (1992, 2012) Defines Values</vt:lpstr>
      <vt:lpstr>Motivational Interviewing Value Card Sort</vt:lpstr>
      <vt:lpstr>PowerPoint Presentation</vt:lpstr>
      <vt:lpstr>Motivational Interviewing – The Card Sort</vt:lpstr>
      <vt:lpstr>Positive Direction Model® Values</vt:lpstr>
      <vt:lpstr>Steps for the provider</vt:lpstr>
      <vt:lpstr>Outcomes</vt:lpstr>
      <vt:lpstr>The Positive Direction Model® Outreach </vt:lpstr>
      <vt:lpstr>Summary</vt:lpstr>
      <vt:lpstr>Thank you </vt:lpstr>
      <vt:lpstr>Integrated Models of Care: TeleSUDs Screening &amp; Treatment </vt:lpstr>
      <vt:lpstr>No financial issues to disclose</vt:lpstr>
      <vt:lpstr>Integrated Care/Team Approach</vt:lpstr>
      <vt:lpstr>Patients with SUD should be able to access evidence based, compassionate care at any interaction with a health care provider</vt:lpstr>
      <vt:lpstr>Barriers</vt:lpstr>
      <vt:lpstr>Limitations to Data Collection</vt:lpstr>
      <vt:lpstr>Thank you</vt:lpstr>
      <vt:lpstr>Please fill out our survey!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Mercy Mbogori</dc:creator>
  <cp:revision>9</cp:revision>
  <dcterms:created xsi:type="dcterms:W3CDTF">2024-09-17T02:00:01Z</dcterms:created>
  <dcterms:modified xsi:type="dcterms:W3CDTF">2025-06-26T13:05:31Z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0x01010023AC48C4137D1A4B81BD1223D0528CD2</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_activity">
    <vt:lpwstr>{"FileActivityType":"9","FileActivityTimeStamp":"2025-04-09T13:44:43.220Z","FileActivityUsersOnPage":[{"DisplayName":"Aita Akharume","Id":"aakharume@chcanys.org"},{"DisplayName":"Arushi Singh","Id":"asingh@chcanys.org"}],"FileActivityNavigationId":null}</vt:lpwstr>
  </property>
  <property fmtid="{D5CDD505-2E9C-101B-9397-08002B2CF9AE}" pid="8" name="TriggerFlowInfo">
    <vt:lpwstr/>
  </property>
  <property fmtid="{D5CDD505-2E9C-101B-9397-08002B2CF9AE}" pid="9" name="MediaServiceImageTags">
    <vt:lpwstr/>
  </property>
</Properties>
</file>